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61"/>
  </p:notesMasterIdLst>
  <p:sldIdLst>
    <p:sldId id="256" r:id="rId2"/>
    <p:sldId id="280" r:id="rId3"/>
    <p:sldId id="331" r:id="rId4"/>
    <p:sldId id="257" r:id="rId5"/>
    <p:sldId id="258" r:id="rId6"/>
    <p:sldId id="261" r:id="rId7"/>
    <p:sldId id="263" r:id="rId8"/>
    <p:sldId id="278" r:id="rId9"/>
    <p:sldId id="289" r:id="rId10"/>
    <p:sldId id="277" r:id="rId11"/>
    <p:sldId id="307" r:id="rId12"/>
    <p:sldId id="265" r:id="rId13"/>
    <p:sldId id="267" r:id="rId14"/>
    <p:sldId id="270" r:id="rId15"/>
    <p:sldId id="382" r:id="rId16"/>
    <p:sldId id="383" r:id="rId17"/>
    <p:sldId id="427" r:id="rId18"/>
    <p:sldId id="462" r:id="rId19"/>
    <p:sldId id="274" r:id="rId20"/>
    <p:sldId id="386" r:id="rId21"/>
    <p:sldId id="385" r:id="rId22"/>
    <p:sldId id="387" r:id="rId23"/>
    <p:sldId id="426" r:id="rId24"/>
    <p:sldId id="305" r:id="rId25"/>
    <p:sldId id="281" r:id="rId26"/>
    <p:sldId id="419" r:id="rId27"/>
    <p:sldId id="388" r:id="rId28"/>
    <p:sldId id="420" r:id="rId29"/>
    <p:sldId id="389" r:id="rId30"/>
    <p:sldId id="390" r:id="rId31"/>
    <p:sldId id="391" r:id="rId32"/>
    <p:sldId id="392" r:id="rId33"/>
    <p:sldId id="394" r:id="rId34"/>
    <p:sldId id="395" r:id="rId35"/>
    <p:sldId id="397" r:id="rId36"/>
    <p:sldId id="393" r:id="rId37"/>
    <p:sldId id="428" r:id="rId38"/>
    <p:sldId id="396" r:id="rId39"/>
    <p:sldId id="429" r:id="rId40"/>
    <p:sldId id="398" r:id="rId41"/>
    <p:sldId id="430" r:id="rId42"/>
    <p:sldId id="431" r:id="rId43"/>
    <p:sldId id="286" r:id="rId44"/>
    <p:sldId id="399" r:id="rId45"/>
    <p:sldId id="296" r:id="rId46"/>
    <p:sldId id="401" r:id="rId47"/>
    <p:sldId id="405" r:id="rId48"/>
    <p:sldId id="406" r:id="rId49"/>
    <p:sldId id="407" r:id="rId50"/>
    <p:sldId id="403" r:id="rId51"/>
    <p:sldId id="412" r:id="rId52"/>
    <p:sldId id="432" r:id="rId53"/>
    <p:sldId id="458" r:id="rId54"/>
    <p:sldId id="400" r:id="rId55"/>
    <p:sldId id="410" r:id="rId56"/>
    <p:sldId id="411" r:id="rId57"/>
    <p:sldId id="314" r:id="rId58"/>
    <p:sldId id="421" r:id="rId59"/>
    <p:sldId id="413" r:id="rId60"/>
    <p:sldId id="422" r:id="rId61"/>
    <p:sldId id="414" r:id="rId62"/>
    <p:sldId id="415" r:id="rId63"/>
    <p:sldId id="423" r:id="rId64"/>
    <p:sldId id="416" r:id="rId65"/>
    <p:sldId id="417" r:id="rId66"/>
    <p:sldId id="418" r:id="rId67"/>
    <p:sldId id="424" r:id="rId68"/>
    <p:sldId id="456" r:id="rId69"/>
    <p:sldId id="434" r:id="rId70"/>
    <p:sldId id="463" r:id="rId71"/>
    <p:sldId id="435" r:id="rId72"/>
    <p:sldId id="438" r:id="rId73"/>
    <p:sldId id="439" r:id="rId74"/>
    <p:sldId id="437" r:id="rId75"/>
    <p:sldId id="440" r:id="rId76"/>
    <p:sldId id="441" r:id="rId77"/>
    <p:sldId id="442" r:id="rId78"/>
    <p:sldId id="443" r:id="rId79"/>
    <p:sldId id="447" r:id="rId80"/>
    <p:sldId id="444" r:id="rId81"/>
    <p:sldId id="445" r:id="rId82"/>
    <p:sldId id="448" r:id="rId83"/>
    <p:sldId id="446" r:id="rId84"/>
    <p:sldId id="449" r:id="rId85"/>
    <p:sldId id="450" r:id="rId86"/>
    <p:sldId id="451" r:id="rId87"/>
    <p:sldId id="452" r:id="rId88"/>
    <p:sldId id="453" r:id="rId89"/>
    <p:sldId id="454" r:id="rId90"/>
    <p:sldId id="457" r:id="rId91"/>
    <p:sldId id="455" r:id="rId92"/>
    <p:sldId id="459" r:id="rId93"/>
    <p:sldId id="460" r:id="rId94"/>
    <p:sldId id="461" r:id="rId95"/>
    <p:sldId id="464" r:id="rId96"/>
    <p:sldId id="465" r:id="rId97"/>
    <p:sldId id="466" r:id="rId98"/>
    <p:sldId id="467" r:id="rId99"/>
    <p:sldId id="468" r:id="rId100"/>
    <p:sldId id="469" r:id="rId101"/>
    <p:sldId id="470" r:id="rId102"/>
    <p:sldId id="471" r:id="rId103"/>
    <p:sldId id="472" r:id="rId104"/>
    <p:sldId id="473" r:id="rId105"/>
    <p:sldId id="474" r:id="rId106"/>
    <p:sldId id="475" r:id="rId107"/>
    <p:sldId id="476" r:id="rId108"/>
    <p:sldId id="478" r:id="rId109"/>
    <p:sldId id="477" r:id="rId110"/>
    <p:sldId id="479" r:id="rId111"/>
    <p:sldId id="480" r:id="rId112"/>
    <p:sldId id="481" r:id="rId113"/>
    <p:sldId id="482" r:id="rId114"/>
    <p:sldId id="483" r:id="rId115"/>
    <p:sldId id="308" r:id="rId116"/>
    <p:sldId id="486" r:id="rId117"/>
    <p:sldId id="487" r:id="rId118"/>
    <p:sldId id="488" r:id="rId119"/>
    <p:sldId id="309" r:id="rId120"/>
    <p:sldId id="375" r:id="rId121"/>
    <p:sldId id="363" r:id="rId122"/>
    <p:sldId id="364" r:id="rId123"/>
    <p:sldId id="311" r:id="rId124"/>
    <p:sldId id="310" r:id="rId125"/>
    <p:sldId id="329" r:id="rId126"/>
    <p:sldId id="489" r:id="rId127"/>
    <p:sldId id="490" r:id="rId128"/>
    <p:sldId id="491" r:id="rId129"/>
    <p:sldId id="493" r:id="rId130"/>
    <p:sldId id="515" r:id="rId131"/>
    <p:sldId id="499" r:id="rId132"/>
    <p:sldId id="500" r:id="rId133"/>
    <p:sldId id="501" r:id="rId134"/>
    <p:sldId id="516" r:id="rId135"/>
    <p:sldId id="517" r:id="rId136"/>
    <p:sldId id="518" r:id="rId137"/>
    <p:sldId id="519" r:id="rId138"/>
    <p:sldId id="520" r:id="rId139"/>
    <p:sldId id="521" r:id="rId140"/>
    <p:sldId id="522" r:id="rId141"/>
    <p:sldId id="523" r:id="rId142"/>
    <p:sldId id="524" r:id="rId143"/>
    <p:sldId id="526" r:id="rId144"/>
    <p:sldId id="528" r:id="rId145"/>
    <p:sldId id="525" r:id="rId146"/>
    <p:sldId id="527" r:id="rId147"/>
    <p:sldId id="529" r:id="rId148"/>
    <p:sldId id="530" r:id="rId149"/>
    <p:sldId id="531" r:id="rId150"/>
    <p:sldId id="532" r:id="rId151"/>
    <p:sldId id="533" r:id="rId152"/>
    <p:sldId id="534" r:id="rId153"/>
    <p:sldId id="535" r:id="rId154"/>
    <p:sldId id="536" r:id="rId155"/>
    <p:sldId id="537" r:id="rId156"/>
    <p:sldId id="540" r:id="rId157"/>
    <p:sldId id="538" r:id="rId158"/>
    <p:sldId id="539" r:id="rId159"/>
    <p:sldId id="541" r:id="rId160"/>
  </p:sldIdLst>
  <p:sldSz cx="12192000" cy="6858000"/>
  <p:notesSz cx="6858000" cy="987425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E5FB"/>
    <a:srgbClr val="FF00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中間スタイル 2 - アクセント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中間スタイル 2 - アクセント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中間スタイル 2 - アクセント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スタイル (中間)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スタイルなし、表のグリッド線なし">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58" autoAdjust="0"/>
    <p:restoredTop sz="92080" autoAdjust="0"/>
  </p:normalViewPr>
  <p:slideViewPr>
    <p:cSldViewPr snapToGrid="0">
      <p:cViewPr varScale="1">
        <p:scale>
          <a:sx n="114" d="100"/>
          <a:sy n="114" d="100"/>
        </p:scale>
        <p:origin x="186" y="108"/>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28" d="100"/>
        <a:sy n="128" d="100"/>
      </p:scale>
      <p:origin x="0" y="-1698"/>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slide" Target="slides/slide153.xml"/><Relationship Id="rId159" Type="http://schemas.openxmlformats.org/officeDocument/2006/relationships/slide" Target="slides/slide158.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tableStyles" Target="tableStyle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slide" Target="slides/slide147.xml"/><Relationship Id="rId151" Type="http://schemas.openxmlformats.org/officeDocument/2006/relationships/slide" Target="slides/slide150.xml"/><Relationship Id="rId156" Type="http://schemas.openxmlformats.org/officeDocument/2006/relationships/slide" Target="slides/slide155.xml"/><Relationship Id="rId16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presProps" Target="pres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viewProps" Target="view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95427"/>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95427"/>
          </a:xfrm>
          <a:prstGeom prst="rect">
            <a:avLst/>
          </a:prstGeom>
        </p:spPr>
        <p:txBody>
          <a:bodyPr vert="horz" lIns="91440" tIns="45720" rIns="91440" bIns="45720" rtlCol="0"/>
          <a:lstStyle>
            <a:lvl1pPr algn="r">
              <a:defRPr sz="1200"/>
            </a:lvl1pPr>
          </a:lstStyle>
          <a:p>
            <a:fld id="{834DB155-3364-4ADD-B1A9-0359FF6A9FC6}" type="datetimeFigureOut">
              <a:rPr kumimoji="1" lang="ja-JP" altLang="en-US" smtClean="0"/>
              <a:t>2020/10/22</a:t>
            </a:fld>
            <a:endParaRPr kumimoji="1" lang="ja-JP" altLang="en-US"/>
          </a:p>
        </p:txBody>
      </p:sp>
      <p:sp>
        <p:nvSpPr>
          <p:cNvPr id="4" name="スライド イメージ プレースホルダー 3"/>
          <p:cNvSpPr>
            <a:spLocks noGrp="1" noRot="1" noChangeAspect="1"/>
          </p:cNvSpPr>
          <p:nvPr>
            <p:ph type="sldImg" idx="2"/>
          </p:nvPr>
        </p:nvSpPr>
        <p:spPr>
          <a:xfrm>
            <a:off x="466725" y="1233488"/>
            <a:ext cx="5924550" cy="333375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751983"/>
            <a:ext cx="5486400" cy="3887986"/>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9378824"/>
            <a:ext cx="2971800" cy="495426"/>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9378824"/>
            <a:ext cx="2971800" cy="495426"/>
          </a:xfrm>
          <a:prstGeom prst="rect">
            <a:avLst/>
          </a:prstGeom>
        </p:spPr>
        <p:txBody>
          <a:bodyPr vert="horz" lIns="91440" tIns="45720" rIns="91440" bIns="45720" rtlCol="0" anchor="b"/>
          <a:lstStyle>
            <a:lvl1pPr algn="r">
              <a:defRPr sz="1200"/>
            </a:lvl1pPr>
          </a:lstStyle>
          <a:p>
            <a:fld id="{59848352-1B98-4804-9CE3-6974B48A5A65}" type="slidenum">
              <a:rPr kumimoji="1" lang="ja-JP" altLang="en-US" smtClean="0"/>
              <a:t>‹#›</a:t>
            </a:fld>
            <a:endParaRPr kumimoji="1" lang="ja-JP" altLang="en-US"/>
          </a:p>
        </p:txBody>
      </p:sp>
    </p:spTree>
    <p:extLst>
      <p:ext uri="{BB962C8B-B14F-4D97-AF65-F5344CB8AC3E}">
        <p14:creationId xmlns:p14="http://schemas.microsoft.com/office/powerpoint/2010/main" val="758328970"/>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3</a:t>
            </a:fld>
            <a:endParaRPr kumimoji="1" lang="ja-JP" altLang="en-US"/>
          </a:p>
        </p:txBody>
      </p:sp>
    </p:spTree>
    <p:extLst>
      <p:ext uri="{BB962C8B-B14F-4D97-AF65-F5344CB8AC3E}">
        <p14:creationId xmlns:p14="http://schemas.microsoft.com/office/powerpoint/2010/main" val="17387131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22</a:t>
            </a:fld>
            <a:endParaRPr kumimoji="1" lang="ja-JP" altLang="en-US"/>
          </a:p>
        </p:txBody>
      </p:sp>
    </p:spTree>
    <p:extLst>
      <p:ext uri="{BB962C8B-B14F-4D97-AF65-F5344CB8AC3E}">
        <p14:creationId xmlns:p14="http://schemas.microsoft.com/office/powerpoint/2010/main" val="861270677"/>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133</a:t>
            </a:fld>
            <a:endParaRPr kumimoji="1" lang="ja-JP" altLang="en-US"/>
          </a:p>
        </p:txBody>
      </p:sp>
    </p:spTree>
    <p:extLst>
      <p:ext uri="{BB962C8B-B14F-4D97-AF65-F5344CB8AC3E}">
        <p14:creationId xmlns:p14="http://schemas.microsoft.com/office/powerpoint/2010/main" val="2035227680"/>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134</a:t>
            </a:fld>
            <a:endParaRPr kumimoji="1" lang="ja-JP" altLang="en-US"/>
          </a:p>
        </p:txBody>
      </p:sp>
    </p:spTree>
    <p:extLst>
      <p:ext uri="{BB962C8B-B14F-4D97-AF65-F5344CB8AC3E}">
        <p14:creationId xmlns:p14="http://schemas.microsoft.com/office/powerpoint/2010/main" val="2244133398"/>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135</a:t>
            </a:fld>
            <a:endParaRPr kumimoji="1" lang="ja-JP" altLang="en-US"/>
          </a:p>
        </p:txBody>
      </p:sp>
    </p:spTree>
    <p:extLst>
      <p:ext uri="{BB962C8B-B14F-4D97-AF65-F5344CB8AC3E}">
        <p14:creationId xmlns:p14="http://schemas.microsoft.com/office/powerpoint/2010/main" val="4247282643"/>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136</a:t>
            </a:fld>
            <a:endParaRPr kumimoji="1" lang="ja-JP" altLang="en-US"/>
          </a:p>
        </p:txBody>
      </p:sp>
    </p:spTree>
    <p:extLst>
      <p:ext uri="{BB962C8B-B14F-4D97-AF65-F5344CB8AC3E}">
        <p14:creationId xmlns:p14="http://schemas.microsoft.com/office/powerpoint/2010/main" val="1247122423"/>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137</a:t>
            </a:fld>
            <a:endParaRPr kumimoji="1" lang="ja-JP" altLang="en-US"/>
          </a:p>
        </p:txBody>
      </p:sp>
    </p:spTree>
    <p:extLst>
      <p:ext uri="{BB962C8B-B14F-4D97-AF65-F5344CB8AC3E}">
        <p14:creationId xmlns:p14="http://schemas.microsoft.com/office/powerpoint/2010/main" val="87134319"/>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138</a:t>
            </a:fld>
            <a:endParaRPr kumimoji="1" lang="ja-JP" altLang="en-US"/>
          </a:p>
        </p:txBody>
      </p:sp>
    </p:spTree>
    <p:extLst>
      <p:ext uri="{BB962C8B-B14F-4D97-AF65-F5344CB8AC3E}">
        <p14:creationId xmlns:p14="http://schemas.microsoft.com/office/powerpoint/2010/main" val="2723213341"/>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139</a:t>
            </a:fld>
            <a:endParaRPr kumimoji="1" lang="ja-JP" altLang="en-US"/>
          </a:p>
        </p:txBody>
      </p:sp>
    </p:spTree>
    <p:extLst>
      <p:ext uri="{BB962C8B-B14F-4D97-AF65-F5344CB8AC3E}">
        <p14:creationId xmlns:p14="http://schemas.microsoft.com/office/powerpoint/2010/main" val="1258621161"/>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140</a:t>
            </a:fld>
            <a:endParaRPr kumimoji="1" lang="ja-JP" altLang="en-US"/>
          </a:p>
        </p:txBody>
      </p:sp>
    </p:spTree>
    <p:extLst>
      <p:ext uri="{BB962C8B-B14F-4D97-AF65-F5344CB8AC3E}">
        <p14:creationId xmlns:p14="http://schemas.microsoft.com/office/powerpoint/2010/main" val="325960188"/>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141</a:t>
            </a:fld>
            <a:endParaRPr kumimoji="1" lang="ja-JP" altLang="en-US"/>
          </a:p>
        </p:txBody>
      </p:sp>
    </p:spTree>
    <p:extLst>
      <p:ext uri="{BB962C8B-B14F-4D97-AF65-F5344CB8AC3E}">
        <p14:creationId xmlns:p14="http://schemas.microsoft.com/office/powerpoint/2010/main" val="263146047"/>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142</a:t>
            </a:fld>
            <a:endParaRPr kumimoji="1" lang="ja-JP" altLang="en-US"/>
          </a:p>
        </p:txBody>
      </p:sp>
    </p:spTree>
    <p:extLst>
      <p:ext uri="{BB962C8B-B14F-4D97-AF65-F5344CB8AC3E}">
        <p14:creationId xmlns:p14="http://schemas.microsoft.com/office/powerpoint/2010/main" val="17429608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25</a:t>
            </a:fld>
            <a:endParaRPr kumimoji="1" lang="ja-JP" altLang="en-US"/>
          </a:p>
        </p:txBody>
      </p:sp>
    </p:spTree>
    <p:extLst>
      <p:ext uri="{BB962C8B-B14F-4D97-AF65-F5344CB8AC3E}">
        <p14:creationId xmlns:p14="http://schemas.microsoft.com/office/powerpoint/2010/main" val="2687409086"/>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143</a:t>
            </a:fld>
            <a:endParaRPr kumimoji="1" lang="ja-JP" altLang="en-US"/>
          </a:p>
        </p:txBody>
      </p:sp>
    </p:spTree>
    <p:extLst>
      <p:ext uri="{BB962C8B-B14F-4D97-AF65-F5344CB8AC3E}">
        <p14:creationId xmlns:p14="http://schemas.microsoft.com/office/powerpoint/2010/main" val="1321633459"/>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144</a:t>
            </a:fld>
            <a:endParaRPr kumimoji="1" lang="ja-JP" altLang="en-US"/>
          </a:p>
        </p:txBody>
      </p:sp>
    </p:spTree>
    <p:extLst>
      <p:ext uri="{BB962C8B-B14F-4D97-AF65-F5344CB8AC3E}">
        <p14:creationId xmlns:p14="http://schemas.microsoft.com/office/powerpoint/2010/main" val="2809613576"/>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145</a:t>
            </a:fld>
            <a:endParaRPr kumimoji="1" lang="ja-JP" altLang="en-US"/>
          </a:p>
        </p:txBody>
      </p:sp>
    </p:spTree>
    <p:extLst>
      <p:ext uri="{BB962C8B-B14F-4D97-AF65-F5344CB8AC3E}">
        <p14:creationId xmlns:p14="http://schemas.microsoft.com/office/powerpoint/2010/main" val="2302807338"/>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146</a:t>
            </a:fld>
            <a:endParaRPr kumimoji="1" lang="ja-JP" altLang="en-US"/>
          </a:p>
        </p:txBody>
      </p:sp>
    </p:spTree>
    <p:extLst>
      <p:ext uri="{BB962C8B-B14F-4D97-AF65-F5344CB8AC3E}">
        <p14:creationId xmlns:p14="http://schemas.microsoft.com/office/powerpoint/2010/main" val="3869611031"/>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147</a:t>
            </a:fld>
            <a:endParaRPr kumimoji="1" lang="ja-JP" altLang="en-US"/>
          </a:p>
        </p:txBody>
      </p:sp>
    </p:spTree>
    <p:extLst>
      <p:ext uri="{BB962C8B-B14F-4D97-AF65-F5344CB8AC3E}">
        <p14:creationId xmlns:p14="http://schemas.microsoft.com/office/powerpoint/2010/main" val="1437327950"/>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148</a:t>
            </a:fld>
            <a:endParaRPr kumimoji="1" lang="ja-JP" altLang="en-US"/>
          </a:p>
        </p:txBody>
      </p:sp>
    </p:spTree>
    <p:extLst>
      <p:ext uri="{BB962C8B-B14F-4D97-AF65-F5344CB8AC3E}">
        <p14:creationId xmlns:p14="http://schemas.microsoft.com/office/powerpoint/2010/main" val="160426510"/>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149</a:t>
            </a:fld>
            <a:endParaRPr kumimoji="1" lang="ja-JP" altLang="en-US"/>
          </a:p>
        </p:txBody>
      </p:sp>
    </p:spTree>
    <p:extLst>
      <p:ext uri="{BB962C8B-B14F-4D97-AF65-F5344CB8AC3E}">
        <p14:creationId xmlns:p14="http://schemas.microsoft.com/office/powerpoint/2010/main" val="4055290093"/>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150</a:t>
            </a:fld>
            <a:endParaRPr kumimoji="1" lang="ja-JP" altLang="en-US"/>
          </a:p>
        </p:txBody>
      </p:sp>
    </p:spTree>
    <p:extLst>
      <p:ext uri="{BB962C8B-B14F-4D97-AF65-F5344CB8AC3E}">
        <p14:creationId xmlns:p14="http://schemas.microsoft.com/office/powerpoint/2010/main" val="4287997584"/>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151</a:t>
            </a:fld>
            <a:endParaRPr kumimoji="1" lang="ja-JP" altLang="en-US"/>
          </a:p>
        </p:txBody>
      </p:sp>
    </p:spTree>
    <p:extLst>
      <p:ext uri="{BB962C8B-B14F-4D97-AF65-F5344CB8AC3E}">
        <p14:creationId xmlns:p14="http://schemas.microsoft.com/office/powerpoint/2010/main" val="562365583"/>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152</a:t>
            </a:fld>
            <a:endParaRPr kumimoji="1" lang="ja-JP" altLang="en-US"/>
          </a:p>
        </p:txBody>
      </p:sp>
    </p:spTree>
    <p:extLst>
      <p:ext uri="{BB962C8B-B14F-4D97-AF65-F5344CB8AC3E}">
        <p14:creationId xmlns:p14="http://schemas.microsoft.com/office/powerpoint/2010/main" val="5843020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26</a:t>
            </a:fld>
            <a:endParaRPr kumimoji="1" lang="ja-JP" altLang="en-US"/>
          </a:p>
        </p:txBody>
      </p:sp>
    </p:spTree>
    <p:extLst>
      <p:ext uri="{BB962C8B-B14F-4D97-AF65-F5344CB8AC3E}">
        <p14:creationId xmlns:p14="http://schemas.microsoft.com/office/powerpoint/2010/main" val="3355488086"/>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153</a:t>
            </a:fld>
            <a:endParaRPr kumimoji="1" lang="ja-JP" altLang="en-US"/>
          </a:p>
        </p:txBody>
      </p:sp>
    </p:spTree>
    <p:extLst>
      <p:ext uri="{BB962C8B-B14F-4D97-AF65-F5344CB8AC3E}">
        <p14:creationId xmlns:p14="http://schemas.microsoft.com/office/powerpoint/2010/main" val="3285852043"/>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154</a:t>
            </a:fld>
            <a:endParaRPr kumimoji="1" lang="ja-JP" altLang="en-US"/>
          </a:p>
        </p:txBody>
      </p:sp>
    </p:spTree>
    <p:extLst>
      <p:ext uri="{BB962C8B-B14F-4D97-AF65-F5344CB8AC3E}">
        <p14:creationId xmlns:p14="http://schemas.microsoft.com/office/powerpoint/2010/main" val="2940532244"/>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155</a:t>
            </a:fld>
            <a:endParaRPr kumimoji="1" lang="ja-JP" altLang="en-US"/>
          </a:p>
        </p:txBody>
      </p:sp>
    </p:spTree>
    <p:extLst>
      <p:ext uri="{BB962C8B-B14F-4D97-AF65-F5344CB8AC3E}">
        <p14:creationId xmlns:p14="http://schemas.microsoft.com/office/powerpoint/2010/main" val="1923830807"/>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157</a:t>
            </a:fld>
            <a:endParaRPr kumimoji="1" lang="ja-JP" altLang="en-US"/>
          </a:p>
        </p:txBody>
      </p:sp>
    </p:spTree>
    <p:extLst>
      <p:ext uri="{BB962C8B-B14F-4D97-AF65-F5344CB8AC3E}">
        <p14:creationId xmlns:p14="http://schemas.microsoft.com/office/powerpoint/2010/main" val="1635472728"/>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158</a:t>
            </a:fld>
            <a:endParaRPr kumimoji="1" lang="ja-JP" altLang="en-US"/>
          </a:p>
        </p:txBody>
      </p:sp>
    </p:spTree>
    <p:extLst>
      <p:ext uri="{BB962C8B-B14F-4D97-AF65-F5344CB8AC3E}">
        <p14:creationId xmlns:p14="http://schemas.microsoft.com/office/powerpoint/2010/main" val="3700877426"/>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159</a:t>
            </a:fld>
            <a:endParaRPr kumimoji="1" lang="ja-JP" altLang="en-US"/>
          </a:p>
        </p:txBody>
      </p:sp>
    </p:spTree>
    <p:extLst>
      <p:ext uri="{BB962C8B-B14F-4D97-AF65-F5344CB8AC3E}">
        <p14:creationId xmlns:p14="http://schemas.microsoft.com/office/powerpoint/2010/main" val="4443481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27</a:t>
            </a:fld>
            <a:endParaRPr kumimoji="1" lang="ja-JP" altLang="en-US"/>
          </a:p>
        </p:txBody>
      </p:sp>
    </p:spTree>
    <p:extLst>
      <p:ext uri="{BB962C8B-B14F-4D97-AF65-F5344CB8AC3E}">
        <p14:creationId xmlns:p14="http://schemas.microsoft.com/office/powerpoint/2010/main" val="11697065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28</a:t>
            </a:fld>
            <a:endParaRPr kumimoji="1" lang="ja-JP" altLang="en-US"/>
          </a:p>
        </p:txBody>
      </p:sp>
    </p:spTree>
    <p:extLst>
      <p:ext uri="{BB962C8B-B14F-4D97-AF65-F5344CB8AC3E}">
        <p14:creationId xmlns:p14="http://schemas.microsoft.com/office/powerpoint/2010/main" val="13196752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29</a:t>
            </a:fld>
            <a:endParaRPr kumimoji="1" lang="ja-JP" altLang="en-US"/>
          </a:p>
        </p:txBody>
      </p:sp>
    </p:spTree>
    <p:extLst>
      <p:ext uri="{BB962C8B-B14F-4D97-AF65-F5344CB8AC3E}">
        <p14:creationId xmlns:p14="http://schemas.microsoft.com/office/powerpoint/2010/main" val="1902347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30</a:t>
            </a:fld>
            <a:endParaRPr kumimoji="1" lang="ja-JP" altLang="en-US"/>
          </a:p>
        </p:txBody>
      </p:sp>
    </p:spTree>
    <p:extLst>
      <p:ext uri="{BB962C8B-B14F-4D97-AF65-F5344CB8AC3E}">
        <p14:creationId xmlns:p14="http://schemas.microsoft.com/office/powerpoint/2010/main" val="35292440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31</a:t>
            </a:fld>
            <a:endParaRPr kumimoji="1" lang="ja-JP" altLang="en-US"/>
          </a:p>
        </p:txBody>
      </p:sp>
    </p:spTree>
    <p:extLst>
      <p:ext uri="{BB962C8B-B14F-4D97-AF65-F5344CB8AC3E}">
        <p14:creationId xmlns:p14="http://schemas.microsoft.com/office/powerpoint/2010/main" val="15922190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32</a:t>
            </a:fld>
            <a:endParaRPr kumimoji="1" lang="ja-JP" altLang="en-US"/>
          </a:p>
        </p:txBody>
      </p:sp>
    </p:spTree>
    <p:extLst>
      <p:ext uri="{BB962C8B-B14F-4D97-AF65-F5344CB8AC3E}">
        <p14:creationId xmlns:p14="http://schemas.microsoft.com/office/powerpoint/2010/main" val="42571405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33</a:t>
            </a:fld>
            <a:endParaRPr kumimoji="1" lang="ja-JP" altLang="en-US"/>
          </a:p>
        </p:txBody>
      </p:sp>
    </p:spTree>
    <p:extLst>
      <p:ext uri="{BB962C8B-B14F-4D97-AF65-F5344CB8AC3E}">
        <p14:creationId xmlns:p14="http://schemas.microsoft.com/office/powerpoint/2010/main" val="12394487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8</a:t>
            </a:fld>
            <a:endParaRPr kumimoji="1" lang="ja-JP" altLang="en-US"/>
          </a:p>
        </p:txBody>
      </p:sp>
    </p:spTree>
    <p:extLst>
      <p:ext uri="{BB962C8B-B14F-4D97-AF65-F5344CB8AC3E}">
        <p14:creationId xmlns:p14="http://schemas.microsoft.com/office/powerpoint/2010/main" val="267410699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34</a:t>
            </a:fld>
            <a:endParaRPr kumimoji="1" lang="ja-JP" altLang="en-US"/>
          </a:p>
        </p:txBody>
      </p:sp>
    </p:spTree>
    <p:extLst>
      <p:ext uri="{BB962C8B-B14F-4D97-AF65-F5344CB8AC3E}">
        <p14:creationId xmlns:p14="http://schemas.microsoft.com/office/powerpoint/2010/main" val="290007810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35</a:t>
            </a:fld>
            <a:endParaRPr kumimoji="1" lang="ja-JP" altLang="en-US"/>
          </a:p>
        </p:txBody>
      </p:sp>
    </p:spTree>
    <p:extLst>
      <p:ext uri="{BB962C8B-B14F-4D97-AF65-F5344CB8AC3E}">
        <p14:creationId xmlns:p14="http://schemas.microsoft.com/office/powerpoint/2010/main" val="225107711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36</a:t>
            </a:fld>
            <a:endParaRPr kumimoji="1" lang="ja-JP" altLang="en-US"/>
          </a:p>
        </p:txBody>
      </p:sp>
    </p:spTree>
    <p:extLst>
      <p:ext uri="{BB962C8B-B14F-4D97-AF65-F5344CB8AC3E}">
        <p14:creationId xmlns:p14="http://schemas.microsoft.com/office/powerpoint/2010/main" val="850998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37</a:t>
            </a:fld>
            <a:endParaRPr kumimoji="1" lang="ja-JP" altLang="en-US"/>
          </a:p>
        </p:txBody>
      </p:sp>
    </p:spTree>
    <p:extLst>
      <p:ext uri="{BB962C8B-B14F-4D97-AF65-F5344CB8AC3E}">
        <p14:creationId xmlns:p14="http://schemas.microsoft.com/office/powerpoint/2010/main" val="144100477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38</a:t>
            </a:fld>
            <a:endParaRPr kumimoji="1" lang="ja-JP" altLang="en-US"/>
          </a:p>
        </p:txBody>
      </p:sp>
    </p:spTree>
    <p:extLst>
      <p:ext uri="{BB962C8B-B14F-4D97-AF65-F5344CB8AC3E}">
        <p14:creationId xmlns:p14="http://schemas.microsoft.com/office/powerpoint/2010/main" val="301355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39</a:t>
            </a:fld>
            <a:endParaRPr kumimoji="1" lang="ja-JP" altLang="en-US"/>
          </a:p>
        </p:txBody>
      </p:sp>
    </p:spTree>
    <p:extLst>
      <p:ext uri="{BB962C8B-B14F-4D97-AF65-F5344CB8AC3E}">
        <p14:creationId xmlns:p14="http://schemas.microsoft.com/office/powerpoint/2010/main" val="123596792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40</a:t>
            </a:fld>
            <a:endParaRPr kumimoji="1" lang="ja-JP" altLang="en-US"/>
          </a:p>
        </p:txBody>
      </p:sp>
    </p:spTree>
    <p:extLst>
      <p:ext uri="{BB962C8B-B14F-4D97-AF65-F5344CB8AC3E}">
        <p14:creationId xmlns:p14="http://schemas.microsoft.com/office/powerpoint/2010/main" val="386099893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41</a:t>
            </a:fld>
            <a:endParaRPr kumimoji="1" lang="ja-JP" altLang="en-US"/>
          </a:p>
        </p:txBody>
      </p:sp>
    </p:spTree>
    <p:extLst>
      <p:ext uri="{BB962C8B-B14F-4D97-AF65-F5344CB8AC3E}">
        <p14:creationId xmlns:p14="http://schemas.microsoft.com/office/powerpoint/2010/main" val="62258638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44</a:t>
            </a:fld>
            <a:endParaRPr kumimoji="1" lang="ja-JP" altLang="en-US"/>
          </a:p>
        </p:txBody>
      </p:sp>
    </p:spTree>
    <p:extLst>
      <p:ext uri="{BB962C8B-B14F-4D97-AF65-F5344CB8AC3E}">
        <p14:creationId xmlns:p14="http://schemas.microsoft.com/office/powerpoint/2010/main" val="324324447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45</a:t>
            </a:fld>
            <a:endParaRPr kumimoji="1" lang="ja-JP" altLang="en-US"/>
          </a:p>
        </p:txBody>
      </p:sp>
    </p:spTree>
    <p:extLst>
      <p:ext uri="{BB962C8B-B14F-4D97-AF65-F5344CB8AC3E}">
        <p14:creationId xmlns:p14="http://schemas.microsoft.com/office/powerpoint/2010/main" val="23009853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13</a:t>
            </a:fld>
            <a:endParaRPr kumimoji="1" lang="ja-JP" altLang="en-US"/>
          </a:p>
        </p:txBody>
      </p:sp>
    </p:spTree>
    <p:extLst>
      <p:ext uri="{BB962C8B-B14F-4D97-AF65-F5344CB8AC3E}">
        <p14:creationId xmlns:p14="http://schemas.microsoft.com/office/powerpoint/2010/main" val="253326962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46</a:t>
            </a:fld>
            <a:endParaRPr kumimoji="1" lang="ja-JP" altLang="en-US"/>
          </a:p>
        </p:txBody>
      </p:sp>
    </p:spTree>
    <p:extLst>
      <p:ext uri="{BB962C8B-B14F-4D97-AF65-F5344CB8AC3E}">
        <p14:creationId xmlns:p14="http://schemas.microsoft.com/office/powerpoint/2010/main" val="241627389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47</a:t>
            </a:fld>
            <a:endParaRPr kumimoji="1" lang="ja-JP" altLang="en-US"/>
          </a:p>
        </p:txBody>
      </p:sp>
    </p:spTree>
    <p:extLst>
      <p:ext uri="{BB962C8B-B14F-4D97-AF65-F5344CB8AC3E}">
        <p14:creationId xmlns:p14="http://schemas.microsoft.com/office/powerpoint/2010/main" val="173916323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48</a:t>
            </a:fld>
            <a:endParaRPr kumimoji="1" lang="ja-JP" altLang="en-US"/>
          </a:p>
        </p:txBody>
      </p:sp>
    </p:spTree>
    <p:extLst>
      <p:ext uri="{BB962C8B-B14F-4D97-AF65-F5344CB8AC3E}">
        <p14:creationId xmlns:p14="http://schemas.microsoft.com/office/powerpoint/2010/main" val="166572896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49</a:t>
            </a:fld>
            <a:endParaRPr kumimoji="1" lang="ja-JP" altLang="en-US"/>
          </a:p>
        </p:txBody>
      </p:sp>
    </p:spTree>
    <p:extLst>
      <p:ext uri="{BB962C8B-B14F-4D97-AF65-F5344CB8AC3E}">
        <p14:creationId xmlns:p14="http://schemas.microsoft.com/office/powerpoint/2010/main" val="145048781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50</a:t>
            </a:fld>
            <a:endParaRPr kumimoji="1" lang="ja-JP" altLang="en-US"/>
          </a:p>
        </p:txBody>
      </p:sp>
    </p:spTree>
    <p:extLst>
      <p:ext uri="{BB962C8B-B14F-4D97-AF65-F5344CB8AC3E}">
        <p14:creationId xmlns:p14="http://schemas.microsoft.com/office/powerpoint/2010/main" val="421920803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51</a:t>
            </a:fld>
            <a:endParaRPr kumimoji="1" lang="ja-JP" altLang="en-US"/>
          </a:p>
        </p:txBody>
      </p:sp>
    </p:spTree>
    <p:extLst>
      <p:ext uri="{BB962C8B-B14F-4D97-AF65-F5344CB8AC3E}">
        <p14:creationId xmlns:p14="http://schemas.microsoft.com/office/powerpoint/2010/main" val="117203665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54</a:t>
            </a:fld>
            <a:endParaRPr kumimoji="1" lang="ja-JP" altLang="en-US"/>
          </a:p>
        </p:txBody>
      </p:sp>
    </p:spTree>
    <p:extLst>
      <p:ext uri="{BB962C8B-B14F-4D97-AF65-F5344CB8AC3E}">
        <p14:creationId xmlns:p14="http://schemas.microsoft.com/office/powerpoint/2010/main" val="257382151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55</a:t>
            </a:fld>
            <a:endParaRPr kumimoji="1" lang="ja-JP" altLang="en-US"/>
          </a:p>
        </p:txBody>
      </p:sp>
    </p:spTree>
    <p:extLst>
      <p:ext uri="{BB962C8B-B14F-4D97-AF65-F5344CB8AC3E}">
        <p14:creationId xmlns:p14="http://schemas.microsoft.com/office/powerpoint/2010/main" val="259688162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56</a:t>
            </a:fld>
            <a:endParaRPr kumimoji="1" lang="ja-JP" altLang="en-US"/>
          </a:p>
        </p:txBody>
      </p:sp>
    </p:spTree>
    <p:extLst>
      <p:ext uri="{BB962C8B-B14F-4D97-AF65-F5344CB8AC3E}">
        <p14:creationId xmlns:p14="http://schemas.microsoft.com/office/powerpoint/2010/main" val="137794491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57</a:t>
            </a:fld>
            <a:endParaRPr kumimoji="1" lang="ja-JP" altLang="en-US"/>
          </a:p>
        </p:txBody>
      </p:sp>
    </p:spTree>
    <p:extLst>
      <p:ext uri="{BB962C8B-B14F-4D97-AF65-F5344CB8AC3E}">
        <p14:creationId xmlns:p14="http://schemas.microsoft.com/office/powerpoint/2010/main" val="42376379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14</a:t>
            </a:fld>
            <a:endParaRPr kumimoji="1" lang="ja-JP" altLang="en-US"/>
          </a:p>
        </p:txBody>
      </p:sp>
    </p:spTree>
    <p:extLst>
      <p:ext uri="{BB962C8B-B14F-4D97-AF65-F5344CB8AC3E}">
        <p14:creationId xmlns:p14="http://schemas.microsoft.com/office/powerpoint/2010/main" val="396938683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58</a:t>
            </a:fld>
            <a:endParaRPr kumimoji="1" lang="ja-JP" altLang="en-US"/>
          </a:p>
        </p:txBody>
      </p:sp>
    </p:spTree>
    <p:extLst>
      <p:ext uri="{BB962C8B-B14F-4D97-AF65-F5344CB8AC3E}">
        <p14:creationId xmlns:p14="http://schemas.microsoft.com/office/powerpoint/2010/main" val="111997315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59</a:t>
            </a:fld>
            <a:endParaRPr kumimoji="1" lang="ja-JP" altLang="en-US"/>
          </a:p>
        </p:txBody>
      </p:sp>
    </p:spTree>
    <p:extLst>
      <p:ext uri="{BB962C8B-B14F-4D97-AF65-F5344CB8AC3E}">
        <p14:creationId xmlns:p14="http://schemas.microsoft.com/office/powerpoint/2010/main" val="270161829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60</a:t>
            </a:fld>
            <a:endParaRPr kumimoji="1" lang="ja-JP" altLang="en-US"/>
          </a:p>
        </p:txBody>
      </p:sp>
    </p:spTree>
    <p:extLst>
      <p:ext uri="{BB962C8B-B14F-4D97-AF65-F5344CB8AC3E}">
        <p14:creationId xmlns:p14="http://schemas.microsoft.com/office/powerpoint/2010/main" val="213090474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61</a:t>
            </a:fld>
            <a:endParaRPr kumimoji="1" lang="ja-JP" altLang="en-US"/>
          </a:p>
        </p:txBody>
      </p:sp>
    </p:spTree>
    <p:extLst>
      <p:ext uri="{BB962C8B-B14F-4D97-AF65-F5344CB8AC3E}">
        <p14:creationId xmlns:p14="http://schemas.microsoft.com/office/powerpoint/2010/main" val="58989624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62</a:t>
            </a:fld>
            <a:endParaRPr kumimoji="1" lang="ja-JP" altLang="en-US"/>
          </a:p>
        </p:txBody>
      </p:sp>
    </p:spTree>
    <p:extLst>
      <p:ext uri="{BB962C8B-B14F-4D97-AF65-F5344CB8AC3E}">
        <p14:creationId xmlns:p14="http://schemas.microsoft.com/office/powerpoint/2010/main" val="103127452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63</a:t>
            </a:fld>
            <a:endParaRPr kumimoji="1" lang="ja-JP" altLang="en-US"/>
          </a:p>
        </p:txBody>
      </p:sp>
    </p:spTree>
    <p:extLst>
      <p:ext uri="{BB962C8B-B14F-4D97-AF65-F5344CB8AC3E}">
        <p14:creationId xmlns:p14="http://schemas.microsoft.com/office/powerpoint/2010/main" val="357257791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64</a:t>
            </a:fld>
            <a:endParaRPr kumimoji="1" lang="ja-JP" altLang="en-US"/>
          </a:p>
        </p:txBody>
      </p:sp>
    </p:spTree>
    <p:extLst>
      <p:ext uri="{BB962C8B-B14F-4D97-AF65-F5344CB8AC3E}">
        <p14:creationId xmlns:p14="http://schemas.microsoft.com/office/powerpoint/2010/main" val="16987920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65</a:t>
            </a:fld>
            <a:endParaRPr kumimoji="1" lang="ja-JP" altLang="en-US"/>
          </a:p>
        </p:txBody>
      </p:sp>
    </p:spTree>
    <p:extLst>
      <p:ext uri="{BB962C8B-B14F-4D97-AF65-F5344CB8AC3E}">
        <p14:creationId xmlns:p14="http://schemas.microsoft.com/office/powerpoint/2010/main" val="201129087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66</a:t>
            </a:fld>
            <a:endParaRPr kumimoji="1" lang="ja-JP" altLang="en-US"/>
          </a:p>
        </p:txBody>
      </p:sp>
    </p:spTree>
    <p:extLst>
      <p:ext uri="{BB962C8B-B14F-4D97-AF65-F5344CB8AC3E}">
        <p14:creationId xmlns:p14="http://schemas.microsoft.com/office/powerpoint/2010/main" val="98950078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67</a:t>
            </a:fld>
            <a:endParaRPr kumimoji="1" lang="ja-JP" altLang="en-US"/>
          </a:p>
        </p:txBody>
      </p:sp>
    </p:spTree>
    <p:extLst>
      <p:ext uri="{BB962C8B-B14F-4D97-AF65-F5344CB8AC3E}">
        <p14:creationId xmlns:p14="http://schemas.microsoft.com/office/powerpoint/2010/main" val="127735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15</a:t>
            </a:fld>
            <a:endParaRPr kumimoji="1" lang="ja-JP" altLang="en-US"/>
          </a:p>
        </p:txBody>
      </p:sp>
    </p:spTree>
    <p:extLst>
      <p:ext uri="{BB962C8B-B14F-4D97-AF65-F5344CB8AC3E}">
        <p14:creationId xmlns:p14="http://schemas.microsoft.com/office/powerpoint/2010/main" val="64145900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71</a:t>
            </a:fld>
            <a:endParaRPr kumimoji="1" lang="ja-JP" altLang="en-US"/>
          </a:p>
        </p:txBody>
      </p:sp>
    </p:spTree>
    <p:extLst>
      <p:ext uri="{BB962C8B-B14F-4D97-AF65-F5344CB8AC3E}">
        <p14:creationId xmlns:p14="http://schemas.microsoft.com/office/powerpoint/2010/main" val="36518773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72</a:t>
            </a:fld>
            <a:endParaRPr kumimoji="1" lang="ja-JP" altLang="en-US"/>
          </a:p>
        </p:txBody>
      </p:sp>
    </p:spTree>
    <p:extLst>
      <p:ext uri="{BB962C8B-B14F-4D97-AF65-F5344CB8AC3E}">
        <p14:creationId xmlns:p14="http://schemas.microsoft.com/office/powerpoint/2010/main" val="406993489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73</a:t>
            </a:fld>
            <a:endParaRPr kumimoji="1" lang="ja-JP" altLang="en-US"/>
          </a:p>
        </p:txBody>
      </p:sp>
    </p:spTree>
    <p:extLst>
      <p:ext uri="{BB962C8B-B14F-4D97-AF65-F5344CB8AC3E}">
        <p14:creationId xmlns:p14="http://schemas.microsoft.com/office/powerpoint/2010/main" val="181131902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74</a:t>
            </a:fld>
            <a:endParaRPr kumimoji="1" lang="ja-JP" altLang="en-US"/>
          </a:p>
        </p:txBody>
      </p:sp>
    </p:spTree>
    <p:extLst>
      <p:ext uri="{BB962C8B-B14F-4D97-AF65-F5344CB8AC3E}">
        <p14:creationId xmlns:p14="http://schemas.microsoft.com/office/powerpoint/2010/main" val="427548794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75</a:t>
            </a:fld>
            <a:endParaRPr kumimoji="1" lang="ja-JP" altLang="en-US"/>
          </a:p>
        </p:txBody>
      </p:sp>
    </p:spTree>
    <p:extLst>
      <p:ext uri="{BB962C8B-B14F-4D97-AF65-F5344CB8AC3E}">
        <p14:creationId xmlns:p14="http://schemas.microsoft.com/office/powerpoint/2010/main" val="274107926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76</a:t>
            </a:fld>
            <a:endParaRPr kumimoji="1" lang="ja-JP" altLang="en-US"/>
          </a:p>
        </p:txBody>
      </p:sp>
    </p:spTree>
    <p:extLst>
      <p:ext uri="{BB962C8B-B14F-4D97-AF65-F5344CB8AC3E}">
        <p14:creationId xmlns:p14="http://schemas.microsoft.com/office/powerpoint/2010/main" val="7875330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77</a:t>
            </a:fld>
            <a:endParaRPr kumimoji="1" lang="ja-JP" altLang="en-US"/>
          </a:p>
        </p:txBody>
      </p:sp>
    </p:spTree>
    <p:extLst>
      <p:ext uri="{BB962C8B-B14F-4D97-AF65-F5344CB8AC3E}">
        <p14:creationId xmlns:p14="http://schemas.microsoft.com/office/powerpoint/2010/main" val="163789029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78</a:t>
            </a:fld>
            <a:endParaRPr kumimoji="1" lang="ja-JP" altLang="en-US"/>
          </a:p>
        </p:txBody>
      </p:sp>
    </p:spTree>
    <p:extLst>
      <p:ext uri="{BB962C8B-B14F-4D97-AF65-F5344CB8AC3E}">
        <p14:creationId xmlns:p14="http://schemas.microsoft.com/office/powerpoint/2010/main" val="35477216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79</a:t>
            </a:fld>
            <a:endParaRPr kumimoji="1" lang="ja-JP" altLang="en-US"/>
          </a:p>
        </p:txBody>
      </p:sp>
    </p:spTree>
    <p:extLst>
      <p:ext uri="{BB962C8B-B14F-4D97-AF65-F5344CB8AC3E}">
        <p14:creationId xmlns:p14="http://schemas.microsoft.com/office/powerpoint/2010/main" val="330597408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80</a:t>
            </a:fld>
            <a:endParaRPr kumimoji="1" lang="ja-JP" altLang="en-US"/>
          </a:p>
        </p:txBody>
      </p:sp>
    </p:spTree>
    <p:extLst>
      <p:ext uri="{BB962C8B-B14F-4D97-AF65-F5344CB8AC3E}">
        <p14:creationId xmlns:p14="http://schemas.microsoft.com/office/powerpoint/2010/main" val="37192072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16</a:t>
            </a:fld>
            <a:endParaRPr kumimoji="1" lang="ja-JP" altLang="en-US"/>
          </a:p>
        </p:txBody>
      </p:sp>
    </p:spTree>
    <p:extLst>
      <p:ext uri="{BB962C8B-B14F-4D97-AF65-F5344CB8AC3E}">
        <p14:creationId xmlns:p14="http://schemas.microsoft.com/office/powerpoint/2010/main" val="206338358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81</a:t>
            </a:fld>
            <a:endParaRPr kumimoji="1" lang="ja-JP" altLang="en-US"/>
          </a:p>
        </p:txBody>
      </p:sp>
    </p:spTree>
    <p:extLst>
      <p:ext uri="{BB962C8B-B14F-4D97-AF65-F5344CB8AC3E}">
        <p14:creationId xmlns:p14="http://schemas.microsoft.com/office/powerpoint/2010/main" val="21381302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82</a:t>
            </a:fld>
            <a:endParaRPr kumimoji="1" lang="ja-JP" altLang="en-US"/>
          </a:p>
        </p:txBody>
      </p:sp>
    </p:spTree>
    <p:extLst>
      <p:ext uri="{BB962C8B-B14F-4D97-AF65-F5344CB8AC3E}">
        <p14:creationId xmlns:p14="http://schemas.microsoft.com/office/powerpoint/2010/main" val="294099010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83</a:t>
            </a:fld>
            <a:endParaRPr kumimoji="1" lang="ja-JP" altLang="en-US"/>
          </a:p>
        </p:txBody>
      </p:sp>
    </p:spTree>
    <p:extLst>
      <p:ext uri="{BB962C8B-B14F-4D97-AF65-F5344CB8AC3E}">
        <p14:creationId xmlns:p14="http://schemas.microsoft.com/office/powerpoint/2010/main" val="246560737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84</a:t>
            </a:fld>
            <a:endParaRPr kumimoji="1" lang="ja-JP" altLang="en-US"/>
          </a:p>
        </p:txBody>
      </p:sp>
    </p:spTree>
    <p:extLst>
      <p:ext uri="{BB962C8B-B14F-4D97-AF65-F5344CB8AC3E}">
        <p14:creationId xmlns:p14="http://schemas.microsoft.com/office/powerpoint/2010/main" val="121695922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85</a:t>
            </a:fld>
            <a:endParaRPr kumimoji="1" lang="ja-JP" altLang="en-US"/>
          </a:p>
        </p:txBody>
      </p:sp>
    </p:spTree>
    <p:extLst>
      <p:ext uri="{BB962C8B-B14F-4D97-AF65-F5344CB8AC3E}">
        <p14:creationId xmlns:p14="http://schemas.microsoft.com/office/powerpoint/2010/main" val="41759544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86</a:t>
            </a:fld>
            <a:endParaRPr kumimoji="1" lang="ja-JP" altLang="en-US"/>
          </a:p>
        </p:txBody>
      </p:sp>
    </p:spTree>
    <p:extLst>
      <p:ext uri="{BB962C8B-B14F-4D97-AF65-F5344CB8AC3E}">
        <p14:creationId xmlns:p14="http://schemas.microsoft.com/office/powerpoint/2010/main" val="375563391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87</a:t>
            </a:fld>
            <a:endParaRPr kumimoji="1" lang="ja-JP" altLang="en-US"/>
          </a:p>
        </p:txBody>
      </p:sp>
    </p:spTree>
    <p:extLst>
      <p:ext uri="{BB962C8B-B14F-4D97-AF65-F5344CB8AC3E}">
        <p14:creationId xmlns:p14="http://schemas.microsoft.com/office/powerpoint/2010/main" val="317576286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88</a:t>
            </a:fld>
            <a:endParaRPr kumimoji="1" lang="ja-JP" altLang="en-US"/>
          </a:p>
        </p:txBody>
      </p:sp>
    </p:spTree>
    <p:extLst>
      <p:ext uri="{BB962C8B-B14F-4D97-AF65-F5344CB8AC3E}">
        <p14:creationId xmlns:p14="http://schemas.microsoft.com/office/powerpoint/2010/main" val="111097935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89</a:t>
            </a:fld>
            <a:endParaRPr kumimoji="1" lang="ja-JP" altLang="en-US"/>
          </a:p>
        </p:txBody>
      </p:sp>
    </p:spTree>
    <p:extLst>
      <p:ext uri="{BB962C8B-B14F-4D97-AF65-F5344CB8AC3E}">
        <p14:creationId xmlns:p14="http://schemas.microsoft.com/office/powerpoint/2010/main" val="214833828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93</a:t>
            </a:fld>
            <a:endParaRPr kumimoji="1" lang="ja-JP" altLang="en-US"/>
          </a:p>
        </p:txBody>
      </p:sp>
    </p:spTree>
    <p:extLst>
      <p:ext uri="{BB962C8B-B14F-4D97-AF65-F5344CB8AC3E}">
        <p14:creationId xmlns:p14="http://schemas.microsoft.com/office/powerpoint/2010/main" val="27218896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19</a:t>
            </a:fld>
            <a:endParaRPr kumimoji="1" lang="ja-JP" altLang="en-US"/>
          </a:p>
        </p:txBody>
      </p:sp>
    </p:spTree>
    <p:extLst>
      <p:ext uri="{BB962C8B-B14F-4D97-AF65-F5344CB8AC3E}">
        <p14:creationId xmlns:p14="http://schemas.microsoft.com/office/powerpoint/2010/main" val="343842676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94</a:t>
            </a:fld>
            <a:endParaRPr kumimoji="1" lang="ja-JP" altLang="en-US"/>
          </a:p>
        </p:txBody>
      </p:sp>
    </p:spTree>
    <p:extLst>
      <p:ext uri="{BB962C8B-B14F-4D97-AF65-F5344CB8AC3E}">
        <p14:creationId xmlns:p14="http://schemas.microsoft.com/office/powerpoint/2010/main" val="95313122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95</a:t>
            </a:fld>
            <a:endParaRPr kumimoji="1" lang="ja-JP" altLang="en-US"/>
          </a:p>
        </p:txBody>
      </p:sp>
    </p:spTree>
    <p:extLst>
      <p:ext uri="{BB962C8B-B14F-4D97-AF65-F5344CB8AC3E}">
        <p14:creationId xmlns:p14="http://schemas.microsoft.com/office/powerpoint/2010/main" val="344098979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96</a:t>
            </a:fld>
            <a:endParaRPr kumimoji="1" lang="ja-JP" altLang="en-US"/>
          </a:p>
        </p:txBody>
      </p:sp>
    </p:spTree>
    <p:extLst>
      <p:ext uri="{BB962C8B-B14F-4D97-AF65-F5344CB8AC3E}">
        <p14:creationId xmlns:p14="http://schemas.microsoft.com/office/powerpoint/2010/main" val="311220867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97</a:t>
            </a:fld>
            <a:endParaRPr kumimoji="1" lang="ja-JP" altLang="en-US"/>
          </a:p>
        </p:txBody>
      </p:sp>
    </p:spTree>
    <p:extLst>
      <p:ext uri="{BB962C8B-B14F-4D97-AF65-F5344CB8AC3E}">
        <p14:creationId xmlns:p14="http://schemas.microsoft.com/office/powerpoint/2010/main" val="17729295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98</a:t>
            </a:fld>
            <a:endParaRPr kumimoji="1" lang="ja-JP" altLang="en-US"/>
          </a:p>
        </p:txBody>
      </p:sp>
    </p:spTree>
    <p:extLst>
      <p:ext uri="{BB962C8B-B14F-4D97-AF65-F5344CB8AC3E}">
        <p14:creationId xmlns:p14="http://schemas.microsoft.com/office/powerpoint/2010/main" val="48962722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99</a:t>
            </a:fld>
            <a:endParaRPr kumimoji="1" lang="ja-JP" altLang="en-US"/>
          </a:p>
        </p:txBody>
      </p:sp>
    </p:spTree>
    <p:extLst>
      <p:ext uri="{BB962C8B-B14F-4D97-AF65-F5344CB8AC3E}">
        <p14:creationId xmlns:p14="http://schemas.microsoft.com/office/powerpoint/2010/main" val="153825567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100</a:t>
            </a:fld>
            <a:endParaRPr kumimoji="1" lang="ja-JP" altLang="en-US"/>
          </a:p>
        </p:txBody>
      </p:sp>
    </p:spTree>
    <p:extLst>
      <p:ext uri="{BB962C8B-B14F-4D97-AF65-F5344CB8AC3E}">
        <p14:creationId xmlns:p14="http://schemas.microsoft.com/office/powerpoint/2010/main" val="207189514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101</a:t>
            </a:fld>
            <a:endParaRPr kumimoji="1" lang="ja-JP" altLang="en-US"/>
          </a:p>
        </p:txBody>
      </p:sp>
    </p:spTree>
    <p:extLst>
      <p:ext uri="{BB962C8B-B14F-4D97-AF65-F5344CB8AC3E}">
        <p14:creationId xmlns:p14="http://schemas.microsoft.com/office/powerpoint/2010/main" val="112003757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102</a:t>
            </a:fld>
            <a:endParaRPr kumimoji="1" lang="ja-JP" altLang="en-US"/>
          </a:p>
        </p:txBody>
      </p:sp>
    </p:spTree>
    <p:extLst>
      <p:ext uri="{BB962C8B-B14F-4D97-AF65-F5344CB8AC3E}">
        <p14:creationId xmlns:p14="http://schemas.microsoft.com/office/powerpoint/2010/main" val="109295542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103</a:t>
            </a:fld>
            <a:endParaRPr kumimoji="1" lang="ja-JP" altLang="en-US"/>
          </a:p>
        </p:txBody>
      </p:sp>
    </p:spTree>
    <p:extLst>
      <p:ext uri="{BB962C8B-B14F-4D97-AF65-F5344CB8AC3E}">
        <p14:creationId xmlns:p14="http://schemas.microsoft.com/office/powerpoint/2010/main" val="42597647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20</a:t>
            </a:fld>
            <a:endParaRPr kumimoji="1" lang="ja-JP" altLang="en-US"/>
          </a:p>
        </p:txBody>
      </p:sp>
    </p:spTree>
    <p:extLst>
      <p:ext uri="{BB962C8B-B14F-4D97-AF65-F5344CB8AC3E}">
        <p14:creationId xmlns:p14="http://schemas.microsoft.com/office/powerpoint/2010/main" val="390940055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104</a:t>
            </a:fld>
            <a:endParaRPr kumimoji="1" lang="ja-JP" altLang="en-US"/>
          </a:p>
        </p:txBody>
      </p:sp>
    </p:spTree>
    <p:extLst>
      <p:ext uri="{BB962C8B-B14F-4D97-AF65-F5344CB8AC3E}">
        <p14:creationId xmlns:p14="http://schemas.microsoft.com/office/powerpoint/2010/main" val="3607584578"/>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105</a:t>
            </a:fld>
            <a:endParaRPr kumimoji="1" lang="ja-JP" altLang="en-US"/>
          </a:p>
        </p:txBody>
      </p:sp>
    </p:spTree>
    <p:extLst>
      <p:ext uri="{BB962C8B-B14F-4D97-AF65-F5344CB8AC3E}">
        <p14:creationId xmlns:p14="http://schemas.microsoft.com/office/powerpoint/2010/main" val="302484479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106</a:t>
            </a:fld>
            <a:endParaRPr kumimoji="1" lang="ja-JP" altLang="en-US"/>
          </a:p>
        </p:txBody>
      </p:sp>
    </p:spTree>
    <p:extLst>
      <p:ext uri="{BB962C8B-B14F-4D97-AF65-F5344CB8AC3E}">
        <p14:creationId xmlns:p14="http://schemas.microsoft.com/office/powerpoint/2010/main" val="348158030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107</a:t>
            </a:fld>
            <a:endParaRPr kumimoji="1" lang="ja-JP" altLang="en-US"/>
          </a:p>
        </p:txBody>
      </p:sp>
    </p:spTree>
    <p:extLst>
      <p:ext uri="{BB962C8B-B14F-4D97-AF65-F5344CB8AC3E}">
        <p14:creationId xmlns:p14="http://schemas.microsoft.com/office/powerpoint/2010/main" val="3365074294"/>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108</a:t>
            </a:fld>
            <a:endParaRPr kumimoji="1" lang="ja-JP" altLang="en-US"/>
          </a:p>
        </p:txBody>
      </p:sp>
    </p:spTree>
    <p:extLst>
      <p:ext uri="{BB962C8B-B14F-4D97-AF65-F5344CB8AC3E}">
        <p14:creationId xmlns:p14="http://schemas.microsoft.com/office/powerpoint/2010/main" val="1237987088"/>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109</a:t>
            </a:fld>
            <a:endParaRPr kumimoji="1" lang="ja-JP" altLang="en-US"/>
          </a:p>
        </p:txBody>
      </p:sp>
    </p:spTree>
    <p:extLst>
      <p:ext uri="{BB962C8B-B14F-4D97-AF65-F5344CB8AC3E}">
        <p14:creationId xmlns:p14="http://schemas.microsoft.com/office/powerpoint/2010/main" val="1137248230"/>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110</a:t>
            </a:fld>
            <a:endParaRPr kumimoji="1" lang="ja-JP" altLang="en-US"/>
          </a:p>
        </p:txBody>
      </p:sp>
    </p:spTree>
    <p:extLst>
      <p:ext uri="{BB962C8B-B14F-4D97-AF65-F5344CB8AC3E}">
        <p14:creationId xmlns:p14="http://schemas.microsoft.com/office/powerpoint/2010/main" val="576219605"/>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111</a:t>
            </a:fld>
            <a:endParaRPr kumimoji="1" lang="ja-JP" altLang="en-US"/>
          </a:p>
        </p:txBody>
      </p:sp>
    </p:spTree>
    <p:extLst>
      <p:ext uri="{BB962C8B-B14F-4D97-AF65-F5344CB8AC3E}">
        <p14:creationId xmlns:p14="http://schemas.microsoft.com/office/powerpoint/2010/main" val="1179600526"/>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112</a:t>
            </a:fld>
            <a:endParaRPr kumimoji="1" lang="ja-JP" altLang="en-US"/>
          </a:p>
        </p:txBody>
      </p:sp>
    </p:spTree>
    <p:extLst>
      <p:ext uri="{BB962C8B-B14F-4D97-AF65-F5344CB8AC3E}">
        <p14:creationId xmlns:p14="http://schemas.microsoft.com/office/powerpoint/2010/main" val="1200358508"/>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113</a:t>
            </a:fld>
            <a:endParaRPr kumimoji="1" lang="ja-JP" altLang="en-US"/>
          </a:p>
        </p:txBody>
      </p:sp>
    </p:spTree>
    <p:extLst>
      <p:ext uri="{BB962C8B-B14F-4D97-AF65-F5344CB8AC3E}">
        <p14:creationId xmlns:p14="http://schemas.microsoft.com/office/powerpoint/2010/main" val="5307865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21</a:t>
            </a:fld>
            <a:endParaRPr kumimoji="1" lang="ja-JP" altLang="en-US"/>
          </a:p>
        </p:txBody>
      </p:sp>
    </p:spTree>
    <p:extLst>
      <p:ext uri="{BB962C8B-B14F-4D97-AF65-F5344CB8AC3E}">
        <p14:creationId xmlns:p14="http://schemas.microsoft.com/office/powerpoint/2010/main" val="200295118"/>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114</a:t>
            </a:fld>
            <a:endParaRPr kumimoji="1" lang="ja-JP" altLang="en-US"/>
          </a:p>
        </p:txBody>
      </p:sp>
    </p:spTree>
    <p:extLst>
      <p:ext uri="{BB962C8B-B14F-4D97-AF65-F5344CB8AC3E}">
        <p14:creationId xmlns:p14="http://schemas.microsoft.com/office/powerpoint/2010/main" val="2700063485"/>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116</a:t>
            </a:fld>
            <a:endParaRPr kumimoji="1" lang="ja-JP" altLang="en-US"/>
          </a:p>
        </p:txBody>
      </p:sp>
    </p:spTree>
    <p:extLst>
      <p:ext uri="{BB962C8B-B14F-4D97-AF65-F5344CB8AC3E}">
        <p14:creationId xmlns:p14="http://schemas.microsoft.com/office/powerpoint/2010/main" val="3262392574"/>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117</a:t>
            </a:fld>
            <a:endParaRPr kumimoji="1" lang="ja-JP" altLang="en-US"/>
          </a:p>
        </p:txBody>
      </p:sp>
    </p:spTree>
    <p:extLst>
      <p:ext uri="{BB962C8B-B14F-4D97-AF65-F5344CB8AC3E}">
        <p14:creationId xmlns:p14="http://schemas.microsoft.com/office/powerpoint/2010/main" val="3036800107"/>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118</a:t>
            </a:fld>
            <a:endParaRPr kumimoji="1" lang="ja-JP" altLang="en-US"/>
          </a:p>
        </p:txBody>
      </p:sp>
    </p:spTree>
    <p:extLst>
      <p:ext uri="{BB962C8B-B14F-4D97-AF65-F5344CB8AC3E}">
        <p14:creationId xmlns:p14="http://schemas.microsoft.com/office/powerpoint/2010/main" val="3749083257"/>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119</a:t>
            </a:fld>
            <a:endParaRPr kumimoji="1" lang="ja-JP" altLang="en-US"/>
          </a:p>
        </p:txBody>
      </p:sp>
    </p:spTree>
    <p:extLst>
      <p:ext uri="{BB962C8B-B14F-4D97-AF65-F5344CB8AC3E}">
        <p14:creationId xmlns:p14="http://schemas.microsoft.com/office/powerpoint/2010/main" val="2083637673"/>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123</a:t>
            </a:fld>
            <a:endParaRPr kumimoji="1" lang="ja-JP" altLang="en-US"/>
          </a:p>
        </p:txBody>
      </p:sp>
    </p:spTree>
    <p:extLst>
      <p:ext uri="{BB962C8B-B14F-4D97-AF65-F5344CB8AC3E}">
        <p14:creationId xmlns:p14="http://schemas.microsoft.com/office/powerpoint/2010/main" val="4200142299"/>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124</a:t>
            </a:fld>
            <a:endParaRPr kumimoji="1" lang="ja-JP" altLang="en-US"/>
          </a:p>
        </p:txBody>
      </p:sp>
    </p:spTree>
    <p:extLst>
      <p:ext uri="{BB962C8B-B14F-4D97-AF65-F5344CB8AC3E}">
        <p14:creationId xmlns:p14="http://schemas.microsoft.com/office/powerpoint/2010/main" val="852469661"/>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128</a:t>
            </a:fld>
            <a:endParaRPr kumimoji="1" lang="ja-JP" altLang="en-US"/>
          </a:p>
        </p:txBody>
      </p:sp>
    </p:spTree>
    <p:extLst>
      <p:ext uri="{BB962C8B-B14F-4D97-AF65-F5344CB8AC3E}">
        <p14:creationId xmlns:p14="http://schemas.microsoft.com/office/powerpoint/2010/main" val="2924699313"/>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129</a:t>
            </a:fld>
            <a:endParaRPr kumimoji="1" lang="ja-JP" altLang="en-US"/>
          </a:p>
        </p:txBody>
      </p:sp>
    </p:spTree>
    <p:extLst>
      <p:ext uri="{BB962C8B-B14F-4D97-AF65-F5344CB8AC3E}">
        <p14:creationId xmlns:p14="http://schemas.microsoft.com/office/powerpoint/2010/main" val="1977833387"/>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130</a:t>
            </a:fld>
            <a:endParaRPr kumimoji="1" lang="ja-JP" altLang="en-US"/>
          </a:p>
        </p:txBody>
      </p:sp>
    </p:spTree>
    <p:extLst>
      <p:ext uri="{BB962C8B-B14F-4D97-AF65-F5344CB8AC3E}">
        <p14:creationId xmlns:p14="http://schemas.microsoft.com/office/powerpoint/2010/main" val="28182957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ja-JP" altLang="en-US"/>
              <a:t>マスター タイトルの書式設定</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D65F9CBF-9277-4391-B092-38EC13FCB7BF}" type="datetime1">
              <a:rPr kumimoji="1" lang="ja-JP" altLang="en-US" smtClean="0"/>
              <a:t>2020/10/22</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A783C381-2822-4F05-8A88-66F73725CF2D}" type="slidenum">
              <a:rPr kumimoji="1" lang="ja-JP" altLang="en-US" smtClean="0"/>
              <a:t>‹#›</a:t>
            </a:fld>
            <a:endParaRPr kumimoji="1" lang="ja-JP" altLang="en-US"/>
          </a:p>
        </p:txBody>
      </p:sp>
    </p:spTree>
    <p:extLst>
      <p:ext uri="{BB962C8B-B14F-4D97-AF65-F5344CB8AC3E}">
        <p14:creationId xmlns:p14="http://schemas.microsoft.com/office/powerpoint/2010/main" val="4169871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FB07C7D9-E854-4B24-B5DC-1602D2B5CC6B}" type="datetime1">
              <a:rPr kumimoji="1" lang="ja-JP" altLang="en-US" smtClean="0"/>
              <a:t>2020/10/22</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A783C381-2822-4F05-8A88-66F73725CF2D}" type="slidenum">
              <a:rPr kumimoji="1" lang="ja-JP" altLang="en-US" smtClean="0"/>
              <a:t>‹#›</a:t>
            </a:fld>
            <a:endParaRPr kumimoji="1" lang="ja-JP" altLang="en-US"/>
          </a:p>
        </p:txBody>
      </p:sp>
    </p:spTree>
    <p:extLst>
      <p:ext uri="{BB962C8B-B14F-4D97-AF65-F5344CB8AC3E}">
        <p14:creationId xmlns:p14="http://schemas.microsoft.com/office/powerpoint/2010/main" val="23693850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1512F1A3-1D4A-41C7-B440-6BB96B6C814F}" type="datetime1">
              <a:rPr kumimoji="1" lang="ja-JP" altLang="en-US" smtClean="0"/>
              <a:t>2020/10/22</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A783C381-2822-4F05-8A88-66F73725CF2D}" type="slidenum">
              <a:rPr kumimoji="1" lang="ja-JP" altLang="en-US" smtClean="0"/>
              <a:t>‹#›</a:t>
            </a:fld>
            <a:endParaRPr kumimoji="1" lang="ja-JP" altLang="en-US"/>
          </a:p>
        </p:txBody>
      </p:sp>
    </p:spTree>
    <p:extLst>
      <p:ext uri="{BB962C8B-B14F-4D97-AF65-F5344CB8AC3E}">
        <p14:creationId xmlns:p14="http://schemas.microsoft.com/office/powerpoint/2010/main" val="7230147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240C32E3-0B86-46FD-9279-BB11B81F5DB5}" type="datetime1">
              <a:rPr kumimoji="1" lang="ja-JP" altLang="en-US" smtClean="0"/>
              <a:t>2020/10/22</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A783C381-2822-4F05-8A88-66F73725CF2D}" type="slidenum">
              <a:rPr kumimoji="1" lang="ja-JP" altLang="en-US" smtClean="0"/>
              <a:t>‹#›</a:t>
            </a:fld>
            <a:endParaRPr kumimoji="1" lang="ja-JP" altLang="en-US"/>
          </a:p>
        </p:txBody>
      </p:sp>
    </p:spTree>
    <p:extLst>
      <p:ext uri="{BB962C8B-B14F-4D97-AF65-F5344CB8AC3E}">
        <p14:creationId xmlns:p14="http://schemas.microsoft.com/office/powerpoint/2010/main" val="19658118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C6615FDB-B60B-480C-B2DD-39EB4331C132}" type="datetime1">
              <a:rPr kumimoji="1" lang="ja-JP" altLang="en-US" smtClean="0"/>
              <a:t>2020/10/22</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A783C381-2822-4F05-8A88-66F73725CF2D}" type="slidenum">
              <a:rPr kumimoji="1" lang="ja-JP" altLang="en-US" smtClean="0"/>
              <a:t>‹#›</a:t>
            </a:fld>
            <a:endParaRPr kumimoji="1" lang="ja-JP" altLang="en-US"/>
          </a:p>
        </p:txBody>
      </p:sp>
    </p:spTree>
    <p:extLst>
      <p:ext uri="{BB962C8B-B14F-4D97-AF65-F5344CB8AC3E}">
        <p14:creationId xmlns:p14="http://schemas.microsoft.com/office/powerpoint/2010/main" val="39967431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29C82A7A-A962-449B-BE1D-33A064148EA3}" type="datetime1">
              <a:rPr kumimoji="1" lang="ja-JP" altLang="en-US" smtClean="0"/>
              <a:t>2020/10/22</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A783C381-2822-4F05-8A88-66F73725CF2D}" type="slidenum">
              <a:rPr kumimoji="1" lang="ja-JP" altLang="en-US" smtClean="0"/>
              <a:t>‹#›</a:t>
            </a:fld>
            <a:endParaRPr kumimoji="1" lang="ja-JP" altLang="en-US"/>
          </a:p>
        </p:txBody>
      </p:sp>
    </p:spTree>
    <p:extLst>
      <p:ext uri="{BB962C8B-B14F-4D97-AF65-F5344CB8AC3E}">
        <p14:creationId xmlns:p14="http://schemas.microsoft.com/office/powerpoint/2010/main" val="20314307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839788" y="2505075"/>
            <a:ext cx="5157787"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6172200" y="2505075"/>
            <a:ext cx="5183188"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2765FACE-E8B9-453B-8E14-E0DD3BB9C6CD}" type="datetime1">
              <a:rPr kumimoji="1" lang="ja-JP" altLang="en-US" smtClean="0"/>
              <a:t>2020/10/22</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A783C381-2822-4F05-8A88-66F73725CF2D}" type="slidenum">
              <a:rPr kumimoji="1" lang="ja-JP" altLang="en-US" smtClean="0"/>
              <a:t>‹#›</a:t>
            </a:fld>
            <a:endParaRPr kumimoji="1" lang="ja-JP" altLang="en-US"/>
          </a:p>
        </p:txBody>
      </p:sp>
    </p:spTree>
    <p:extLst>
      <p:ext uri="{BB962C8B-B14F-4D97-AF65-F5344CB8AC3E}">
        <p14:creationId xmlns:p14="http://schemas.microsoft.com/office/powerpoint/2010/main" val="25885294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F985A422-7226-4321-BA96-DC089FAE4579}" type="datetime1">
              <a:rPr kumimoji="1" lang="ja-JP" altLang="en-US" smtClean="0"/>
              <a:t>2020/10/22</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A783C381-2822-4F05-8A88-66F73725CF2D}" type="slidenum">
              <a:rPr kumimoji="1" lang="ja-JP" altLang="en-US" smtClean="0"/>
              <a:t>‹#›</a:t>
            </a:fld>
            <a:endParaRPr kumimoji="1" lang="ja-JP" altLang="en-US"/>
          </a:p>
        </p:txBody>
      </p:sp>
    </p:spTree>
    <p:extLst>
      <p:ext uri="{BB962C8B-B14F-4D97-AF65-F5344CB8AC3E}">
        <p14:creationId xmlns:p14="http://schemas.microsoft.com/office/powerpoint/2010/main" val="30497849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AC2111F-BAC3-4D59-BE66-EEF4795323F2}" type="datetime1">
              <a:rPr kumimoji="1" lang="ja-JP" altLang="en-US" smtClean="0"/>
              <a:t>2020/10/22</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A783C381-2822-4F05-8A88-66F73725CF2D}" type="slidenum">
              <a:rPr kumimoji="1" lang="ja-JP" altLang="en-US" smtClean="0"/>
              <a:t>‹#›</a:t>
            </a:fld>
            <a:endParaRPr kumimoji="1" lang="ja-JP" altLang="en-US"/>
          </a:p>
        </p:txBody>
      </p:sp>
    </p:spTree>
    <p:extLst>
      <p:ext uri="{BB962C8B-B14F-4D97-AF65-F5344CB8AC3E}">
        <p14:creationId xmlns:p14="http://schemas.microsoft.com/office/powerpoint/2010/main" val="26729607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2A75C7D3-28B0-45C6-874A-4899FA21DBAD}" type="datetime1">
              <a:rPr kumimoji="1" lang="ja-JP" altLang="en-US" smtClean="0"/>
              <a:t>2020/10/22</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A783C381-2822-4F05-8A88-66F73725CF2D}" type="slidenum">
              <a:rPr kumimoji="1" lang="ja-JP" altLang="en-US" smtClean="0"/>
              <a:t>‹#›</a:t>
            </a:fld>
            <a:endParaRPr kumimoji="1" lang="ja-JP" altLang="en-US"/>
          </a:p>
        </p:txBody>
      </p:sp>
    </p:spTree>
    <p:extLst>
      <p:ext uri="{BB962C8B-B14F-4D97-AF65-F5344CB8AC3E}">
        <p14:creationId xmlns:p14="http://schemas.microsoft.com/office/powerpoint/2010/main" val="11392653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C1763C55-590F-477D-9454-5E7C90518C31}" type="datetime1">
              <a:rPr kumimoji="1" lang="ja-JP" altLang="en-US" smtClean="0"/>
              <a:t>2020/10/22</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A783C381-2822-4F05-8A88-66F73725CF2D}" type="slidenum">
              <a:rPr kumimoji="1" lang="ja-JP" altLang="en-US" smtClean="0"/>
              <a:t>‹#›</a:t>
            </a:fld>
            <a:endParaRPr kumimoji="1" lang="ja-JP" altLang="en-US"/>
          </a:p>
        </p:txBody>
      </p:sp>
    </p:spTree>
    <p:extLst>
      <p:ext uri="{BB962C8B-B14F-4D97-AF65-F5344CB8AC3E}">
        <p14:creationId xmlns:p14="http://schemas.microsoft.com/office/powerpoint/2010/main" val="33653378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7B348BD-603F-4FB6-983F-29D7BE6DB16B}" type="datetime1">
              <a:rPr kumimoji="1" lang="ja-JP" altLang="en-US" smtClean="0"/>
              <a:t>2020/10/22</a:t>
            </a:fld>
            <a:endParaRPr kumimoji="1" lang="ja-JP"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783C381-2822-4F05-8A88-66F73725CF2D}" type="slidenum">
              <a:rPr kumimoji="1" lang="ja-JP" altLang="en-US" smtClean="0"/>
              <a:t>‹#›</a:t>
            </a:fld>
            <a:endParaRPr kumimoji="1" lang="ja-JP" altLang="en-US"/>
          </a:p>
        </p:txBody>
      </p:sp>
    </p:spTree>
    <p:extLst>
      <p:ext uri="{BB962C8B-B14F-4D97-AF65-F5344CB8AC3E}">
        <p14:creationId xmlns:p14="http://schemas.microsoft.com/office/powerpoint/2010/main" val="274303896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3" Type="http://schemas.openxmlformats.org/officeDocument/2006/relationships/hyperlink" Target="https://nablarch.github.io/docs/5u18/doc/application_framework/application_framework/libraries/validation/bean_validation.html" TargetMode="External"/><Relationship Id="rId2" Type="http://schemas.openxmlformats.org/officeDocument/2006/relationships/notesSlide" Target="../notesSlides/notesSlide84.xml"/><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3" Type="http://schemas.openxmlformats.org/officeDocument/2006/relationships/hyperlink" Target="https://qiita.com/uenosy/items/ba9dbc70781bddc4a491" TargetMode="External"/><Relationship Id="rId2" Type="http://schemas.openxmlformats.org/officeDocument/2006/relationships/notesSlide" Target="../notesSlides/notesSlide89.xml"/><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3" Type="http://schemas.openxmlformats.org/officeDocument/2006/relationships/hyperlink" Target="https://qiita.com/uenosy/items/ba9dbc70781bddc4a491" TargetMode="External"/><Relationship Id="rId2" Type="http://schemas.openxmlformats.org/officeDocument/2006/relationships/notesSlide" Target="../notesSlides/notesSlide90.xml"/><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3" Type="http://schemas.openxmlformats.org/officeDocument/2006/relationships/hyperlink" Target="https://www.amazon.co.jp/dp/4873118158" TargetMode="External"/><Relationship Id="rId2" Type="http://schemas.openxmlformats.org/officeDocument/2006/relationships/notesSlide" Target="../notesSlides/notesSlide91.xml"/><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2.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118.xml.rels><?xml version="1.0" encoding="UTF-8" standalone="yes"?>
<Relationships xmlns="http://schemas.openxmlformats.org/package/2006/relationships"><Relationship Id="rId3" Type="http://schemas.openxmlformats.org/officeDocument/2006/relationships/hyperlink" Target="https://12factor.net/ja/" TargetMode="External"/><Relationship Id="rId2" Type="http://schemas.openxmlformats.org/officeDocument/2006/relationships/notesSlide" Target="../notesSlides/notesSlide93.xml"/><Relationship Id="rId1" Type="http://schemas.openxmlformats.org/officeDocument/2006/relationships/slideLayout" Target="../slideLayouts/slideLayout7.xml"/><Relationship Id="rId4" Type="http://schemas.openxmlformats.org/officeDocument/2006/relationships/hyperlink" Target="https://nablarch.github.io/docs/LATEST/doc/application_framework/application_framework/cloud_native/containerize/index.html" TargetMode="External"/></Relationships>
</file>

<file path=ppt/slides/_rels/slide119.xml.rels><?xml version="1.0" encoding="UTF-8" standalone="yes"?>
<Relationships xmlns="http://schemas.openxmlformats.org/package/2006/relationships"><Relationship Id="rId3" Type="http://schemas.openxmlformats.org/officeDocument/2006/relationships/hyperlink" Target="https://fintan.jp/" TargetMode="External"/><Relationship Id="rId2" Type="http://schemas.openxmlformats.org/officeDocument/2006/relationships/notesSlide" Target="../notesSlides/notesSlide94.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s://fintan.jp/?p=5952"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hyperlink" Target="https://tidev-aizu.connpass.com/" TargetMode="External"/><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5.xml"/><Relationship Id="rId1" Type="http://schemas.openxmlformats.org/officeDocument/2006/relationships/slideLayout" Target="../slideLayouts/slideLayout7.xml"/><Relationship Id="rId5" Type="http://schemas.openxmlformats.org/officeDocument/2006/relationships/hyperlink" Target="https://hrmos.co/pages/tissaiyo/jobs/20100400011" TargetMode="External"/><Relationship Id="rId4" Type="http://schemas.openxmlformats.org/officeDocument/2006/relationships/image" Target="../media/image26.png"/></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1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9.xml"/><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hyperlink" Target="https://qiita.com/mserizawa/items/b833e407d89abd21ee72" TargetMode="External"/><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20.xml"/><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21.xml"/><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hyperlink" Target="https://nablarch.github.io/docs/LATEST/doc/" TargetMode="External"/><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0.jpe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hyperlink" Target="https://nablarch.github.io/docs/LATEST/doc/application_framework/application_framework/web_service/rest/architecture.html#restful-web-service-architecture"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hyperlink" Target="https://nablarch.github.io/docs/LATEST/doc/application_framework/application_framework/blank_project/index.html" TargetMode="External"/><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16.png"/></Relationships>
</file>

<file path=ppt/slides/_rels/slide2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16.png"/></Relationships>
</file>

<file path=ppt/slides/_rels/slide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hyperlink" Target="https://nablarch.github.io/docs/LATEST/doc/application_framework/adaptors/router_adaptor.html" TargetMode="External"/><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hyperlink" Target="https://nablarch.github.io/docs/LATEST/doc/application_framework/application_framework/libraries/repository.html" TargetMode="External"/><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hyperlink" Target="https://nablarch.github.io/docs/LATEST/doc/application_framework/application_framework/handlers/rest/body_convert_handler.html" TargetMode="External"/><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hyperlink" Target="https://flywaydb.org/" TargetMode="External"/><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hyperlink" Target="https://qiita.com/opengl-8080/items/6368c19a06521b65a655" TargetMode="Externa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hyperlink" Target="http://localhost:9080/api/test" TargetMode="External"/><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41.xml.rels><?xml version="1.0" encoding="UTF-8" standalone="yes"?>
<Relationships xmlns="http://schemas.openxmlformats.org/package/2006/relationships"><Relationship Id="rId3" Type="http://schemas.openxmlformats.org/officeDocument/2006/relationships/hyperlink" Target="http://localhost:9080/api/test" TargetMode="External"/><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9.xml"/><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21.png"/></Relationships>
</file>

<file path=ppt/slides/_rels/slide4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hyperlink" Target="https://qiita.com/kichion/items/aca19765cb16e7e65946" TargetMode="External"/><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fintan.jp/?p=5952" TargetMode="Externa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0.xm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hyperlink" Target="https://nablarch.github.io/docs/LATEST/doc/application_framework/application_framework/libraries/database/database.html" TargetMode="External"/><Relationship Id="rId2" Type="http://schemas.openxmlformats.org/officeDocument/2006/relationships/notesSlide" Target="../notesSlides/notesSlide60.xml"/><Relationship Id="rId1" Type="http://schemas.openxmlformats.org/officeDocument/2006/relationships/slideLayout" Target="../slideLayouts/slideLayout7.xml"/><Relationship Id="rId4" Type="http://schemas.openxmlformats.org/officeDocument/2006/relationships/hyperlink" Target="https://nablarch.github.io/docs/LATEST/doc/application_framework/application_framework/libraries/database/universal_dao.html" TargetMode="Externa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CD737E23-69BA-4A2B-9277-3980B0E15652}"/>
              </a:ext>
            </a:extLst>
          </p:cNvPr>
          <p:cNvSpPr>
            <a:spLocks noGrp="1"/>
          </p:cNvSpPr>
          <p:nvPr>
            <p:ph type="sldNum" sz="quarter" idx="12"/>
          </p:nvPr>
        </p:nvSpPr>
        <p:spPr/>
        <p:txBody>
          <a:bodyPr/>
          <a:lstStyle/>
          <a:p>
            <a:fld id="{A783C381-2822-4F05-8A88-66F73725CF2D}" type="slidenum">
              <a:rPr kumimoji="1" lang="ja-JP" altLang="en-US" smtClean="0"/>
              <a:t>1</a:t>
            </a:fld>
            <a:endParaRPr kumimoji="1" lang="ja-JP" altLang="en-US"/>
          </a:p>
        </p:txBody>
      </p:sp>
      <p:pic>
        <p:nvPicPr>
          <p:cNvPr id="7" name="Picture 2">
            <a:extLst>
              <a:ext uri="{FF2B5EF4-FFF2-40B4-BE49-F238E27FC236}">
                <a16:creationId xmlns:a16="http://schemas.microsoft.com/office/drawing/2014/main" id="{B3131485-F425-4A04-BC29-B15B0819C7B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1737" b="3236"/>
          <a:stretch/>
        </p:blipFill>
        <p:spPr bwMode="auto">
          <a:xfrm>
            <a:off x="0" y="0"/>
            <a:ext cx="12191999" cy="6858000"/>
          </a:xfrm>
          <a:prstGeom prst="rect">
            <a:avLst/>
          </a:prstGeom>
          <a:noFill/>
          <a:extLst>
            <a:ext uri="{909E8E84-426E-40DD-AFC4-6F175D3DCCD1}">
              <a14:hiddenFill xmlns:a14="http://schemas.microsoft.com/office/drawing/2010/main">
                <a:solidFill>
                  <a:srgbClr val="FFFFFF"/>
                </a:solidFill>
              </a14:hiddenFill>
            </a:ext>
          </a:extLst>
        </p:spPr>
      </p:pic>
      <p:sp>
        <p:nvSpPr>
          <p:cNvPr id="9" name="テキスト ボックス 8">
            <a:extLst>
              <a:ext uri="{FF2B5EF4-FFF2-40B4-BE49-F238E27FC236}">
                <a16:creationId xmlns:a16="http://schemas.microsoft.com/office/drawing/2014/main" id="{72D55880-EFE2-4736-96CB-4884686E16C8}"/>
              </a:ext>
            </a:extLst>
          </p:cNvPr>
          <p:cNvSpPr txBox="1"/>
          <p:nvPr/>
        </p:nvSpPr>
        <p:spPr>
          <a:xfrm>
            <a:off x="0" y="900000"/>
            <a:ext cx="12188389" cy="4796492"/>
          </a:xfrm>
          <a:prstGeom prst="rect">
            <a:avLst/>
          </a:prstGeom>
          <a:noFill/>
          <a:ln>
            <a:noFill/>
          </a:ln>
          <a:effectLst/>
        </p:spPr>
        <p:txBody>
          <a:bodyPr wrap="square" tIns="360000" bIns="360000" rtlCol="0" anchor="ctr">
            <a:noAutofit/>
          </a:bodyPr>
          <a:lstStyle/>
          <a:p>
            <a:pPr algn="ctr"/>
            <a:r>
              <a:rPr lang="en-US" altLang="ja-JP" sz="24000" b="1" dirty="0">
                <a:solidFill>
                  <a:srgbClr val="FF0066"/>
                </a:solidFill>
                <a:latin typeface="Meiryo UI" panose="020B0604030504040204" pitchFamily="50" charset="-128"/>
                <a:ea typeface="Meiryo UI" panose="020B0604030504040204" pitchFamily="50" charset="-128"/>
              </a:rPr>
              <a:t>API</a:t>
            </a:r>
            <a:r>
              <a:rPr lang="ja-JP" altLang="en-US" sz="6000" b="1" dirty="0">
                <a:solidFill>
                  <a:srgbClr val="FF0066"/>
                </a:solidFill>
                <a:latin typeface="Meiryo UI" panose="020B0604030504040204" pitchFamily="50" charset="-128"/>
                <a:ea typeface="Meiryo UI" panose="020B0604030504040204" pitchFamily="50" charset="-128"/>
              </a:rPr>
              <a:t>　</a:t>
            </a:r>
            <a:r>
              <a:rPr lang="en-US" altLang="ja-JP" sz="6000" b="1" dirty="0">
                <a:solidFill>
                  <a:srgbClr val="FF0066"/>
                </a:solidFill>
                <a:latin typeface="Meiryo UI" panose="020B0604030504040204" pitchFamily="50" charset="-128"/>
                <a:ea typeface="Meiryo UI" panose="020B0604030504040204" pitchFamily="50" charset="-128"/>
              </a:rPr>
              <a:t>Hands-on</a:t>
            </a:r>
            <a:endParaRPr lang="en-US" altLang="ja-JP" sz="5400" b="1" dirty="0">
              <a:solidFill>
                <a:schemeClr val="bg1"/>
              </a:solidFill>
              <a:latin typeface="Meiryo UI" panose="020B0604030504040204" pitchFamily="50" charset="-128"/>
              <a:ea typeface="Meiryo UI" panose="020B0604030504040204" pitchFamily="50" charset="-128"/>
            </a:endParaRPr>
          </a:p>
          <a:p>
            <a:pPr algn="ctr"/>
            <a:r>
              <a:rPr lang="en-US" altLang="ja-JP" sz="5400" b="1" dirty="0">
                <a:solidFill>
                  <a:schemeClr val="bg1"/>
                </a:solidFill>
                <a:latin typeface="Meiryo UI" panose="020B0604030504040204" pitchFamily="50" charset="-128"/>
                <a:ea typeface="Meiryo UI" panose="020B0604030504040204" pitchFamily="50" charset="-128"/>
              </a:rPr>
              <a:t>Service</a:t>
            </a:r>
            <a:r>
              <a:rPr lang="ja-JP" altLang="en-US" sz="5400" b="1" dirty="0">
                <a:solidFill>
                  <a:schemeClr val="bg1"/>
                </a:solidFill>
                <a:latin typeface="Meiryo UI" panose="020B0604030504040204" pitchFamily="50" charset="-128"/>
                <a:ea typeface="Meiryo UI" panose="020B0604030504040204" pitchFamily="50" charset="-128"/>
              </a:rPr>
              <a:t> </a:t>
            </a:r>
            <a:r>
              <a:rPr lang="en-US" altLang="ja-JP" sz="5400" b="1" dirty="0">
                <a:solidFill>
                  <a:schemeClr val="bg1"/>
                </a:solidFill>
                <a:latin typeface="Meiryo UI" panose="020B0604030504040204" pitchFamily="50" charset="-128"/>
                <a:ea typeface="Meiryo UI" panose="020B0604030504040204" pitchFamily="50" charset="-128"/>
              </a:rPr>
              <a:t>Dev</a:t>
            </a:r>
            <a:r>
              <a:rPr lang="ja-JP" altLang="en-US" sz="5400" b="1" dirty="0">
                <a:solidFill>
                  <a:schemeClr val="bg1"/>
                </a:solidFill>
                <a:latin typeface="Meiryo UI" panose="020B0604030504040204" pitchFamily="50" charset="-128"/>
                <a:ea typeface="Meiryo UI" panose="020B0604030504040204" pitchFamily="50" charset="-128"/>
              </a:rPr>
              <a:t> </a:t>
            </a:r>
            <a:r>
              <a:rPr lang="en-US" altLang="ja-JP" sz="5400" b="1" dirty="0">
                <a:solidFill>
                  <a:schemeClr val="bg1"/>
                </a:solidFill>
                <a:latin typeface="Meiryo UI" panose="020B0604030504040204" pitchFamily="50" charset="-128"/>
                <a:ea typeface="Meiryo UI" panose="020B0604030504040204" pitchFamily="50" charset="-128"/>
              </a:rPr>
              <a:t>Engineer</a:t>
            </a:r>
            <a:r>
              <a:rPr lang="ja-JP" altLang="en-US" sz="5400" b="1" dirty="0">
                <a:solidFill>
                  <a:schemeClr val="bg1"/>
                </a:solidFill>
                <a:latin typeface="Meiryo UI" panose="020B0604030504040204" pitchFamily="50" charset="-128"/>
                <a:ea typeface="Meiryo UI" panose="020B0604030504040204" pitchFamily="50" charset="-128"/>
              </a:rPr>
              <a:t> </a:t>
            </a:r>
            <a:r>
              <a:rPr lang="en-US" altLang="ja-JP" sz="5400" b="1" dirty="0">
                <a:solidFill>
                  <a:schemeClr val="bg1"/>
                </a:solidFill>
                <a:latin typeface="Meiryo UI" panose="020B0604030504040204" pitchFamily="50" charset="-128"/>
                <a:ea typeface="Meiryo UI" panose="020B0604030504040204" pitchFamily="50" charset="-128"/>
              </a:rPr>
              <a:t>TAIKEN</a:t>
            </a:r>
            <a:endParaRPr lang="ja-JP" altLang="en-US" sz="5400" b="1" dirty="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5612082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ハンズオンの進め方</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2913233"/>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スタッフが説明しながら作業→そのあとに参加者も作業・・・といったかたちで</a:t>
            </a:r>
            <a:r>
              <a:rPr kumimoji="1" lang="en-US" altLang="ja-JP" sz="2000" dirty="0">
                <a:highlight>
                  <a:srgbClr val="FFFF00"/>
                </a:highlight>
                <a:latin typeface="Meiryo UI" panose="020B0604030504040204" pitchFamily="50" charset="-128"/>
                <a:ea typeface="Meiryo UI" panose="020B0604030504040204" pitchFamily="50" charset="-128"/>
              </a:rPr>
              <a:t>Step</a:t>
            </a:r>
            <a:r>
              <a:rPr kumimoji="1" lang="ja-JP" altLang="en-US" sz="2000" dirty="0">
                <a:highlight>
                  <a:srgbClr val="FFFF00"/>
                </a:highlight>
                <a:latin typeface="Meiryo UI" panose="020B0604030504040204" pitchFamily="50" charset="-128"/>
                <a:ea typeface="Meiryo UI" panose="020B0604030504040204" pitchFamily="50" charset="-128"/>
              </a:rPr>
              <a:t> </a:t>
            </a:r>
            <a:r>
              <a:rPr kumimoji="1" lang="en-US" altLang="ja-JP" sz="2000" dirty="0">
                <a:highlight>
                  <a:srgbClr val="FFFF00"/>
                </a:highlight>
                <a:latin typeface="Meiryo UI" panose="020B0604030504040204" pitchFamily="50" charset="-128"/>
                <a:ea typeface="Meiryo UI" panose="020B0604030504040204" pitchFamily="50" charset="-128"/>
              </a:rPr>
              <a:t>by</a:t>
            </a:r>
            <a:r>
              <a:rPr kumimoji="1" lang="ja-JP" altLang="en-US" sz="2000" dirty="0">
                <a:highlight>
                  <a:srgbClr val="FFFF00"/>
                </a:highlight>
                <a:latin typeface="Meiryo UI" panose="020B0604030504040204" pitchFamily="50" charset="-128"/>
                <a:ea typeface="Meiryo UI" panose="020B0604030504040204" pitchFamily="50" charset="-128"/>
              </a:rPr>
              <a:t> </a:t>
            </a:r>
            <a:r>
              <a:rPr kumimoji="1" lang="en-US" altLang="ja-JP" sz="2000" dirty="0">
                <a:highlight>
                  <a:srgbClr val="FFFF00"/>
                </a:highlight>
                <a:latin typeface="Meiryo UI" panose="020B0604030504040204" pitchFamily="50" charset="-128"/>
                <a:ea typeface="Meiryo UI" panose="020B0604030504040204" pitchFamily="50" charset="-128"/>
              </a:rPr>
              <a:t>Step</a:t>
            </a:r>
            <a:r>
              <a:rPr kumimoji="1" lang="ja-JP" altLang="en-US" sz="2000" dirty="0">
                <a:latin typeface="Meiryo UI" panose="020B0604030504040204" pitchFamily="50" charset="-128"/>
                <a:ea typeface="Meiryo UI" panose="020B0604030504040204" pitchFamily="50" charset="-128"/>
              </a:rPr>
              <a:t>で進行します。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highlight>
                  <a:srgbClr val="FFFF00"/>
                </a:highlight>
                <a:latin typeface="Meiryo UI" panose="020B0604030504040204" pitchFamily="50" charset="-128"/>
                <a:ea typeface="Meiryo UI" panose="020B0604030504040204" pitchFamily="50" charset="-128"/>
              </a:rPr>
              <a:t>皆さんの作業状況を確認しながら進めます</a:t>
            </a:r>
            <a:r>
              <a:rPr kumimoji="1" lang="ja-JP" altLang="en-US" sz="2000" dirty="0">
                <a:latin typeface="Meiryo UI" panose="020B0604030504040204" pitchFamily="50" charset="-128"/>
                <a:ea typeface="Meiryo UI" panose="020B0604030504040204" pitchFamily="50" charset="-128"/>
              </a:rPr>
              <a:t>のでリアクションをお願いします。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つまった場合は声をかけてください。画面共有して問題解消にあたります。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質問は進行中いつでも大丈夫です。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質問タイム、休憩中も受け付けますので遠慮なく聞いてください！</a:t>
            </a:r>
            <a:endParaRPr kumimoji="1" lang="en-US" altLang="ja-JP" sz="2000" dirty="0">
              <a:latin typeface="Meiryo UI" panose="020B0604030504040204" pitchFamily="50" charset="-128"/>
              <a:ea typeface="Meiryo UI" panose="020B0604030504040204" pitchFamily="50" charset="-128"/>
            </a:endParaRPr>
          </a:p>
        </p:txBody>
      </p:sp>
      <p:sp>
        <p:nvSpPr>
          <p:cNvPr id="2" name="スライド番号プレースホルダー 1">
            <a:extLst>
              <a:ext uri="{FF2B5EF4-FFF2-40B4-BE49-F238E27FC236}">
                <a16:creationId xmlns:a16="http://schemas.microsoft.com/office/drawing/2014/main" id="{595D4720-5780-4483-B874-38D2D91FFA20}"/>
              </a:ext>
            </a:extLst>
          </p:cNvPr>
          <p:cNvSpPr>
            <a:spLocks noGrp="1"/>
          </p:cNvSpPr>
          <p:nvPr>
            <p:ph type="sldNum" sz="quarter" idx="12"/>
          </p:nvPr>
        </p:nvSpPr>
        <p:spPr/>
        <p:txBody>
          <a:bodyPr/>
          <a:lstStyle/>
          <a:p>
            <a:fld id="{A783C381-2822-4F05-8A88-66F73725CF2D}" type="slidenum">
              <a:rPr kumimoji="1" lang="ja-JP" altLang="en-US" smtClean="0"/>
              <a:t>10</a:t>
            </a:fld>
            <a:endParaRPr kumimoji="1" lang="ja-JP" altLang="en-US"/>
          </a:p>
        </p:txBody>
      </p:sp>
    </p:spTree>
    <p:extLst>
      <p:ext uri="{BB962C8B-B14F-4D97-AF65-F5344CB8AC3E}">
        <p14:creationId xmlns:p14="http://schemas.microsoft.com/office/powerpoint/2010/main" val="296078443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正方形/長方形 19">
            <a:extLst>
              <a:ext uri="{FF2B5EF4-FFF2-40B4-BE49-F238E27FC236}">
                <a16:creationId xmlns:a16="http://schemas.microsoft.com/office/drawing/2014/main" id="{B44D26D6-FECD-4239-9964-7A56BA52A642}"/>
              </a:ext>
            </a:extLst>
          </p:cNvPr>
          <p:cNvSpPr/>
          <p:nvPr/>
        </p:nvSpPr>
        <p:spPr>
          <a:xfrm>
            <a:off x="560172" y="1609460"/>
            <a:ext cx="11144148" cy="4692130"/>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err="1">
                <a:solidFill>
                  <a:schemeClr val="tx1"/>
                </a:solidFill>
              </a:rPr>
              <a:t>todo</a:t>
            </a:r>
            <a:endParaRPr kumimoji="1" lang="ja-JP" altLang="en-US" dirty="0">
              <a:solidFill>
                <a:schemeClr val="tx1"/>
              </a:solidFill>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infrastructure</a:t>
            </a:r>
            <a:r>
              <a:rPr kumimoji="1" lang="ja-JP" altLang="en-US" sz="2800" b="1" dirty="0">
                <a:latin typeface="Meiryo UI" panose="020B0604030504040204" pitchFamily="50" charset="-128"/>
                <a:ea typeface="Meiryo UI" panose="020B0604030504040204" pitchFamily="50" charset="-128"/>
              </a:rPr>
              <a:t>パッケージの変更</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100</a:t>
            </a:fld>
            <a:endParaRPr kumimoji="1" lang="ja-JP" altLang="en-US"/>
          </a:p>
        </p:txBody>
      </p:sp>
      <p:sp>
        <p:nvSpPr>
          <p:cNvPr id="9" name="テキスト ボックス 8">
            <a:extLst>
              <a:ext uri="{FF2B5EF4-FFF2-40B4-BE49-F238E27FC236}">
                <a16:creationId xmlns:a16="http://schemas.microsoft.com/office/drawing/2014/main" id="{831827DC-C59C-4AF4-8535-36978D8345E0}"/>
              </a:ext>
            </a:extLst>
          </p:cNvPr>
          <p:cNvSpPr txBox="1"/>
          <p:nvPr/>
        </p:nvSpPr>
        <p:spPr>
          <a:xfrm>
            <a:off x="856738" y="2673008"/>
            <a:ext cx="1363909"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TodosAction</a:t>
            </a:r>
            <a:endParaRPr kumimoji="1" lang="ja-JP" altLang="en-US" dirty="0">
              <a:solidFill>
                <a:schemeClr val="bg1"/>
              </a:solidFill>
            </a:endParaRPr>
          </a:p>
        </p:txBody>
      </p:sp>
      <p:sp>
        <p:nvSpPr>
          <p:cNvPr id="11" name="テキスト ボックス 10">
            <a:extLst>
              <a:ext uri="{FF2B5EF4-FFF2-40B4-BE49-F238E27FC236}">
                <a16:creationId xmlns:a16="http://schemas.microsoft.com/office/drawing/2014/main" id="{D447FFA0-A180-4B11-829F-1487FDDD0DBC}"/>
              </a:ext>
            </a:extLst>
          </p:cNvPr>
          <p:cNvSpPr txBox="1"/>
          <p:nvPr/>
        </p:nvSpPr>
        <p:spPr>
          <a:xfrm>
            <a:off x="2317562" y="5236361"/>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a:t>
            </a:r>
            <a:endParaRPr kumimoji="1" lang="ja-JP" altLang="en-US" dirty="0">
              <a:solidFill>
                <a:schemeClr val="bg1"/>
              </a:solidFill>
            </a:endParaRPr>
          </a:p>
        </p:txBody>
      </p:sp>
      <p:sp>
        <p:nvSpPr>
          <p:cNvPr id="17" name="テキスト ボックス 16">
            <a:extLst>
              <a:ext uri="{FF2B5EF4-FFF2-40B4-BE49-F238E27FC236}">
                <a16:creationId xmlns:a16="http://schemas.microsoft.com/office/drawing/2014/main" id="{76A3C426-D6AE-4432-AA2B-2B8300EAAACB}"/>
              </a:ext>
            </a:extLst>
          </p:cNvPr>
          <p:cNvSpPr txBox="1"/>
          <p:nvPr/>
        </p:nvSpPr>
        <p:spPr>
          <a:xfrm>
            <a:off x="2846083" y="2673008"/>
            <a:ext cx="1371251"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TodoService</a:t>
            </a:r>
            <a:endParaRPr kumimoji="1" lang="ja-JP" altLang="en-US" dirty="0">
              <a:solidFill>
                <a:schemeClr val="bg1"/>
              </a:solidFill>
            </a:endParaRPr>
          </a:p>
        </p:txBody>
      </p:sp>
      <p:sp>
        <p:nvSpPr>
          <p:cNvPr id="19" name="テキスト ボックス 18">
            <a:extLst>
              <a:ext uri="{FF2B5EF4-FFF2-40B4-BE49-F238E27FC236}">
                <a16:creationId xmlns:a16="http://schemas.microsoft.com/office/drawing/2014/main" id="{2D30347F-EE2D-4F3D-B5D2-136090F343E9}"/>
              </a:ext>
            </a:extLst>
          </p:cNvPr>
          <p:cNvSpPr txBox="1"/>
          <p:nvPr/>
        </p:nvSpPr>
        <p:spPr>
          <a:xfrm>
            <a:off x="6714195" y="2673008"/>
            <a:ext cx="2060894"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JdbcTodoRepository</a:t>
            </a:r>
            <a:endParaRPr kumimoji="1" lang="ja-JP" altLang="en-US" dirty="0">
              <a:solidFill>
                <a:schemeClr val="bg1"/>
              </a:solidFill>
            </a:endParaRPr>
          </a:p>
        </p:txBody>
      </p:sp>
      <p:sp>
        <p:nvSpPr>
          <p:cNvPr id="24" name="正方形/長方形 23">
            <a:extLst>
              <a:ext uri="{FF2B5EF4-FFF2-40B4-BE49-F238E27FC236}">
                <a16:creationId xmlns:a16="http://schemas.microsoft.com/office/drawing/2014/main" id="{A13F7AD3-068B-4D62-9197-4D7D4FE33F67}"/>
              </a:ext>
            </a:extLst>
          </p:cNvPr>
          <p:cNvSpPr/>
          <p:nvPr/>
        </p:nvSpPr>
        <p:spPr>
          <a:xfrm>
            <a:off x="6540866" y="2058107"/>
            <a:ext cx="4958091" cy="1944594"/>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infrastructure</a:t>
            </a:r>
            <a:endParaRPr kumimoji="1" lang="ja-JP" altLang="en-US" dirty="0">
              <a:solidFill>
                <a:schemeClr val="tx1"/>
              </a:solidFill>
            </a:endParaRPr>
          </a:p>
        </p:txBody>
      </p:sp>
      <p:sp>
        <p:nvSpPr>
          <p:cNvPr id="26" name="テキスト ボックス 25">
            <a:extLst>
              <a:ext uri="{FF2B5EF4-FFF2-40B4-BE49-F238E27FC236}">
                <a16:creationId xmlns:a16="http://schemas.microsoft.com/office/drawing/2014/main" id="{C362A373-6A3B-433F-BF4F-428AFDBF51AB}"/>
              </a:ext>
            </a:extLst>
          </p:cNvPr>
          <p:cNvSpPr txBox="1"/>
          <p:nvPr/>
        </p:nvSpPr>
        <p:spPr>
          <a:xfrm>
            <a:off x="4579044" y="2674100"/>
            <a:ext cx="1658291"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TodoRepository</a:t>
            </a:r>
            <a:endParaRPr kumimoji="1" lang="ja-JP" altLang="en-US" dirty="0">
              <a:solidFill>
                <a:schemeClr val="bg1"/>
              </a:solidFill>
            </a:endParaRPr>
          </a:p>
        </p:txBody>
      </p:sp>
      <p:sp>
        <p:nvSpPr>
          <p:cNvPr id="28" name="正方形/長方形 27">
            <a:extLst>
              <a:ext uri="{FF2B5EF4-FFF2-40B4-BE49-F238E27FC236}">
                <a16:creationId xmlns:a16="http://schemas.microsoft.com/office/drawing/2014/main" id="{CA6B8E50-336A-4A89-B43E-B4D01B57AA07}"/>
              </a:ext>
            </a:extLst>
          </p:cNvPr>
          <p:cNvSpPr/>
          <p:nvPr/>
        </p:nvSpPr>
        <p:spPr>
          <a:xfrm>
            <a:off x="2596928" y="2058107"/>
            <a:ext cx="3807619" cy="1944594"/>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application</a:t>
            </a:r>
            <a:endParaRPr kumimoji="1" lang="ja-JP" altLang="en-US" dirty="0">
              <a:solidFill>
                <a:schemeClr val="tx1"/>
              </a:solidFill>
            </a:endParaRPr>
          </a:p>
        </p:txBody>
      </p:sp>
      <p:sp>
        <p:nvSpPr>
          <p:cNvPr id="30" name="正方形/長方形 29">
            <a:extLst>
              <a:ext uri="{FF2B5EF4-FFF2-40B4-BE49-F238E27FC236}">
                <a16:creationId xmlns:a16="http://schemas.microsoft.com/office/drawing/2014/main" id="{B4FD9F51-275A-4862-9AF8-3ABEFC5EEA2F}"/>
              </a:ext>
            </a:extLst>
          </p:cNvPr>
          <p:cNvSpPr/>
          <p:nvPr/>
        </p:nvSpPr>
        <p:spPr>
          <a:xfrm>
            <a:off x="693043" y="2058107"/>
            <a:ext cx="1725619" cy="1944594"/>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err="1">
                <a:solidFill>
                  <a:schemeClr val="tx1"/>
                </a:solidFill>
              </a:rPr>
              <a:t>api</a:t>
            </a:r>
            <a:endParaRPr kumimoji="1" lang="ja-JP" altLang="en-US" dirty="0">
              <a:solidFill>
                <a:schemeClr val="tx1"/>
              </a:solidFill>
            </a:endParaRPr>
          </a:p>
        </p:txBody>
      </p:sp>
      <p:sp>
        <p:nvSpPr>
          <p:cNvPr id="32" name="正方形/長方形 31">
            <a:extLst>
              <a:ext uri="{FF2B5EF4-FFF2-40B4-BE49-F238E27FC236}">
                <a16:creationId xmlns:a16="http://schemas.microsoft.com/office/drawing/2014/main" id="{00BE82F3-2877-44AB-8F26-EF55BF4D7CA5}"/>
              </a:ext>
            </a:extLst>
          </p:cNvPr>
          <p:cNvSpPr/>
          <p:nvPr/>
        </p:nvSpPr>
        <p:spPr>
          <a:xfrm>
            <a:off x="2016367" y="4342962"/>
            <a:ext cx="6234309" cy="186964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domain</a:t>
            </a:r>
            <a:endParaRPr kumimoji="1" lang="ja-JP" altLang="en-US" dirty="0">
              <a:solidFill>
                <a:schemeClr val="tx1"/>
              </a:solidFill>
            </a:endParaRPr>
          </a:p>
        </p:txBody>
      </p:sp>
      <p:sp>
        <p:nvSpPr>
          <p:cNvPr id="34" name="テキスト ボックス 33">
            <a:extLst>
              <a:ext uri="{FF2B5EF4-FFF2-40B4-BE49-F238E27FC236}">
                <a16:creationId xmlns:a16="http://schemas.microsoft.com/office/drawing/2014/main" id="{3AA8EC96-B3CB-44BD-B747-5B1221B7588B}"/>
              </a:ext>
            </a:extLst>
          </p:cNvPr>
          <p:cNvSpPr txBox="1"/>
          <p:nvPr/>
        </p:nvSpPr>
        <p:spPr>
          <a:xfrm>
            <a:off x="4519219" y="4814202"/>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TodoId</a:t>
            </a:r>
            <a:endParaRPr kumimoji="1" lang="ja-JP" altLang="en-US" dirty="0">
              <a:solidFill>
                <a:schemeClr val="bg1"/>
              </a:solidFill>
            </a:endParaRPr>
          </a:p>
        </p:txBody>
      </p:sp>
      <p:sp>
        <p:nvSpPr>
          <p:cNvPr id="36" name="テキスト ボックス 35">
            <a:extLst>
              <a:ext uri="{FF2B5EF4-FFF2-40B4-BE49-F238E27FC236}">
                <a16:creationId xmlns:a16="http://schemas.microsoft.com/office/drawing/2014/main" id="{4C2F1D95-87C9-46FE-AAF6-E368E3382462}"/>
              </a:ext>
            </a:extLst>
          </p:cNvPr>
          <p:cNvSpPr txBox="1"/>
          <p:nvPr/>
        </p:nvSpPr>
        <p:spPr>
          <a:xfrm>
            <a:off x="4528062" y="5238168"/>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TodoText</a:t>
            </a:r>
            <a:endParaRPr kumimoji="1" lang="ja-JP" altLang="en-US" dirty="0">
              <a:solidFill>
                <a:schemeClr val="bg1"/>
              </a:solidFill>
            </a:endParaRPr>
          </a:p>
        </p:txBody>
      </p:sp>
      <p:sp>
        <p:nvSpPr>
          <p:cNvPr id="38" name="テキスト ボックス 37">
            <a:extLst>
              <a:ext uri="{FF2B5EF4-FFF2-40B4-BE49-F238E27FC236}">
                <a16:creationId xmlns:a16="http://schemas.microsoft.com/office/drawing/2014/main" id="{AB69BCE2-4B29-4C1E-AD9B-9A8741609565}"/>
              </a:ext>
            </a:extLst>
          </p:cNvPr>
          <p:cNvSpPr txBox="1"/>
          <p:nvPr/>
        </p:nvSpPr>
        <p:spPr>
          <a:xfrm>
            <a:off x="4519219" y="5661721"/>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TodoStatus</a:t>
            </a:r>
            <a:endParaRPr kumimoji="1" lang="ja-JP" altLang="en-US" dirty="0">
              <a:solidFill>
                <a:schemeClr val="bg1"/>
              </a:solidFill>
            </a:endParaRPr>
          </a:p>
        </p:txBody>
      </p:sp>
      <p:sp>
        <p:nvSpPr>
          <p:cNvPr id="40" name="テキスト ボックス 39">
            <a:extLst>
              <a:ext uri="{FF2B5EF4-FFF2-40B4-BE49-F238E27FC236}">
                <a16:creationId xmlns:a16="http://schemas.microsoft.com/office/drawing/2014/main" id="{BC86A210-904D-488B-B1F4-C19BF2CF628E}"/>
              </a:ext>
            </a:extLst>
          </p:cNvPr>
          <p:cNvSpPr txBox="1"/>
          <p:nvPr/>
        </p:nvSpPr>
        <p:spPr>
          <a:xfrm>
            <a:off x="6545013" y="4815445"/>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UserId</a:t>
            </a:r>
            <a:endParaRPr kumimoji="1" lang="ja-JP" altLang="en-US" dirty="0">
              <a:solidFill>
                <a:schemeClr val="bg1"/>
              </a:solidFill>
            </a:endParaRPr>
          </a:p>
        </p:txBody>
      </p:sp>
      <p:sp>
        <p:nvSpPr>
          <p:cNvPr id="44" name="正方形/長方形 43">
            <a:extLst>
              <a:ext uri="{FF2B5EF4-FFF2-40B4-BE49-F238E27FC236}">
                <a16:creationId xmlns:a16="http://schemas.microsoft.com/office/drawing/2014/main" id="{963C6B72-8A76-43F2-A0A9-1C5D34AF833D}"/>
              </a:ext>
            </a:extLst>
          </p:cNvPr>
          <p:cNvSpPr/>
          <p:nvPr/>
        </p:nvSpPr>
        <p:spPr>
          <a:xfrm>
            <a:off x="9128672" y="2557790"/>
            <a:ext cx="2225128" cy="1329693"/>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entity</a:t>
            </a:r>
            <a:endParaRPr kumimoji="1" lang="ja-JP" altLang="en-US" dirty="0">
              <a:solidFill>
                <a:schemeClr val="tx1"/>
              </a:solidFill>
            </a:endParaRPr>
          </a:p>
        </p:txBody>
      </p:sp>
      <p:sp>
        <p:nvSpPr>
          <p:cNvPr id="46" name="テキスト ボックス 45">
            <a:extLst>
              <a:ext uri="{FF2B5EF4-FFF2-40B4-BE49-F238E27FC236}">
                <a16:creationId xmlns:a16="http://schemas.microsoft.com/office/drawing/2014/main" id="{6298709F-D66D-4C65-ADA5-6450B744A55A}"/>
              </a:ext>
            </a:extLst>
          </p:cNvPr>
          <p:cNvSpPr txBox="1"/>
          <p:nvPr/>
        </p:nvSpPr>
        <p:spPr>
          <a:xfrm>
            <a:off x="9371876" y="2972891"/>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TodoEntity</a:t>
            </a:r>
            <a:endParaRPr kumimoji="1" lang="ja-JP" altLang="en-US" dirty="0">
              <a:solidFill>
                <a:schemeClr val="bg1"/>
              </a:solidFill>
            </a:endParaRPr>
          </a:p>
        </p:txBody>
      </p:sp>
      <p:cxnSp>
        <p:nvCxnSpPr>
          <p:cNvPr id="51" name="直線矢印コネクタ 50">
            <a:extLst>
              <a:ext uri="{FF2B5EF4-FFF2-40B4-BE49-F238E27FC236}">
                <a16:creationId xmlns:a16="http://schemas.microsoft.com/office/drawing/2014/main" id="{29972C1C-D2F2-496C-8FA0-49B9DB6C4D13}"/>
              </a:ext>
            </a:extLst>
          </p:cNvPr>
          <p:cNvCxnSpPr>
            <a:cxnSpLocks/>
            <a:stCxn id="9" idx="3"/>
            <a:endCxn id="17" idx="1"/>
          </p:cNvCxnSpPr>
          <p:nvPr/>
        </p:nvCxnSpPr>
        <p:spPr>
          <a:xfrm>
            <a:off x="2220647" y="2857674"/>
            <a:ext cx="625436" cy="0"/>
          </a:xfrm>
          <a:prstGeom prst="straightConnector1">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56" name="直線矢印コネクタ 55">
            <a:extLst>
              <a:ext uri="{FF2B5EF4-FFF2-40B4-BE49-F238E27FC236}">
                <a16:creationId xmlns:a16="http://schemas.microsoft.com/office/drawing/2014/main" id="{20994FE4-C05F-4348-A4A2-28BFD4414A68}"/>
              </a:ext>
            </a:extLst>
          </p:cNvPr>
          <p:cNvCxnSpPr>
            <a:cxnSpLocks/>
            <a:stCxn id="17" idx="3"/>
            <a:endCxn id="26" idx="1"/>
          </p:cNvCxnSpPr>
          <p:nvPr/>
        </p:nvCxnSpPr>
        <p:spPr>
          <a:xfrm>
            <a:off x="4217334" y="2857674"/>
            <a:ext cx="361710" cy="1092"/>
          </a:xfrm>
          <a:prstGeom prst="straightConnector1">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60" name="直線矢印コネクタ 59">
            <a:extLst>
              <a:ext uri="{FF2B5EF4-FFF2-40B4-BE49-F238E27FC236}">
                <a16:creationId xmlns:a16="http://schemas.microsoft.com/office/drawing/2014/main" id="{330FBFCA-62C8-404E-A75B-67A109ACD3B1}"/>
              </a:ext>
            </a:extLst>
          </p:cNvPr>
          <p:cNvCxnSpPr>
            <a:cxnSpLocks/>
            <a:stCxn id="19" idx="2"/>
            <a:endCxn id="46" idx="1"/>
          </p:cNvCxnSpPr>
          <p:nvPr/>
        </p:nvCxnSpPr>
        <p:spPr>
          <a:xfrm rot="16200000" flipH="1">
            <a:off x="8500651" y="2286331"/>
            <a:ext cx="115217" cy="1627234"/>
          </a:xfrm>
          <a:prstGeom prst="bentConnector2">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66" name="直線矢印コネクタ 65">
            <a:extLst>
              <a:ext uri="{FF2B5EF4-FFF2-40B4-BE49-F238E27FC236}">
                <a16:creationId xmlns:a16="http://schemas.microsoft.com/office/drawing/2014/main" id="{0E84C361-F2C1-47B8-BEAD-1FBF5181123F}"/>
              </a:ext>
            </a:extLst>
          </p:cNvPr>
          <p:cNvCxnSpPr>
            <a:cxnSpLocks/>
            <a:stCxn id="24" idx="2"/>
            <a:endCxn id="32" idx="3"/>
          </p:cNvCxnSpPr>
          <p:nvPr/>
        </p:nvCxnSpPr>
        <p:spPr>
          <a:xfrm rot="5400000">
            <a:off x="7997753" y="4255624"/>
            <a:ext cx="1275082" cy="769236"/>
          </a:xfrm>
          <a:prstGeom prst="bentConnector2">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69" name="直線矢印コネクタ 68">
            <a:extLst>
              <a:ext uri="{FF2B5EF4-FFF2-40B4-BE49-F238E27FC236}">
                <a16:creationId xmlns:a16="http://schemas.microsoft.com/office/drawing/2014/main" id="{D0F4529E-5D2D-4B56-B367-E8B355014DEC}"/>
              </a:ext>
            </a:extLst>
          </p:cNvPr>
          <p:cNvCxnSpPr>
            <a:cxnSpLocks/>
            <a:stCxn id="28" idx="2"/>
            <a:endCxn id="32" idx="0"/>
          </p:cNvCxnSpPr>
          <p:nvPr/>
        </p:nvCxnSpPr>
        <p:spPr>
          <a:xfrm rot="16200000" flipH="1">
            <a:off x="4647000" y="3856439"/>
            <a:ext cx="340261" cy="632784"/>
          </a:xfrm>
          <a:prstGeom prst="bentConnector3">
            <a:avLst>
              <a:gd name="adj1" fmla="val 50000"/>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72" name="直線矢印コネクタ 71">
            <a:extLst>
              <a:ext uri="{FF2B5EF4-FFF2-40B4-BE49-F238E27FC236}">
                <a16:creationId xmlns:a16="http://schemas.microsoft.com/office/drawing/2014/main" id="{B013876F-187F-4168-9204-B972BBBB27AF}"/>
              </a:ext>
            </a:extLst>
          </p:cNvPr>
          <p:cNvCxnSpPr>
            <a:cxnSpLocks/>
            <a:stCxn id="30" idx="2"/>
            <a:endCxn id="32" idx="1"/>
          </p:cNvCxnSpPr>
          <p:nvPr/>
        </p:nvCxnSpPr>
        <p:spPr>
          <a:xfrm rot="16200000" flipH="1">
            <a:off x="1148569" y="4409985"/>
            <a:ext cx="1275082" cy="460514"/>
          </a:xfrm>
          <a:prstGeom prst="bentConnector2">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grpSp>
        <p:nvGrpSpPr>
          <p:cNvPr id="81" name="グループ化 80">
            <a:extLst>
              <a:ext uri="{FF2B5EF4-FFF2-40B4-BE49-F238E27FC236}">
                <a16:creationId xmlns:a16="http://schemas.microsoft.com/office/drawing/2014/main" id="{28EC7FF3-814B-4190-923F-920025D9C596}"/>
              </a:ext>
            </a:extLst>
          </p:cNvPr>
          <p:cNvGrpSpPr/>
          <p:nvPr/>
        </p:nvGrpSpPr>
        <p:grpSpPr>
          <a:xfrm>
            <a:off x="6219999" y="2778469"/>
            <a:ext cx="494196" cy="149470"/>
            <a:chOff x="6295935" y="3089758"/>
            <a:chExt cx="494196" cy="149470"/>
          </a:xfrm>
        </p:grpSpPr>
        <p:cxnSp>
          <p:nvCxnSpPr>
            <p:cNvPr id="63" name="直線矢印コネクタ 62">
              <a:extLst>
                <a:ext uri="{FF2B5EF4-FFF2-40B4-BE49-F238E27FC236}">
                  <a16:creationId xmlns:a16="http://schemas.microsoft.com/office/drawing/2014/main" id="{128F3414-50CC-447D-AFB2-A078F0B1E6A4}"/>
                </a:ext>
              </a:extLst>
            </p:cNvPr>
            <p:cNvCxnSpPr>
              <a:cxnSpLocks/>
              <a:stCxn id="19" idx="1"/>
              <a:endCxn id="26" idx="3"/>
            </p:cNvCxnSpPr>
            <p:nvPr/>
          </p:nvCxnSpPr>
          <p:spPr>
            <a:xfrm flipH="1">
              <a:off x="6313271" y="3168963"/>
              <a:ext cx="476860" cy="1092"/>
            </a:xfrm>
            <a:prstGeom prst="straightConnector1">
              <a:avLst/>
            </a:prstGeom>
            <a:ln w="38100">
              <a:solidFill>
                <a:schemeClr val="bg1">
                  <a:lumMod val="65000"/>
                </a:schemeClr>
              </a:solidFill>
              <a:miter lim="800000"/>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80" name="二等辺三角形 79">
              <a:extLst>
                <a:ext uri="{FF2B5EF4-FFF2-40B4-BE49-F238E27FC236}">
                  <a16:creationId xmlns:a16="http://schemas.microsoft.com/office/drawing/2014/main" id="{E0DABA6E-2390-43BA-BA11-00E900875370}"/>
                </a:ext>
              </a:extLst>
            </p:cNvPr>
            <p:cNvSpPr/>
            <p:nvPr/>
          </p:nvSpPr>
          <p:spPr>
            <a:xfrm rot="16200000">
              <a:off x="6285627" y="3100066"/>
              <a:ext cx="149470" cy="128853"/>
            </a:xfrm>
            <a:prstGeom prst="triangle">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93" name="直線矢印コネクタ 92">
            <a:extLst>
              <a:ext uri="{FF2B5EF4-FFF2-40B4-BE49-F238E27FC236}">
                <a16:creationId xmlns:a16="http://schemas.microsoft.com/office/drawing/2014/main" id="{FDB96F6D-39F2-4E39-A522-7794E2316B97}"/>
              </a:ext>
            </a:extLst>
          </p:cNvPr>
          <p:cNvCxnSpPr>
            <a:cxnSpLocks/>
            <a:stCxn id="11" idx="3"/>
            <a:endCxn id="36" idx="1"/>
          </p:cNvCxnSpPr>
          <p:nvPr/>
        </p:nvCxnSpPr>
        <p:spPr>
          <a:xfrm>
            <a:off x="3802414" y="5421027"/>
            <a:ext cx="725648" cy="1807"/>
          </a:xfrm>
          <a:prstGeom prst="straightConnector1">
            <a:avLst/>
          </a:prstGeom>
          <a:ln w="38100">
            <a:solidFill>
              <a:schemeClr val="bg1">
                <a:lumMod val="65000"/>
              </a:schemeClr>
            </a:solidFill>
            <a:prstDash val="solid"/>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02" name="直線矢印コネクタ 101">
            <a:extLst>
              <a:ext uri="{FF2B5EF4-FFF2-40B4-BE49-F238E27FC236}">
                <a16:creationId xmlns:a16="http://schemas.microsoft.com/office/drawing/2014/main" id="{694C88B8-AACC-479E-ACB1-A5BECB6815DE}"/>
              </a:ext>
            </a:extLst>
          </p:cNvPr>
          <p:cNvCxnSpPr>
            <a:cxnSpLocks/>
            <a:stCxn id="11" idx="3"/>
            <a:endCxn id="34" idx="1"/>
          </p:cNvCxnSpPr>
          <p:nvPr/>
        </p:nvCxnSpPr>
        <p:spPr>
          <a:xfrm flipV="1">
            <a:off x="3802414" y="4998868"/>
            <a:ext cx="716805" cy="422159"/>
          </a:xfrm>
          <a:prstGeom prst="straightConnector1">
            <a:avLst/>
          </a:prstGeom>
          <a:ln w="38100">
            <a:solidFill>
              <a:schemeClr val="bg1">
                <a:lumMod val="65000"/>
              </a:schemeClr>
            </a:solidFill>
            <a:prstDash val="solid"/>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07" name="直線矢印コネクタ 106">
            <a:extLst>
              <a:ext uri="{FF2B5EF4-FFF2-40B4-BE49-F238E27FC236}">
                <a16:creationId xmlns:a16="http://schemas.microsoft.com/office/drawing/2014/main" id="{98B7E328-8781-4E60-A107-41059BE18812}"/>
              </a:ext>
            </a:extLst>
          </p:cNvPr>
          <p:cNvCxnSpPr>
            <a:cxnSpLocks/>
            <a:stCxn id="11" idx="3"/>
            <a:endCxn id="38" idx="1"/>
          </p:cNvCxnSpPr>
          <p:nvPr/>
        </p:nvCxnSpPr>
        <p:spPr>
          <a:xfrm>
            <a:off x="3802414" y="5421027"/>
            <a:ext cx="716805" cy="425360"/>
          </a:xfrm>
          <a:prstGeom prst="straightConnector1">
            <a:avLst/>
          </a:prstGeom>
          <a:ln w="38100">
            <a:solidFill>
              <a:schemeClr val="bg1">
                <a:lumMod val="65000"/>
              </a:schemeClr>
            </a:solidFill>
            <a:prstDash val="solid"/>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sp>
        <p:nvSpPr>
          <p:cNvPr id="8" name="テキスト ボックス 7">
            <a:extLst>
              <a:ext uri="{FF2B5EF4-FFF2-40B4-BE49-F238E27FC236}">
                <a16:creationId xmlns:a16="http://schemas.microsoft.com/office/drawing/2014/main" id="{D31F4405-F8B7-47C5-90DA-D3DFB8DDA30D}"/>
              </a:ext>
            </a:extLst>
          </p:cNvPr>
          <p:cNvSpPr txBox="1"/>
          <p:nvPr/>
        </p:nvSpPr>
        <p:spPr>
          <a:xfrm>
            <a:off x="9371876" y="3429000"/>
            <a:ext cx="1844764" cy="369332"/>
          </a:xfrm>
          <a:prstGeom prst="rect">
            <a:avLst/>
          </a:prstGeom>
          <a:solidFill>
            <a:schemeClr val="accent4"/>
          </a:solidFill>
        </p:spPr>
        <p:txBody>
          <a:bodyPr wrap="square" rtlCol="0" anchor="ctr">
            <a:spAutoFit/>
          </a:bodyPr>
          <a:lstStyle/>
          <a:p>
            <a:pPr algn="ctr"/>
            <a:r>
              <a:rPr kumimoji="1" lang="en-US" altLang="ja-JP">
                <a:solidFill>
                  <a:schemeClr val="bg1"/>
                </a:solidFill>
              </a:rPr>
              <a:t>TodoIdSequence</a:t>
            </a:r>
            <a:endParaRPr kumimoji="1" lang="ja-JP" altLang="en-US" dirty="0">
              <a:solidFill>
                <a:schemeClr val="bg1"/>
              </a:solidFill>
            </a:endParaRPr>
          </a:p>
        </p:txBody>
      </p:sp>
      <p:cxnSp>
        <p:nvCxnSpPr>
          <p:cNvPr id="39" name="直線矢印コネクタ 59">
            <a:extLst>
              <a:ext uri="{FF2B5EF4-FFF2-40B4-BE49-F238E27FC236}">
                <a16:creationId xmlns:a16="http://schemas.microsoft.com/office/drawing/2014/main" id="{A6952D3F-C43C-4DC0-9EE3-B3348ED475A2}"/>
              </a:ext>
            </a:extLst>
          </p:cNvPr>
          <p:cNvCxnSpPr>
            <a:cxnSpLocks/>
            <a:stCxn id="19" idx="2"/>
            <a:endCxn id="8" idx="1"/>
          </p:cNvCxnSpPr>
          <p:nvPr/>
        </p:nvCxnSpPr>
        <p:spPr>
          <a:xfrm rot="16200000" flipH="1">
            <a:off x="8272596" y="2514386"/>
            <a:ext cx="571326" cy="1627234"/>
          </a:xfrm>
          <a:prstGeom prst="bentConnector2">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8709495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2092496"/>
          </a:xfrm>
          <a:prstGeom prst="rect">
            <a:avLst/>
          </a:prstGeom>
          <a:noFill/>
        </p:spPr>
        <p:txBody>
          <a:bodyPr wrap="square" rtlCol="0">
            <a:spAutoFit/>
          </a:bodyPr>
          <a:lstStyle/>
          <a:p>
            <a:pPr>
              <a:lnSpc>
                <a:spcPts val="3200"/>
              </a:lnSpc>
            </a:pPr>
            <a:r>
              <a:rPr kumimoji="1" lang="en-US" altLang="ja-JP" sz="2000" dirty="0" err="1">
                <a:latin typeface="Meiryo UI" panose="020B0604030504040204" pitchFamily="50" charset="-128"/>
                <a:ea typeface="Meiryo UI" panose="020B0604030504040204" pitchFamily="50" charset="-128"/>
              </a:rPr>
              <a:t>db</a:t>
            </a:r>
            <a:r>
              <a:rPr kumimoji="1" lang="en-US" altLang="ja-JP" sz="2000" dirty="0">
                <a:latin typeface="Meiryo UI" panose="020B0604030504040204" pitchFamily="50" charset="-128"/>
                <a:ea typeface="Meiryo UI" panose="020B0604030504040204" pitchFamily="50" charset="-128"/>
              </a:rPr>
              <a:t>/migration/V1__create_table.sql</a:t>
            </a:r>
            <a:r>
              <a:rPr kumimoji="1" lang="ja-JP" altLang="en-US" sz="2000" dirty="0">
                <a:latin typeface="Meiryo UI" panose="020B0604030504040204" pitchFamily="50" charset="-128"/>
                <a:ea typeface="Meiryo UI" panose="020B0604030504040204" pitchFamily="50" charset="-128"/>
              </a:rPr>
              <a:t>ファイルには</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ToDo</a:t>
            </a:r>
            <a:r>
              <a:rPr kumimoji="1" lang="ja-JP" altLang="en-US" sz="2000" dirty="0">
                <a:latin typeface="Meiryo UI" panose="020B0604030504040204" pitchFamily="50" charset="-128"/>
                <a:ea typeface="Meiryo UI" panose="020B0604030504040204" pitchFamily="50" charset="-128"/>
              </a:rPr>
              <a:t>の</a:t>
            </a:r>
            <a:r>
              <a:rPr kumimoji="1" lang="en-US" altLang="ja-JP" sz="2000" dirty="0">
                <a:latin typeface="Meiryo UI" panose="020B0604030504040204" pitchFamily="50" charset="-128"/>
                <a:ea typeface="Meiryo UI" panose="020B0604030504040204" pitchFamily="50" charset="-128"/>
              </a:rPr>
              <a:t>ID</a:t>
            </a:r>
            <a:r>
              <a:rPr kumimoji="1" lang="ja-JP" altLang="en-US" sz="2000" dirty="0">
                <a:latin typeface="Meiryo UI" panose="020B0604030504040204" pitchFamily="50" charset="-128"/>
                <a:ea typeface="Meiryo UI" panose="020B0604030504040204" pitchFamily="50" charset="-128"/>
              </a:rPr>
              <a:t>を採番する</a:t>
            </a:r>
            <a:r>
              <a:rPr kumimoji="1" lang="en-US" altLang="ja-JP" sz="2000" dirty="0" err="1">
                <a:latin typeface="Meiryo UI" panose="020B0604030504040204" pitchFamily="50" charset="-128"/>
                <a:ea typeface="Meiryo UI" panose="020B0604030504040204" pitchFamily="50" charset="-128"/>
              </a:rPr>
              <a:t>todo_id</a:t>
            </a:r>
            <a:r>
              <a:rPr kumimoji="1" lang="ja-JP" altLang="en-US" sz="2000" dirty="0">
                <a:latin typeface="Meiryo UI" panose="020B0604030504040204" pitchFamily="50" charset="-128"/>
                <a:ea typeface="Meiryo UI" panose="020B0604030504040204" pitchFamily="50" charset="-128"/>
              </a:rPr>
              <a:t>というシーケンスオブジェクト</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を定義しています。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このシーケンスオブジェクトに対応する</a:t>
            </a:r>
            <a:r>
              <a:rPr kumimoji="1" lang="en-US" altLang="ja-JP" sz="2000" dirty="0">
                <a:latin typeface="Meiryo UI" panose="020B0604030504040204" pitchFamily="50" charset="-128"/>
                <a:ea typeface="Meiryo UI" panose="020B0604030504040204" pitchFamily="50" charset="-128"/>
              </a:rPr>
              <a:t>Entity</a:t>
            </a:r>
            <a:r>
              <a:rPr kumimoji="1" lang="ja-JP" altLang="en-US" sz="2000" dirty="0">
                <a:latin typeface="Meiryo UI" panose="020B0604030504040204" pitchFamily="50" charset="-128"/>
                <a:ea typeface="Meiryo UI" panose="020B0604030504040204" pitchFamily="50" charset="-128"/>
              </a:rPr>
              <a:t>クラスを作成します。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主キーを使用した処理ではないため</a:t>
            </a:r>
            <a:r>
              <a:rPr kumimoji="1" lang="en-US" altLang="ja-JP" sz="2000" dirty="0">
                <a:latin typeface="Meiryo UI" panose="020B0604030504040204" pitchFamily="50" charset="-128"/>
                <a:ea typeface="Meiryo UI" panose="020B0604030504040204" pitchFamily="50" charset="-128"/>
              </a:rPr>
              <a:t>SQL</a:t>
            </a:r>
            <a:r>
              <a:rPr kumimoji="1" lang="ja-JP" altLang="en-US" sz="2000" dirty="0">
                <a:latin typeface="Meiryo UI" panose="020B0604030504040204" pitchFamily="50" charset="-128"/>
                <a:ea typeface="Meiryo UI" panose="020B0604030504040204" pitchFamily="50" charset="-128"/>
              </a:rPr>
              <a:t>ファイルを作成します。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en-US" altLang="ja-JP" sz="2800" b="1" dirty="0" err="1">
                <a:latin typeface="Meiryo UI" panose="020B0604030504040204" pitchFamily="50" charset="-128"/>
                <a:ea typeface="Meiryo UI" panose="020B0604030504040204" pitchFamily="50" charset="-128"/>
              </a:rPr>
              <a:t>TodoIdSequence</a:t>
            </a:r>
            <a:r>
              <a:rPr kumimoji="1" lang="ja-JP" altLang="en-US" sz="2800" b="1" dirty="0">
                <a:latin typeface="Meiryo UI" panose="020B0604030504040204" pitchFamily="50" charset="-128"/>
                <a:ea typeface="Meiryo UI" panose="020B0604030504040204" pitchFamily="50" charset="-128"/>
              </a:rPr>
              <a:t>クラスの作成</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101</a:t>
            </a:fld>
            <a:endParaRPr kumimoji="1" lang="ja-JP" altLang="en-US" dirty="0"/>
          </a:p>
        </p:txBody>
      </p:sp>
      <p:sp>
        <p:nvSpPr>
          <p:cNvPr id="2" name="Rectangle 1">
            <a:extLst>
              <a:ext uri="{FF2B5EF4-FFF2-40B4-BE49-F238E27FC236}">
                <a16:creationId xmlns:a16="http://schemas.microsoft.com/office/drawing/2014/main" id="{2E2A8400-B50E-458C-AC3D-F2FC7C146744}"/>
              </a:ext>
            </a:extLst>
          </p:cNvPr>
          <p:cNvSpPr>
            <a:spLocks noChangeArrowheads="1"/>
          </p:cNvSpPr>
          <p:nvPr/>
        </p:nvSpPr>
        <p:spPr bwMode="auto">
          <a:xfrm>
            <a:off x="7791247" y="3063095"/>
            <a:ext cx="3319272" cy="2031325"/>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package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com.example.todo.infrastructure.entity</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class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TodoIdSequence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private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Long </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todoId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Long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getTodoId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return </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todoId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void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setTodoId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Long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todoId)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this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todoId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todoId;</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endParaRPr kumimoji="0" lang="ja-JP" altLang="ja-JP" sz="1800" b="0" i="0" u="none" strike="noStrike" cap="none" normalizeH="0" baseline="0" dirty="0">
              <a:ln>
                <a:noFill/>
              </a:ln>
              <a:solidFill>
                <a:schemeClr val="tx1"/>
              </a:solidFill>
              <a:effectLst/>
              <a:latin typeface="Consolas" panose="020B0609020204030204" pitchFamily="49" charset="0"/>
            </a:endParaRPr>
          </a:p>
        </p:txBody>
      </p:sp>
    </p:spTree>
    <p:extLst>
      <p:ext uri="{BB962C8B-B14F-4D97-AF65-F5344CB8AC3E}">
        <p14:creationId xmlns:p14="http://schemas.microsoft.com/office/powerpoint/2010/main" val="91968491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87ED0725-31B1-499A-8E7E-AA9ABB19EF73}"/>
              </a:ext>
            </a:extLst>
          </p:cNvPr>
          <p:cNvSpPr/>
          <p:nvPr/>
        </p:nvSpPr>
        <p:spPr>
          <a:xfrm>
            <a:off x="0" y="0"/>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392EDC30-60EC-45BD-AB69-4A0EFFDE666D}"/>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dirty="0">
                <a:solidFill>
                  <a:schemeClr val="bg1"/>
                </a:solidFill>
                <a:latin typeface="Meiryo UI" panose="020B0604030504040204" pitchFamily="50" charset="-128"/>
                <a:ea typeface="Meiryo UI" panose="020B0604030504040204" pitchFamily="50" charset="-128"/>
              </a:rPr>
              <a:t>Work</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2092496"/>
          </a:xfrm>
          <a:prstGeom prst="rect">
            <a:avLst/>
          </a:prstGeom>
          <a:noFill/>
        </p:spPr>
        <p:txBody>
          <a:bodyPr wrap="square" rtlCol="0">
            <a:spAutoFit/>
          </a:bodyPr>
          <a:lstStyle/>
          <a:p>
            <a:pPr>
              <a:lnSpc>
                <a:spcPts val="3200"/>
              </a:lnSpc>
            </a:pPr>
            <a:r>
              <a:rPr kumimoji="1" lang="en-US" altLang="ja-JP" sz="2000" dirty="0" err="1">
                <a:latin typeface="Meiryo UI" panose="020B0604030504040204" pitchFamily="50" charset="-128"/>
                <a:ea typeface="Meiryo UI" panose="020B0604030504040204" pitchFamily="50" charset="-128"/>
              </a:rPr>
              <a:t>db</a:t>
            </a:r>
            <a:r>
              <a:rPr kumimoji="1" lang="en-US" altLang="ja-JP" sz="2000" dirty="0">
                <a:latin typeface="Meiryo UI" panose="020B0604030504040204" pitchFamily="50" charset="-128"/>
                <a:ea typeface="Meiryo UI" panose="020B0604030504040204" pitchFamily="50" charset="-128"/>
              </a:rPr>
              <a:t>/migration/V1__create_table.sql</a:t>
            </a:r>
            <a:r>
              <a:rPr kumimoji="1" lang="ja-JP" altLang="en-US" sz="2000" dirty="0">
                <a:latin typeface="Meiryo UI" panose="020B0604030504040204" pitchFamily="50" charset="-128"/>
                <a:ea typeface="Meiryo UI" panose="020B0604030504040204" pitchFamily="50" charset="-128"/>
              </a:rPr>
              <a:t>ファイルには</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ToDo</a:t>
            </a:r>
            <a:r>
              <a:rPr kumimoji="1" lang="ja-JP" altLang="en-US" sz="2000" dirty="0">
                <a:latin typeface="Meiryo UI" panose="020B0604030504040204" pitchFamily="50" charset="-128"/>
                <a:ea typeface="Meiryo UI" panose="020B0604030504040204" pitchFamily="50" charset="-128"/>
              </a:rPr>
              <a:t>の</a:t>
            </a:r>
            <a:r>
              <a:rPr kumimoji="1" lang="en-US" altLang="ja-JP" sz="2000" dirty="0">
                <a:latin typeface="Meiryo UI" panose="020B0604030504040204" pitchFamily="50" charset="-128"/>
                <a:ea typeface="Meiryo UI" panose="020B0604030504040204" pitchFamily="50" charset="-128"/>
              </a:rPr>
              <a:t>ID</a:t>
            </a:r>
            <a:r>
              <a:rPr kumimoji="1" lang="ja-JP" altLang="en-US" sz="2000" dirty="0">
                <a:latin typeface="Meiryo UI" panose="020B0604030504040204" pitchFamily="50" charset="-128"/>
                <a:ea typeface="Meiryo UI" panose="020B0604030504040204" pitchFamily="50" charset="-128"/>
              </a:rPr>
              <a:t>を採番する</a:t>
            </a:r>
            <a:r>
              <a:rPr kumimoji="1" lang="en-US" altLang="ja-JP" sz="2000" dirty="0" err="1">
                <a:latin typeface="Meiryo UI" panose="020B0604030504040204" pitchFamily="50" charset="-128"/>
                <a:ea typeface="Meiryo UI" panose="020B0604030504040204" pitchFamily="50" charset="-128"/>
              </a:rPr>
              <a:t>todo_id</a:t>
            </a:r>
            <a:r>
              <a:rPr kumimoji="1" lang="ja-JP" altLang="en-US" sz="2000" dirty="0">
                <a:latin typeface="Meiryo UI" panose="020B0604030504040204" pitchFamily="50" charset="-128"/>
                <a:ea typeface="Meiryo UI" panose="020B0604030504040204" pitchFamily="50" charset="-128"/>
              </a:rPr>
              <a:t>というシーケンスオブジェクト</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を定義しています。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このシーケンスオブジェクトに対応する</a:t>
            </a:r>
            <a:r>
              <a:rPr kumimoji="1" lang="en-US" altLang="ja-JP" sz="2000" dirty="0">
                <a:latin typeface="Meiryo UI" panose="020B0604030504040204" pitchFamily="50" charset="-128"/>
                <a:ea typeface="Meiryo UI" panose="020B0604030504040204" pitchFamily="50" charset="-128"/>
              </a:rPr>
              <a:t>Entity</a:t>
            </a:r>
            <a:r>
              <a:rPr kumimoji="1" lang="ja-JP" altLang="en-US" sz="2000" dirty="0">
                <a:latin typeface="Meiryo UI" panose="020B0604030504040204" pitchFamily="50" charset="-128"/>
                <a:ea typeface="Meiryo UI" panose="020B0604030504040204" pitchFamily="50" charset="-128"/>
              </a:rPr>
              <a:t>クラスを作成します。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主キーを使用した処理ではないため</a:t>
            </a:r>
            <a:r>
              <a:rPr kumimoji="1" lang="en-US" altLang="ja-JP" sz="2000" dirty="0">
                <a:latin typeface="Meiryo UI" panose="020B0604030504040204" pitchFamily="50" charset="-128"/>
                <a:ea typeface="Meiryo UI" panose="020B0604030504040204" pitchFamily="50" charset="-128"/>
              </a:rPr>
              <a:t>SQL</a:t>
            </a:r>
            <a:r>
              <a:rPr kumimoji="1" lang="ja-JP" altLang="en-US" sz="2000" dirty="0">
                <a:latin typeface="Meiryo UI" panose="020B0604030504040204" pitchFamily="50" charset="-128"/>
                <a:ea typeface="Meiryo UI" panose="020B0604030504040204" pitchFamily="50" charset="-128"/>
              </a:rPr>
              <a:t>ファイルを作成します。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en-US" altLang="ja-JP" sz="2800" b="1" dirty="0" err="1">
                <a:latin typeface="Meiryo UI" panose="020B0604030504040204" pitchFamily="50" charset="-128"/>
                <a:ea typeface="Meiryo UI" panose="020B0604030504040204" pitchFamily="50" charset="-128"/>
              </a:rPr>
              <a:t>TodoIdSequence</a:t>
            </a:r>
            <a:r>
              <a:rPr kumimoji="1" lang="ja-JP" altLang="en-US" sz="2800" b="1" dirty="0">
                <a:latin typeface="Meiryo UI" panose="020B0604030504040204" pitchFamily="50" charset="-128"/>
                <a:ea typeface="Meiryo UI" panose="020B0604030504040204" pitchFamily="50" charset="-128"/>
              </a:rPr>
              <a:t>クラスの作成</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102</a:t>
            </a:fld>
            <a:endParaRPr kumimoji="1" lang="ja-JP" altLang="en-US" dirty="0"/>
          </a:p>
        </p:txBody>
      </p:sp>
      <p:sp>
        <p:nvSpPr>
          <p:cNvPr id="13" name="Rectangle 1">
            <a:extLst>
              <a:ext uri="{FF2B5EF4-FFF2-40B4-BE49-F238E27FC236}">
                <a16:creationId xmlns:a16="http://schemas.microsoft.com/office/drawing/2014/main" id="{7DCF7940-9CD2-4A06-B377-1EDF42BED781}"/>
              </a:ext>
            </a:extLst>
          </p:cNvPr>
          <p:cNvSpPr>
            <a:spLocks noChangeArrowheads="1"/>
          </p:cNvSpPr>
          <p:nvPr/>
        </p:nvSpPr>
        <p:spPr bwMode="auto">
          <a:xfrm>
            <a:off x="7791247" y="3063095"/>
            <a:ext cx="3319272" cy="2031325"/>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package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com.example.todo.infrastructure.entity</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class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TodoIdSequence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private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Long </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todoId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Long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getTodoId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return </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todoId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void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setTodoId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Long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todoId)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this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todoId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todoId;</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endParaRPr kumimoji="0" lang="ja-JP" altLang="ja-JP" sz="1800" b="0" i="0" u="none" strike="noStrike" cap="none" normalizeH="0" baseline="0" dirty="0">
              <a:ln>
                <a:noFill/>
              </a:ln>
              <a:solidFill>
                <a:schemeClr val="tx1"/>
              </a:solidFill>
              <a:effectLst/>
              <a:latin typeface="Consolas" panose="020B0609020204030204" pitchFamily="49" charset="0"/>
            </a:endParaRPr>
          </a:p>
        </p:txBody>
      </p:sp>
    </p:spTree>
    <p:extLst>
      <p:ext uri="{BB962C8B-B14F-4D97-AF65-F5344CB8AC3E}">
        <p14:creationId xmlns:p14="http://schemas.microsoft.com/office/powerpoint/2010/main" val="108480376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51021"/>
          </a:xfrm>
          <a:prstGeom prst="rect">
            <a:avLst/>
          </a:prstGeom>
          <a:noFill/>
        </p:spPr>
        <p:txBody>
          <a:bodyPr wrap="square" rtlCol="0">
            <a:spAutoFit/>
          </a:bodyPr>
          <a:lstStyle/>
          <a:p>
            <a:pPr>
              <a:lnSpc>
                <a:spcPts val="3200"/>
              </a:lnSpc>
            </a:pPr>
            <a:r>
              <a:rPr kumimoji="1" lang="en-US" altLang="ja-JP" sz="2000" dirty="0" err="1">
                <a:latin typeface="Meiryo UI" panose="020B0604030504040204" pitchFamily="50" charset="-128"/>
                <a:ea typeface="Meiryo UI" panose="020B0604030504040204" pitchFamily="50" charset="-128"/>
              </a:rPr>
              <a:t>TodoIdSequence.sql</a:t>
            </a:r>
            <a:r>
              <a:rPr kumimoji="1" lang="ja-JP" altLang="en-US" sz="2000" dirty="0">
                <a:latin typeface="Meiryo UI" panose="020B0604030504040204" pitchFamily="50" charset="-128"/>
                <a:ea typeface="Meiryo UI" panose="020B0604030504040204" pitchFamily="50" charset="-128"/>
              </a:rPr>
              <a:t>ファイルを作成します。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SQL</a:t>
            </a:r>
            <a:r>
              <a:rPr kumimoji="1" lang="ja-JP" altLang="en-US" sz="2800" b="1" dirty="0">
                <a:latin typeface="Meiryo UI" panose="020B0604030504040204" pitchFamily="50" charset="-128"/>
                <a:ea typeface="Meiryo UI" panose="020B0604030504040204" pitchFamily="50" charset="-128"/>
              </a:rPr>
              <a:t>ファイルの作成</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103</a:t>
            </a:fld>
            <a:endParaRPr kumimoji="1" lang="ja-JP" altLang="en-US" dirty="0"/>
          </a:p>
        </p:txBody>
      </p:sp>
      <p:sp>
        <p:nvSpPr>
          <p:cNvPr id="5" name="Rectangle 1">
            <a:extLst>
              <a:ext uri="{FF2B5EF4-FFF2-40B4-BE49-F238E27FC236}">
                <a16:creationId xmlns:a16="http://schemas.microsoft.com/office/drawing/2014/main" id="{A2D6A7CB-52E6-4BA6-A600-AAD8163286E0}"/>
              </a:ext>
            </a:extLst>
          </p:cNvPr>
          <p:cNvSpPr>
            <a:spLocks noChangeArrowheads="1"/>
          </p:cNvSpPr>
          <p:nvPr/>
        </p:nvSpPr>
        <p:spPr bwMode="auto">
          <a:xfrm>
            <a:off x="3779519" y="3040304"/>
            <a:ext cx="3527291" cy="230832"/>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NEXT_TODO_ID =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select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nextval(</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'todo_id'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AS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todo_id;</a:t>
            </a:r>
            <a:endParaRPr kumimoji="0" lang="ja-JP" altLang="ja-JP" sz="1800" b="0" i="0" u="none" strike="noStrike" cap="none" normalizeH="0" baseline="0" dirty="0">
              <a:ln>
                <a:noFill/>
              </a:ln>
              <a:solidFill>
                <a:schemeClr val="tx1"/>
              </a:solidFill>
              <a:effectLst/>
              <a:latin typeface="Consolas" panose="020B0609020204030204" pitchFamily="49" charset="0"/>
            </a:endParaRPr>
          </a:p>
        </p:txBody>
      </p:sp>
    </p:spTree>
    <p:extLst>
      <p:ext uri="{BB962C8B-B14F-4D97-AF65-F5344CB8AC3E}">
        <p14:creationId xmlns:p14="http://schemas.microsoft.com/office/powerpoint/2010/main" val="179796530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56A5F899-40CA-45A7-834F-19059B028661}"/>
              </a:ext>
            </a:extLst>
          </p:cNvPr>
          <p:cNvSpPr/>
          <p:nvPr/>
        </p:nvSpPr>
        <p:spPr>
          <a:xfrm>
            <a:off x="0" y="0"/>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0A52E32E-F2B1-42F4-9D16-2A50224B95B0}"/>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dirty="0">
                <a:solidFill>
                  <a:schemeClr val="bg1"/>
                </a:solidFill>
                <a:latin typeface="Meiryo UI" panose="020B0604030504040204" pitchFamily="50" charset="-128"/>
                <a:ea typeface="Meiryo UI" panose="020B0604030504040204" pitchFamily="50" charset="-128"/>
              </a:rPr>
              <a:t>Work</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51021"/>
          </a:xfrm>
          <a:prstGeom prst="rect">
            <a:avLst/>
          </a:prstGeom>
          <a:noFill/>
        </p:spPr>
        <p:txBody>
          <a:bodyPr wrap="square" rtlCol="0">
            <a:spAutoFit/>
          </a:bodyPr>
          <a:lstStyle/>
          <a:p>
            <a:pPr>
              <a:lnSpc>
                <a:spcPts val="3200"/>
              </a:lnSpc>
            </a:pPr>
            <a:r>
              <a:rPr kumimoji="1" lang="en-US" altLang="ja-JP" sz="2000" dirty="0" err="1">
                <a:latin typeface="Meiryo UI" panose="020B0604030504040204" pitchFamily="50" charset="-128"/>
                <a:ea typeface="Meiryo UI" panose="020B0604030504040204" pitchFamily="50" charset="-128"/>
              </a:rPr>
              <a:t>TodoIdSequence.sql</a:t>
            </a:r>
            <a:r>
              <a:rPr kumimoji="1" lang="ja-JP" altLang="en-US" sz="2000" dirty="0">
                <a:latin typeface="Meiryo UI" panose="020B0604030504040204" pitchFamily="50" charset="-128"/>
                <a:ea typeface="Meiryo UI" panose="020B0604030504040204" pitchFamily="50" charset="-128"/>
              </a:rPr>
              <a:t>ファイルを作成します。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SQL</a:t>
            </a:r>
            <a:r>
              <a:rPr kumimoji="1" lang="ja-JP" altLang="en-US" sz="2800" b="1" dirty="0">
                <a:latin typeface="Meiryo UI" panose="020B0604030504040204" pitchFamily="50" charset="-128"/>
                <a:ea typeface="Meiryo UI" panose="020B0604030504040204" pitchFamily="50" charset="-128"/>
              </a:rPr>
              <a:t>ファイルの作成</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104</a:t>
            </a:fld>
            <a:endParaRPr kumimoji="1" lang="ja-JP" altLang="en-US" dirty="0"/>
          </a:p>
        </p:txBody>
      </p:sp>
      <p:sp>
        <p:nvSpPr>
          <p:cNvPr id="15" name="Rectangle 1">
            <a:extLst>
              <a:ext uri="{FF2B5EF4-FFF2-40B4-BE49-F238E27FC236}">
                <a16:creationId xmlns:a16="http://schemas.microsoft.com/office/drawing/2014/main" id="{136825C0-82CC-4DCD-9798-EFA44831C831}"/>
              </a:ext>
            </a:extLst>
          </p:cNvPr>
          <p:cNvSpPr>
            <a:spLocks noChangeArrowheads="1"/>
          </p:cNvSpPr>
          <p:nvPr/>
        </p:nvSpPr>
        <p:spPr bwMode="auto">
          <a:xfrm>
            <a:off x="3779519" y="3040304"/>
            <a:ext cx="3527291" cy="230832"/>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NEXT_TODO_ID =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select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nextval(</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'todo_id'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AS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todo_id;</a:t>
            </a:r>
            <a:endParaRPr kumimoji="0" lang="ja-JP" altLang="ja-JP" sz="1800" b="0" i="0" u="none" strike="noStrike" cap="none" normalizeH="0" baseline="0" dirty="0">
              <a:ln>
                <a:noFill/>
              </a:ln>
              <a:solidFill>
                <a:schemeClr val="tx1"/>
              </a:solidFill>
              <a:effectLst/>
              <a:latin typeface="Consolas" panose="020B0609020204030204" pitchFamily="49" charset="0"/>
            </a:endParaRPr>
          </a:p>
        </p:txBody>
      </p:sp>
    </p:spTree>
    <p:extLst>
      <p:ext uri="{BB962C8B-B14F-4D97-AF65-F5344CB8AC3E}">
        <p14:creationId xmlns:p14="http://schemas.microsoft.com/office/powerpoint/2010/main" val="190014817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861390"/>
          </a:xfrm>
          <a:prstGeom prst="rect">
            <a:avLst/>
          </a:prstGeom>
          <a:noFill/>
        </p:spPr>
        <p:txBody>
          <a:bodyPr wrap="square" rtlCol="0">
            <a:spAutoFit/>
          </a:bodyPr>
          <a:lstStyle/>
          <a:p>
            <a:pPr>
              <a:lnSpc>
                <a:spcPts val="3200"/>
              </a:lnSpc>
            </a:pPr>
            <a:r>
              <a:rPr kumimoji="1" lang="en-US" altLang="ja-JP" sz="2000" dirty="0" err="1">
                <a:latin typeface="Meiryo UI" panose="020B0604030504040204" pitchFamily="50" charset="-128"/>
                <a:ea typeface="Meiryo UI" panose="020B0604030504040204" pitchFamily="50" charset="-128"/>
              </a:rPr>
              <a:t>TodoRepository</a:t>
            </a:r>
            <a:r>
              <a:rPr kumimoji="1" lang="ja-JP" altLang="en-US" sz="2000" dirty="0">
                <a:latin typeface="Meiryo UI" panose="020B0604030504040204" pitchFamily="50" charset="-128"/>
                <a:ea typeface="Meiryo UI" panose="020B0604030504040204" pitchFamily="50" charset="-128"/>
              </a:rPr>
              <a:t>インターフェースに追加した</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err="1">
                <a:latin typeface="Meiryo UI" panose="020B0604030504040204" pitchFamily="50" charset="-128"/>
                <a:ea typeface="Meiryo UI" panose="020B0604030504040204" pitchFamily="50" charset="-128"/>
              </a:rPr>
              <a:t>nextId</a:t>
            </a:r>
            <a:r>
              <a:rPr kumimoji="1" lang="ja-JP" altLang="en-US" sz="2000" dirty="0">
                <a:latin typeface="Meiryo UI" panose="020B0604030504040204" pitchFamily="50" charset="-128"/>
                <a:ea typeface="Meiryo UI" panose="020B0604030504040204" pitchFamily="50" charset="-128"/>
              </a:rPr>
              <a:t>メソッドと</a:t>
            </a:r>
            <a:r>
              <a:rPr kumimoji="1" lang="en-US" altLang="ja-JP" sz="2000" dirty="0">
                <a:latin typeface="Meiryo UI" panose="020B0604030504040204" pitchFamily="50" charset="-128"/>
                <a:ea typeface="Meiryo UI" panose="020B0604030504040204" pitchFamily="50" charset="-128"/>
              </a:rPr>
              <a:t>add</a:t>
            </a:r>
            <a:r>
              <a:rPr kumimoji="1" lang="ja-JP" altLang="en-US" sz="2000" dirty="0">
                <a:latin typeface="Meiryo UI" panose="020B0604030504040204" pitchFamily="50" charset="-128"/>
                <a:ea typeface="Meiryo UI" panose="020B0604030504040204" pitchFamily="50" charset="-128"/>
              </a:rPr>
              <a:t>メソッドを実装します。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en-US" altLang="ja-JP" sz="2800" b="1" dirty="0" err="1">
                <a:latin typeface="Meiryo UI" panose="020B0604030504040204" pitchFamily="50" charset="-128"/>
                <a:ea typeface="Meiryo UI" panose="020B0604030504040204" pitchFamily="50" charset="-128"/>
              </a:rPr>
              <a:t>JdbcTodoRepository</a:t>
            </a:r>
            <a:r>
              <a:rPr kumimoji="1" lang="ja-JP" altLang="en-US" sz="2800" b="1" dirty="0">
                <a:latin typeface="Meiryo UI" panose="020B0604030504040204" pitchFamily="50" charset="-128"/>
                <a:ea typeface="Meiryo UI" panose="020B0604030504040204" pitchFamily="50" charset="-128"/>
              </a:rPr>
              <a:t>クラスに追加</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105</a:t>
            </a:fld>
            <a:endParaRPr kumimoji="1" lang="ja-JP" altLang="en-US" dirty="0"/>
          </a:p>
        </p:txBody>
      </p:sp>
      <p:sp>
        <p:nvSpPr>
          <p:cNvPr id="2" name="Rectangle 1">
            <a:extLst>
              <a:ext uri="{FF2B5EF4-FFF2-40B4-BE49-F238E27FC236}">
                <a16:creationId xmlns:a16="http://schemas.microsoft.com/office/drawing/2014/main" id="{D6D1488C-2623-4B85-8B8B-56523A6EDB39}"/>
              </a:ext>
            </a:extLst>
          </p:cNvPr>
          <p:cNvSpPr>
            <a:spLocks noChangeArrowheads="1"/>
          </p:cNvSpPr>
          <p:nvPr/>
        </p:nvSpPr>
        <p:spPr bwMode="auto">
          <a:xfrm>
            <a:off x="5528346" y="1832035"/>
            <a:ext cx="6484734" cy="4524315"/>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en-US" sz="900" b="0" i="0" u="none" strike="noStrike" cap="none" normalizeH="0" baseline="0" dirty="0">
                <a:ln>
                  <a:noFill/>
                </a:ln>
                <a:solidFill>
                  <a:schemeClr val="bg1">
                    <a:lumMod val="65000"/>
                  </a:schemeClr>
                </a:solidFill>
                <a:effectLst/>
                <a:latin typeface="Consolas" panose="020B0609020204030204" pitchFamily="49" charset="0"/>
                <a:ea typeface="JetBrains Mono"/>
              </a:rPr>
              <a: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@SystemRepositoryComponent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public class JdbcTodoRepository implements TodoRepository {</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@Override</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public List&lt;Todo&gt; list(UserId userId) {</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a:t>
            </a:r>
            <a:r>
              <a:rPr kumimoji="0" lang="ja-JP" altLang="en-US" sz="900" b="0" i="0" u="none" strike="noStrike" cap="none" normalizeH="0" baseline="0" dirty="0">
                <a:ln>
                  <a:noFill/>
                </a:ln>
                <a:solidFill>
                  <a:schemeClr val="bg1">
                    <a:lumMod val="65000"/>
                  </a:schemeClr>
                </a:solidFill>
                <a:effectLst/>
                <a:latin typeface="Consolas" panose="020B0609020204030204" pitchFamily="49" charset="0"/>
                <a:ea typeface="JetBrains Mono"/>
              </a:rPr>
              <a: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@Override</a:t>
            </a:r>
            <a:b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TodoId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nextId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TodoIdSequence todoIdSequence</a:t>
            </a:r>
            <a:endParaRPr kumimoji="0" lang="en-US" altLang="ja-JP" sz="900" b="0" i="0" u="none" strike="noStrike" cap="none" normalizeH="0" baseline="0" dirty="0">
              <a:ln>
                <a:noFill/>
              </a:ln>
              <a:solidFill>
                <a:srgbClr val="000000"/>
              </a:solidFill>
              <a:effectLst/>
              <a:latin typeface="Consolas" panose="020B0609020204030204" pitchFamily="49" charset="0"/>
              <a:ea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ja-JP" altLang="en-US" sz="900" dirty="0">
                <a:solidFill>
                  <a:srgbClr val="000000"/>
                </a:solidFill>
                <a:latin typeface="Consolas" panose="020B0609020204030204" pitchFamily="49" charset="0"/>
                <a:ea typeface="JetBrains Mono"/>
              </a:rPr>
              <a: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UniversalDao</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findBySqlFile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TodoIdSequence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class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“NEXT_TODO_ID”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new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Object[</a:t>
            </a:r>
            <a:r>
              <a:rPr kumimoji="0" lang="ja-JP" altLang="ja-JP" sz="900" b="0" i="0" u="none" strike="noStrike" cap="none" normalizeH="0" baseline="0" dirty="0">
                <a:ln>
                  <a:noFill/>
                </a:ln>
                <a:solidFill>
                  <a:srgbClr val="1750EB"/>
                </a:solidFill>
                <a:effectLst/>
                <a:latin typeface="Consolas" panose="020B0609020204030204" pitchFamily="49" charset="0"/>
                <a:ea typeface="JetBrains Mono"/>
              </a:rPr>
              <a:t>0</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return new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TodoId(</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todoIdSequence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.getTodoId());</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@Override</a:t>
            </a:r>
            <a:b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void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add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UserId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userId,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todo)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TodoEntity todoEntity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new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TodoEntity();</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todoEntity</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.setTodoId(todo.id().value());</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todoEntity</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.setText(todo.text().value());</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todoEntity</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.setCompleted(todo.status() ==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TodoStatus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COMPLETED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todoEntity</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.setUserId(userId.value());</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UniversalDao</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insert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todoEntity</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private Todo createTodo(TodoEntity entity) {</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a:t>
            </a:r>
            <a:r>
              <a:rPr lang="ja-JP" altLang="en-US" sz="900" dirty="0">
                <a:solidFill>
                  <a:schemeClr val="bg1">
                    <a:lumMod val="65000"/>
                  </a:schemeClr>
                </a:solidFill>
                <a:latin typeface="Consolas" panose="020B0609020204030204" pitchFamily="49" charset="0"/>
                <a:ea typeface="JetBrains Mono"/>
              </a:rPr>
              <a: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a:t>
            </a:r>
            <a:endParaRPr kumimoji="0" lang="ja-JP" altLang="ja-JP" sz="1800" b="0" i="0" u="none" strike="noStrike" cap="none" normalizeH="0" baseline="0" dirty="0">
              <a:ln>
                <a:noFill/>
              </a:ln>
              <a:solidFill>
                <a:schemeClr val="bg1">
                  <a:lumMod val="65000"/>
                </a:schemeClr>
              </a:solidFill>
              <a:effectLst/>
              <a:latin typeface="Consolas" panose="020B0609020204030204" pitchFamily="49" charset="0"/>
            </a:endParaRPr>
          </a:p>
        </p:txBody>
      </p:sp>
    </p:spTree>
    <p:extLst>
      <p:ext uri="{BB962C8B-B14F-4D97-AF65-F5344CB8AC3E}">
        <p14:creationId xmlns:p14="http://schemas.microsoft.com/office/powerpoint/2010/main" val="5328035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0B313391-0C39-4CC1-8732-AEC92BF8DAAC}"/>
              </a:ext>
            </a:extLst>
          </p:cNvPr>
          <p:cNvSpPr/>
          <p:nvPr/>
        </p:nvSpPr>
        <p:spPr>
          <a:xfrm>
            <a:off x="0" y="0"/>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75D48611-DC39-4CB8-9083-CC1D2E153BC3}"/>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dirty="0">
                <a:solidFill>
                  <a:schemeClr val="bg1"/>
                </a:solidFill>
                <a:latin typeface="Meiryo UI" panose="020B0604030504040204" pitchFamily="50" charset="-128"/>
                <a:ea typeface="Meiryo UI" panose="020B0604030504040204" pitchFamily="50" charset="-128"/>
              </a:rPr>
              <a:t>Work</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861390"/>
          </a:xfrm>
          <a:prstGeom prst="rect">
            <a:avLst/>
          </a:prstGeom>
          <a:noFill/>
        </p:spPr>
        <p:txBody>
          <a:bodyPr wrap="square" rtlCol="0">
            <a:spAutoFit/>
          </a:bodyPr>
          <a:lstStyle/>
          <a:p>
            <a:pPr>
              <a:lnSpc>
                <a:spcPts val="3200"/>
              </a:lnSpc>
            </a:pPr>
            <a:r>
              <a:rPr kumimoji="1" lang="en-US" altLang="ja-JP" sz="2000" dirty="0" err="1">
                <a:latin typeface="Meiryo UI" panose="020B0604030504040204" pitchFamily="50" charset="-128"/>
                <a:ea typeface="Meiryo UI" panose="020B0604030504040204" pitchFamily="50" charset="-128"/>
              </a:rPr>
              <a:t>TodoRepository</a:t>
            </a:r>
            <a:r>
              <a:rPr kumimoji="1" lang="ja-JP" altLang="en-US" sz="2000" dirty="0">
                <a:latin typeface="Meiryo UI" panose="020B0604030504040204" pitchFamily="50" charset="-128"/>
                <a:ea typeface="Meiryo UI" panose="020B0604030504040204" pitchFamily="50" charset="-128"/>
              </a:rPr>
              <a:t>インターフェースに追加した</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err="1">
                <a:latin typeface="Meiryo UI" panose="020B0604030504040204" pitchFamily="50" charset="-128"/>
                <a:ea typeface="Meiryo UI" panose="020B0604030504040204" pitchFamily="50" charset="-128"/>
              </a:rPr>
              <a:t>nextId</a:t>
            </a:r>
            <a:r>
              <a:rPr kumimoji="1" lang="ja-JP" altLang="en-US" sz="2000" dirty="0">
                <a:latin typeface="Meiryo UI" panose="020B0604030504040204" pitchFamily="50" charset="-128"/>
                <a:ea typeface="Meiryo UI" panose="020B0604030504040204" pitchFamily="50" charset="-128"/>
              </a:rPr>
              <a:t>メソッドと</a:t>
            </a:r>
            <a:r>
              <a:rPr kumimoji="1" lang="en-US" altLang="ja-JP" sz="2000" dirty="0">
                <a:latin typeface="Meiryo UI" panose="020B0604030504040204" pitchFamily="50" charset="-128"/>
                <a:ea typeface="Meiryo UI" panose="020B0604030504040204" pitchFamily="50" charset="-128"/>
              </a:rPr>
              <a:t>add</a:t>
            </a:r>
            <a:r>
              <a:rPr kumimoji="1" lang="ja-JP" altLang="en-US" sz="2000" dirty="0">
                <a:latin typeface="Meiryo UI" panose="020B0604030504040204" pitchFamily="50" charset="-128"/>
                <a:ea typeface="Meiryo UI" panose="020B0604030504040204" pitchFamily="50" charset="-128"/>
              </a:rPr>
              <a:t>メソッドを実装します。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en-US" altLang="ja-JP" sz="2800" b="1" dirty="0" err="1">
                <a:latin typeface="Meiryo UI" panose="020B0604030504040204" pitchFamily="50" charset="-128"/>
                <a:ea typeface="Meiryo UI" panose="020B0604030504040204" pitchFamily="50" charset="-128"/>
              </a:rPr>
              <a:t>JdbcTodoRepository</a:t>
            </a:r>
            <a:r>
              <a:rPr kumimoji="1" lang="ja-JP" altLang="en-US" sz="2800" b="1" dirty="0">
                <a:latin typeface="Meiryo UI" panose="020B0604030504040204" pitchFamily="50" charset="-128"/>
                <a:ea typeface="Meiryo UI" panose="020B0604030504040204" pitchFamily="50" charset="-128"/>
              </a:rPr>
              <a:t>クラスに追加</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106</a:t>
            </a:fld>
            <a:endParaRPr kumimoji="1" lang="ja-JP" altLang="en-US" dirty="0"/>
          </a:p>
        </p:txBody>
      </p:sp>
      <p:sp>
        <p:nvSpPr>
          <p:cNvPr id="11" name="Rectangle 1">
            <a:extLst>
              <a:ext uri="{FF2B5EF4-FFF2-40B4-BE49-F238E27FC236}">
                <a16:creationId xmlns:a16="http://schemas.microsoft.com/office/drawing/2014/main" id="{28843C7C-2B0B-4F44-A764-9AE10BFCC9E3}"/>
              </a:ext>
            </a:extLst>
          </p:cNvPr>
          <p:cNvSpPr>
            <a:spLocks noChangeArrowheads="1"/>
          </p:cNvSpPr>
          <p:nvPr/>
        </p:nvSpPr>
        <p:spPr bwMode="auto">
          <a:xfrm>
            <a:off x="5528346" y="1832035"/>
            <a:ext cx="6484734" cy="4524315"/>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en-US" sz="900" b="0" i="0" u="none" strike="noStrike" cap="none" normalizeH="0" baseline="0" dirty="0">
                <a:ln>
                  <a:noFill/>
                </a:ln>
                <a:solidFill>
                  <a:schemeClr val="bg1">
                    <a:lumMod val="65000"/>
                  </a:schemeClr>
                </a:solidFill>
                <a:effectLst/>
                <a:latin typeface="Consolas" panose="020B0609020204030204" pitchFamily="49" charset="0"/>
                <a:ea typeface="JetBrains Mono"/>
              </a:rPr>
              <a: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@SystemRepositoryComponent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public class JdbcTodoRepository implements TodoRepository {</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@Override</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public List&lt;Todo&gt; list(UserId userId) {</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a:t>
            </a:r>
            <a:r>
              <a:rPr kumimoji="0" lang="ja-JP" altLang="en-US" sz="900" b="0" i="0" u="none" strike="noStrike" cap="none" normalizeH="0" baseline="0" dirty="0">
                <a:ln>
                  <a:noFill/>
                </a:ln>
                <a:solidFill>
                  <a:schemeClr val="bg1">
                    <a:lumMod val="65000"/>
                  </a:schemeClr>
                </a:solidFill>
                <a:effectLst/>
                <a:latin typeface="Consolas" panose="020B0609020204030204" pitchFamily="49" charset="0"/>
                <a:ea typeface="JetBrains Mono"/>
              </a:rPr>
              <a: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@Override</a:t>
            </a:r>
            <a:b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TodoId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nextId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TodoIdSequence todoIdSequence</a:t>
            </a:r>
            <a:endParaRPr kumimoji="0" lang="en-US" altLang="ja-JP" sz="900" b="0" i="0" u="none" strike="noStrike" cap="none" normalizeH="0" baseline="0" dirty="0">
              <a:ln>
                <a:noFill/>
              </a:ln>
              <a:solidFill>
                <a:srgbClr val="000000"/>
              </a:solidFill>
              <a:effectLst/>
              <a:latin typeface="Consolas" panose="020B0609020204030204" pitchFamily="49" charset="0"/>
              <a:ea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ja-JP" altLang="en-US" sz="900" dirty="0">
                <a:solidFill>
                  <a:srgbClr val="000000"/>
                </a:solidFill>
                <a:latin typeface="Consolas" panose="020B0609020204030204" pitchFamily="49" charset="0"/>
                <a:ea typeface="JetBrains Mono"/>
              </a:rPr>
              <a: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UniversalDao</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findBySqlFile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TodoIdSequence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class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“NEXT_TODO_ID”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new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Object[</a:t>
            </a:r>
            <a:r>
              <a:rPr kumimoji="0" lang="ja-JP" altLang="ja-JP" sz="900" b="0" i="0" u="none" strike="noStrike" cap="none" normalizeH="0" baseline="0" dirty="0">
                <a:ln>
                  <a:noFill/>
                </a:ln>
                <a:solidFill>
                  <a:srgbClr val="1750EB"/>
                </a:solidFill>
                <a:effectLst/>
                <a:latin typeface="Consolas" panose="020B0609020204030204" pitchFamily="49" charset="0"/>
                <a:ea typeface="JetBrains Mono"/>
              </a:rPr>
              <a:t>0</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return new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TodoId(</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todoIdSequence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.getTodoId());</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@Override</a:t>
            </a:r>
            <a:b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void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add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UserId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userId,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todo)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TodoEntity todoEntity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new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TodoEntity();</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todoEntity</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.setTodoId(todo.id().value());</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todoEntity</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.setText(todo.text().value());</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todoEntity</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.setCompleted(todo.status() ==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TodoStatus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COMPLETED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todoEntity</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.setUserId(userId.value());</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UniversalDao</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insert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todoEntity</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private Todo createTodo(TodoEntity entity) {</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a:t>
            </a:r>
            <a:r>
              <a:rPr lang="ja-JP" altLang="en-US" sz="900" dirty="0">
                <a:solidFill>
                  <a:schemeClr val="bg1">
                    <a:lumMod val="65000"/>
                  </a:schemeClr>
                </a:solidFill>
                <a:latin typeface="Consolas" panose="020B0609020204030204" pitchFamily="49" charset="0"/>
                <a:ea typeface="JetBrains Mono"/>
              </a:rPr>
              <a: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a:t>
            </a:r>
            <a:endParaRPr kumimoji="0" lang="ja-JP" altLang="ja-JP" sz="1800" b="0" i="0" u="none" strike="noStrike" cap="none" normalizeH="0" baseline="0" dirty="0">
              <a:ln>
                <a:noFill/>
              </a:ln>
              <a:solidFill>
                <a:schemeClr val="bg1">
                  <a:lumMod val="65000"/>
                </a:schemeClr>
              </a:solidFill>
              <a:effectLst/>
              <a:latin typeface="Consolas" panose="020B0609020204030204" pitchFamily="49" charset="0"/>
            </a:endParaRPr>
          </a:p>
        </p:txBody>
      </p:sp>
    </p:spTree>
    <p:extLst>
      <p:ext uri="{BB962C8B-B14F-4D97-AF65-F5344CB8AC3E}">
        <p14:creationId xmlns:p14="http://schemas.microsoft.com/office/powerpoint/2010/main" val="76285060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正方形/長方形 19">
            <a:extLst>
              <a:ext uri="{FF2B5EF4-FFF2-40B4-BE49-F238E27FC236}">
                <a16:creationId xmlns:a16="http://schemas.microsoft.com/office/drawing/2014/main" id="{B44D26D6-FECD-4239-9964-7A56BA52A642}"/>
              </a:ext>
            </a:extLst>
          </p:cNvPr>
          <p:cNvSpPr/>
          <p:nvPr/>
        </p:nvSpPr>
        <p:spPr>
          <a:xfrm>
            <a:off x="560172" y="1609460"/>
            <a:ext cx="11144148" cy="4692130"/>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err="1">
                <a:solidFill>
                  <a:schemeClr val="tx1"/>
                </a:solidFill>
              </a:rPr>
              <a:t>todo</a:t>
            </a:r>
            <a:endParaRPr kumimoji="1" lang="ja-JP" altLang="en-US" dirty="0">
              <a:solidFill>
                <a:schemeClr val="tx1"/>
              </a:solidFill>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err="1">
                <a:latin typeface="Meiryo UI" panose="020B0604030504040204" pitchFamily="50" charset="-128"/>
                <a:ea typeface="Meiryo UI" panose="020B0604030504040204" pitchFamily="50" charset="-128"/>
              </a:rPr>
              <a:t>api</a:t>
            </a:r>
            <a:r>
              <a:rPr kumimoji="1" lang="ja-JP" altLang="en-US" sz="2800" b="1" dirty="0">
                <a:latin typeface="Meiryo UI" panose="020B0604030504040204" pitchFamily="50" charset="-128"/>
                <a:ea typeface="Meiryo UI" panose="020B0604030504040204" pitchFamily="50" charset="-128"/>
              </a:rPr>
              <a:t>パッケージの変更</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107</a:t>
            </a:fld>
            <a:endParaRPr kumimoji="1" lang="ja-JP" altLang="en-US"/>
          </a:p>
        </p:txBody>
      </p:sp>
      <p:sp>
        <p:nvSpPr>
          <p:cNvPr id="9" name="テキスト ボックス 8">
            <a:extLst>
              <a:ext uri="{FF2B5EF4-FFF2-40B4-BE49-F238E27FC236}">
                <a16:creationId xmlns:a16="http://schemas.microsoft.com/office/drawing/2014/main" id="{831827DC-C59C-4AF4-8535-36978D8345E0}"/>
              </a:ext>
            </a:extLst>
          </p:cNvPr>
          <p:cNvSpPr txBox="1"/>
          <p:nvPr/>
        </p:nvSpPr>
        <p:spPr>
          <a:xfrm>
            <a:off x="856738" y="2673008"/>
            <a:ext cx="1363909"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TodosAction</a:t>
            </a:r>
            <a:endParaRPr kumimoji="1" lang="ja-JP" altLang="en-US" dirty="0">
              <a:solidFill>
                <a:schemeClr val="bg1"/>
              </a:solidFill>
            </a:endParaRPr>
          </a:p>
        </p:txBody>
      </p:sp>
      <p:sp>
        <p:nvSpPr>
          <p:cNvPr id="11" name="テキスト ボックス 10">
            <a:extLst>
              <a:ext uri="{FF2B5EF4-FFF2-40B4-BE49-F238E27FC236}">
                <a16:creationId xmlns:a16="http://schemas.microsoft.com/office/drawing/2014/main" id="{D447FFA0-A180-4B11-829F-1487FDDD0DBC}"/>
              </a:ext>
            </a:extLst>
          </p:cNvPr>
          <p:cNvSpPr txBox="1"/>
          <p:nvPr/>
        </p:nvSpPr>
        <p:spPr>
          <a:xfrm>
            <a:off x="2317562" y="5236361"/>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a:t>
            </a:r>
            <a:endParaRPr kumimoji="1" lang="ja-JP" altLang="en-US" dirty="0">
              <a:solidFill>
                <a:schemeClr val="bg1"/>
              </a:solidFill>
            </a:endParaRPr>
          </a:p>
        </p:txBody>
      </p:sp>
      <p:sp>
        <p:nvSpPr>
          <p:cNvPr id="17" name="テキスト ボックス 16">
            <a:extLst>
              <a:ext uri="{FF2B5EF4-FFF2-40B4-BE49-F238E27FC236}">
                <a16:creationId xmlns:a16="http://schemas.microsoft.com/office/drawing/2014/main" id="{76A3C426-D6AE-4432-AA2B-2B8300EAAACB}"/>
              </a:ext>
            </a:extLst>
          </p:cNvPr>
          <p:cNvSpPr txBox="1"/>
          <p:nvPr/>
        </p:nvSpPr>
        <p:spPr>
          <a:xfrm>
            <a:off x="2846083" y="2673008"/>
            <a:ext cx="1371251"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TodoService</a:t>
            </a:r>
            <a:endParaRPr kumimoji="1" lang="ja-JP" altLang="en-US" dirty="0">
              <a:solidFill>
                <a:schemeClr val="bg1"/>
              </a:solidFill>
            </a:endParaRPr>
          </a:p>
        </p:txBody>
      </p:sp>
      <p:sp>
        <p:nvSpPr>
          <p:cNvPr id="19" name="テキスト ボックス 18">
            <a:extLst>
              <a:ext uri="{FF2B5EF4-FFF2-40B4-BE49-F238E27FC236}">
                <a16:creationId xmlns:a16="http://schemas.microsoft.com/office/drawing/2014/main" id="{2D30347F-EE2D-4F3D-B5D2-136090F343E9}"/>
              </a:ext>
            </a:extLst>
          </p:cNvPr>
          <p:cNvSpPr txBox="1"/>
          <p:nvPr/>
        </p:nvSpPr>
        <p:spPr>
          <a:xfrm>
            <a:off x="6714195" y="2673008"/>
            <a:ext cx="2060894"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JdbcTodoRepository</a:t>
            </a:r>
            <a:endParaRPr kumimoji="1" lang="ja-JP" altLang="en-US" dirty="0">
              <a:solidFill>
                <a:schemeClr val="bg1"/>
              </a:solidFill>
            </a:endParaRPr>
          </a:p>
        </p:txBody>
      </p:sp>
      <p:sp>
        <p:nvSpPr>
          <p:cNvPr id="24" name="正方形/長方形 23">
            <a:extLst>
              <a:ext uri="{FF2B5EF4-FFF2-40B4-BE49-F238E27FC236}">
                <a16:creationId xmlns:a16="http://schemas.microsoft.com/office/drawing/2014/main" id="{A13F7AD3-068B-4D62-9197-4D7D4FE33F67}"/>
              </a:ext>
            </a:extLst>
          </p:cNvPr>
          <p:cNvSpPr/>
          <p:nvPr/>
        </p:nvSpPr>
        <p:spPr>
          <a:xfrm>
            <a:off x="6540866" y="2058107"/>
            <a:ext cx="4958091" cy="1944594"/>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infrastructure</a:t>
            </a:r>
            <a:endParaRPr kumimoji="1" lang="ja-JP" altLang="en-US" dirty="0">
              <a:solidFill>
                <a:schemeClr val="tx1"/>
              </a:solidFill>
            </a:endParaRPr>
          </a:p>
        </p:txBody>
      </p:sp>
      <p:sp>
        <p:nvSpPr>
          <p:cNvPr id="26" name="テキスト ボックス 25">
            <a:extLst>
              <a:ext uri="{FF2B5EF4-FFF2-40B4-BE49-F238E27FC236}">
                <a16:creationId xmlns:a16="http://schemas.microsoft.com/office/drawing/2014/main" id="{C362A373-6A3B-433F-BF4F-428AFDBF51AB}"/>
              </a:ext>
            </a:extLst>
          </p:cNvPr>
          <p:cNvSpPr txBox="1"/>
          <p:nvPr/>
        </p:nvSpPr>
        <p:spPr>
          <a:xfrm>
            <a:off x="4579044" y="2674100"/>
            <a:ext cx="1658291"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TodoRepository</a:t>
            </a:r>
            <a:endParaRPr kumimoji="1" lang="ja-JP" altLang="en-US" dirty="0">
              <a:solidFill>
                <a:schemeClr val="bg1"/>
              </a:solidFill>
            </a:endParaRPr>
          </a:p>
        </p:txBody>
      </p:sp>
      <p:sp>
        <p:nvSpPr>
          <p:cNvPr id="28" name="正方形/長方形 27">
            <a:extLst>
              <a:ext uri="{FF2B5EF4-FFF2-40B4-BE49-F238E27FC236}">
                <a16:creationId xmlns:a16="http://schemas.microsoft.com/office/drawing/2014/main" id="{CA6B8E50-336A-4A89-B43E-B4D01B57AA07}"/>
              </a:ext>
            </a:extLst>
          </p:cNvPr>
          <p:cNvSpPr/>
          <p:nvPr/>
        </p:nvSpPr>
        <p:spPr>
          <a:xfrm>
            <a:off x="2596928" y="2058107"/>
            <a:ext cx="3807619" cy="1944594"/>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application</a:t>
            </a:r>
            <a:endParaRPr kumimoji="1" lang="ja-JP" altLang="en-US" dirty="0">
              <a:solidFill>
                <a:schemeClr val="tx1"/>
              </a:solidFill>
            </a:endParaRPr>
          </a:p>
        </p:txBody>
      </p:sp>
      <p:sp>
        <p:nvSpPr>
          <p:cNvPr id="30" name="正方形/長方形 29">
            <a:extLst>
              <a:ext uri="{FF2B5EF4-FFF2-40B4-BE49-F238E27FC236}">
                <a16:creationId xmlns:a16="http://schemas.microsoft.com/office/drawing/2014/main" id="{B4FD9F51-275A-4862-9AF8-3ABEFC5EEA2F}"/>
              </a:ext>
            </a:extLst>
          </p:cNvPr>
          <p:cNvSpPr/>
          <p:nvPr/>
        </p:nvSpPr>
        <p:spPr>
          <a:xfrm>
            <a:off x="693043" y="2058107"/>
            <a:ext cx="1725619" cy="1944594"/>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err="1">
                <a:solidFill>
                  <a:schemeClr val="tx1"/>
                </a:solidFill>
              </a:rPr>
              <a:t>api</a:t>
            </a:r>
            <a:endParaRPr kumimoji="1" lang="ja-JP" altLang="en-US" dirty="0">
              <a:solidFill>
                <a:schemeClr val="tx1"/>
              </a:solidFill>
            </a:endParaRPr>
          </a:p>
        </p:txBody>
      </p:sp>
      <p:sp>
        <p:nvSpPr>
          <p:cNvPr id="32" name="正方形/長方形 31">
            <a:extLst>
              <a:ext uri="{FF2B5EF4-FFF2-40B4-BE49-F238E27FC236}">
                <a16:creationId xmlns:a16="http://schemas.microsoft.com/office/drawing/2014/main" id="{00BE82F3-2877-44AB-8F26-EF55BF4D7CA5}"/>
              </a:ext>
            </a:extLst>
          </p:cNvPr>
          <p:cNvSpPr/>
          <p:nvPr/>
        </p:nvSpPr>
        <p:spPr>
          <a:xfrm>
            <a:off x="2016367" y="4342962"/>
            <a:ext cx="6234309" cy="186964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domain</a:t>
            </a:r>
            <a:endParaRPr kumimoji="1" lang="ja-JP" altLang="en-US" dirty="0">
              <a:solidFill>
                <a:schemeClr val="tx1"/>
              </a:solidFill>
            </a:endParaRPr>
          </a:p>
        </p:txBody>
      </p:sp>
      <p:sp>
        <p:nvSpPr>
          <p:cNvPr id="34" name="テキスト ボックス 33">
            <a:extLst>
              <a:ext uri="{FF2B5EF4-FFF2-40B4-BE49-F238E27FC236}">
                <a16:creationId xmlns:a16="http://schemas.microsoft.com/office/drawing/2014/main" id="{3AA8EC96-B3CB-44BD-B747-5B1221B7588B}"/>
              </a:ext>
            </a:extLst>
          </p:cNvPr>
          <p:cNvSpPr txBox="1"/>
          <p:nvPr/>
        </p:nvSpPr>
        <p:spPr>
          <a:xfrm>
            <a:off x="4519219" y="4814202"/>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TodoId</a:t>
            </a:r>
            <a:endParaRPr kumimoji="1" lang="ja-JP" altLang="en-US" dirty="0">
              <a:solidFill>
                <a:schemeClr val="bg1"/>
              </a:solidFill>
            </a:endParaRPr>
          </a:p>
        </p:txBody>
      </p:sp>
      <p:sp>
        <p:nvSpPr>
          <p:cNvPr id="36" name="テキスト ボックス 35">
            <a:extLst>
              <a:ext uri="{FF2B5EF4-FFF2-40B4-BE49-F238E27FC236}">
                <a16:creationId xmlns:a16="http://schemas.microsoft.com/office/drawing/2014/main" id="{4C2F1D95-87C9-46FE-AAF6-E368E3382462}"/>
              </a:ext>
            </a:extLst>
          </p:cNvPr>
          <p:cNvSpPr txBox="1"/>
          <p:nvPr/>
        </p:nvSpPr>
        <p:spPr>
          <a:xfrm>
            <a:off x="4528062" y="5238168"/>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TodoText</a:t>
            </a:r>
            <a:endParaRPr kumimoji="1" lang="ja-JP" altLang="en-US" dirty="0">
              <a:solidFill>
                <a:schemeClr val="bg1"/>
              </a:solidFill>
            </a:endParaRPr>
          </a:p>
        </p:txBody>
      </p:sp>
      <p:sp>
        <p:nvSpPr>
          <p:cNvPr id="38" name="テキスト ボックス 37">
            <a:extLst>
              <a:ext uri="{FF2B5EF4-FFF2-40B4-BE49-F238E27FC236}">
                <a16:creationId xmlns:a16="http://schemas.microsoft.com/office/drawing/2014/main" id="{AB69BCE2-4B29-4C1E-AD9B-9A8741609565}"/>
              </a:ext>
            </a:extLst>
          </p:cNvPr>
          <p:cNvSpPr txBox="1"/>
          <p:nvPr/>
        </p:nvSpPr>
        <p:spPr>
          <a:xfrm>
            <a:off x="4519219" y="5661721"/>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TodoStatus</a:t>
            </a:r>
            <a:endParaRPr kumimoji="1" lang="ja-JP" altLang="en-US" dirty="0">
              <a:solidFill>
                <a:schemeClr val="bg1"/>
              </a:solidFill>
            </a:endParaRPr>
          </a:p>
        </p:txBody>
      </p:sp>
      <p:sp>
        <p:nvSpPr>
          <p:cNvPr id="40" name="テキスト ボックス 39">
            <a:extLst>
              <a:ext uri="{FF2B5EF4-FFF2-40B4-BE49-F238E27FC236}">
                <a16:creationId xmlns:a16="http://schemas.microsoft.com/office/drawing/2014/main" id="{BC86A210-904D-488B-B1F4-C19BF2CF628E}"/>
              </a:ext>
            </a:extLst>
          </p:cNvPr>
          <p:cNvSpPr txBox="1"/>
          <p:nvPr/>
        </p:nvSpPr>
        <p:spPr>
          <a:xfrm>
            <a:off x="6545013" y="4815445"/>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UserId</a:t>
            </a:r>
            <a:endParaRPr kumimoji="1" lang="ja-JP" altLang="en-US" dirty="0">
              <a:solidFill>
                <a:schemeClr val="bg1"/>
              </a:solidFill>
            </a:endParaRPr>
          </a:p>
        </p:txBody>
      </p:sp>
      <p:sp>
        <p:nvSpPr>
          <p:cNvPr id="44" name="正方形/長方形 43">
            <a:extLst>
              <a:ext uri="{FF2B5EF4-FFF2-40B4-BE49-F238E27FC236}">
                <a16:creationId xmlns:a16="http://schemas.microsoft.com/office/drawing/2014/main" id="{963C6B72-8A76-43F2-A0A9-1C5D34AF833D}"/>
              </a:ext>
            </a:extLst>
          </p:cNvPr>
          <p:cNvSpPr/>
          <p:nvPr/>
        </p:nvSpPr>
        <p:spPr>
          <a:xfrm>
            <a:off x="9128672" y="2557790"/>
            <a:ext cx="2225128" cy="1329693"/>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entity</a:t>
            </a:r>
            <a:endParaRPr kumimoji="1" lang="ja-JP" altLang="en-US" dirty="0">
              <a:solidFill>
                <a:schemeClr val="tx1"/>
              </a:solidFill>
            </a:endParaRPr>
          </a:p>
        </p:txBody>
      </p:sp>
      <p:sp>
        <p:nvSpPr>
          <p:cNvPr id="46" name="テキスト ボックス 45">
            <a:extLst>
              <a:ext uri="{FF2B5EF4-FFF2-40B4-BE49-F238E27FC236}">
                <a16:creationId xmlns:a16="http://schemas.microsoft.com/office/drawing/2014/main" id="{6298709F-D66D-4C65-ADA5-6450B744A55A}"/>
              </a:ext>
            </a:extLst>
          </p:cNvPr>
          <p:cNvSpPr txBox="1"/>
          <p:nvPr/>
        </p:nvSpPr>
        <p:spPr>
          <a:xfrm>
            <a:off x="9371876" y="2972891"/>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TodoEntity</a:t>
            </a:r>
            <a:endParaRPr kumimoji="1" lang="ja-JP" altLang="en-US" dirty="0">
              <a:solidFill>
                <a:schemeClr val="bg1"/>
              </a:solidFill>
            </a:endParaRPr>
          </a:p>
        </p:txBody>
      </p:sp>
      <p:cxnSp>
        <p:nvCxnSpPr>
          <p:cNvPr id="51" name="直線矢印コネクタ 50">
            <a:extLst>
              <a:ext uri="{FF2B5EF4-FFF2-40B4-BE49-F238E27FC236}">
                <a16:creationId xmlns:a16="http://schemas.microsoft.com/office/drawing/2014/main" id="{29972C1C-D2F2-496C-8FA0-49B9DB6C4D13}"/>
              </a:ext>
            </a:extLst>
          </p:cNvPr>
          <p:cNvCxnSpPr>
            <a:cxnSpLocks/>
            <a:stCxn id="9" idx="3"/>
            <a:endCxn id="17" idx="1"/>
          </p:cNvCxnSpPr>
          <p:nvPr/>
        </p:nvCxnSpPr>
        <p:spPr>
          <a:xfrm>
            <a:off x="2220647" y="2857674"/>
            <a:ext cx="625436" cy="0"/>
          </a:xfrm>
          <a:prstGeom prst="straightConnector1">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56" name="直線矢印コネクタ 55">
            <a:extLst>
              <a:ext uri="{FF2B5EF4-FFF2-40B4-BE49-F238E27FC236}">
                <a16:creationId xmlns:a16="http://schemas.microsoft.com/office/drawing/2014/main" id="{20994FE4-C05F-4348-A4A2-28BFD4414A68}"/>
              </a:ext>
            </a:extLst>
          </p:cNvPr>
          <p:cNvCxnSpPr>
            <a:cxnSpLocks/>
            <a:stCxn id="17" idx="3"/>
            <a:endCxn id="26" idx="1"/>
          </p:cNvCxnSpPr>
          <p:nvPr/>
        </p:nvCxnSpPr>
        <p:spPr>
          <a:xfrm>
            <a:off x="4217334" y="2857674"/>
            <a:ext cx="361710" cy="1092"/>
          </a:xfrm>
          <a:prstGeom prst="straightConnector1">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60" name="直線矢印コネクタ 59">
            <a:extLst>
              <a:ext uri="{FF2B5EF4-FFF2-40B4-BE49-F238E27FC236}">
                <a16:creationId xmlns:a16="http://schemas.microsoft.com/office/drawing/2014/main" id="{330FBFCA-62C8-404E-A75B-67A109ACD3B1}"/>
              </a:ext>
            </a:extLst>
          </p:cNvPr>
          <p:cNvCxnSpPr>
            <a:cxnSpLocks/>
            <a:stCxn id="19" idx="2"/>
            <a:endCxn id="46" idx="1"/>
          </p:cNvCxnSpPr>
          <p:nvPr/>
        </p:nvCxnSpPr>
        <p:spPr>
          <a:xfrm rot="16200000" flipH="1">
            <a:off x="8500651" y="2286331"/>
            <a:ext cx="115217" cy="1627234"/>
          </a:xfrm>
          <a:prstGeom prst="bentConnector2">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66" name="直線矢印コネクタ 65">
            <a:extLst>
              <a:ext uri="{FF2B5EF4-FFF2-40B4-BE49-F238E27FC236}">
                <a16:creationId xmlns:a16="http://schemas.microsoft.com/office/drawing/2014/main" id="{0E84C361-F2C1-47B8-BEAD-1FBF5181123F}"/>
              </a:ext>
            </a:extLst>
          </p:cNvPr>
          <p:cNvCxnSpPr>
            <a:cxnSpLocks/>
            <a:stCxn id="24" idx="2"/>
            <a:endCxn id="32" idx="3"/>
          </p:cNvCxnSpPr>
          <p:nvPr/>
        </p:nvCxnSpPr>
        <p:spPr>
          <a:xfrm rot="5400000">
            <a:off x="7997753" y="4255624"/>
            <a:ext cx="1275082" cy="769236"/>
          </a:xfrm>
          <a:prstGeom prst="bentConnector2">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69" name="直線矢印コネクタ 68">
            <a:extLst>
              <a:ext uri="{FF2B5EF4-FFF2-40B4-BE49-F238E27FC236}">
                <a16:creationId xmlns:a16="http://schemas.microsoft.com/office/drawing/2014/main" id="{D0F4529E-5D2D-4B56-B367-E8B355014DEC}"/>
              </a:ext>
            </a:extLst>
          </p:cNvPr>
          <p:cNvCxnSpPr>
            <a:cxnSpLocks/>
            <a:stCxn id="28" idx="2"/>
            <a:endCxn id="32" idx="0"/>
          </p:cNvCxnSpPr>
          <p:nvPr/>
        </p:nvCxnSpPr>
        <p:spPr>
          <a:xfrm rot="16200000" flipH="1">
            <a:off x="4647000" y="3856439"/>
            <a:ext cx="340261" cy="632784"/>
          </a:xfrm>
          <a:prstGeom prst="bentConnector3">
            <a:avLst>
              <a:gd name="adj1" fmla="val 50000"/>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72" name="直線矢印コネクタ 71">
            <a:extLst>
              <a:ext uri="{FF2B5EF4-FFF2-40B4-BE49-F238E27FC236}">
                <a16:creationId xmlns:a16="http://schemas.microsoft.com/office/drawing/2014/main" id="{B013876F-187F-4168-9204-B972BBBB27AF}"/>
              </a:ext>
            </a:extLst>
          </p:cNvPr>
          <p:cNvCxnSpPr>
            <a:cxnSpLocks/>
            <a:stCxn id="30" idx="2"/>
            <a:endCxn id="32" idx="1"/>
          </p:cNvCxnSpPr>
          <p:nvPr/>
        </p:nvCxnSpPr>
        <p:spPr>
          <a:xfrm rot="16200000" flipH="1">
            <a:off x="1148569" y="4409985"/>
            <a:ext cx="1275082" cy="460514"/>
          </a:xfrm>
          <a:prstGeom prst="bentConnector2">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grpSp>
        <p:nvGrpSpPr>
          <p:cNvPr id="81" name="グループ化 80">
            <a:extLst>
              <a:ext uri="{FF2B5EF4-FFF2-40B4-BE49-F238E27FC236}">
                <a16:creationId xmlns:a16="http://schemas.microsoft.com/office/drawing/2014/main" id="{28EC7FF3-814B-4190-923F-920025D9C596}"/>
              </a:ext>
            </a:extLst>
          </p:cNvPr>
          <p:cNvGrpSpPr/>
          <p:nvPr/>
        </p:nvGrpSpPr>
        <p:grpSpPr>
          <a:xfrm>
            <a:off x="6219999" y="2778469"/>
            <a:ext cx="494196" cy="149470"/>
            <a:chOff x="6295935" y="3089758"/>
            <a:chExt cx="494196" cy="149470"/>
          </a:xfrm>
        </p:grpSpPr>
        <p:cxnSp>
          <p:nvCxnSpPr>
            <p:cNvPr id="63" name="直線矢印コネクタ 62">
              <a:extLst>
                <a:ext uri="{FF2B5EF4-FFF2-40B4-BE49-F238E27FC236}">
                  <a16:creationId xmlns:a16="http://schemas.microsoft.com/office/drawing/2014/main" id="{128F3414-50CC-447D-AFB2-A078F0B1E6A4}"/>
                </a:ext>
              </a:extLst>
            </p:cNvPr>
            <p:cNvCxnSpPr>
              <a:cxnSpLocks/>
              <a:stCxn id="19" idx="1"/>
              <a:endCxn id="26" idx="3"/>
            </p:cNvCxnSpPr>
            <p:nvPr/>
          </p:nvCxnSpPr>
          <p:spPr>
            <a:xfrm flipH="1">
              <a:off x="6313271" y="3168963"/>
              <a:ext cx="476860" cy="1092"/>
            </a:xfrm>
            <a:prstGeom prst="straightConnector1">
              <a:avLst/>
            </a:prstGeom>
            <a:ln w="38100">
              <a:solidFill>
                <a:schemeClr val="bg1">
                  <a:lumMod val="65000"/>
                </a:schemeClr>
              </a:solidFill>
              <a:miter lim="800000"/>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80" name="二等辺三角形 79">
              <a:extLst>
                <a:ext uri="{FF2B5EF4-FFF2-40B4-BE49-F238E27FC236}">
                  <a16:creationId xmlns:a16="http://schemas.microsoft.com/office/drawing/2014/main" id="{E0DABA6E-2390-43BA-BA11-00E900875370}"/>
                </a:ext>
              </a:extLst>
            </p:cNvPr>
            <p:cNvSpPr/>
            <p:nvPr/>
          </p:nvSpPr>
          <p:spPr>
            <a:xfrm rot="16200000">
              <a:off x="6285627" y="3100066"/>
              <a:ext cx="149470" cy="128853"/>
            </a:xfrm>
            <a:prstGeom prst="triangle">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93" name="直線矢印コネクタ 92">
            <a:extLst>
              <a:ext uri="{FF2B5EF4-FFF2-40B4-BE49-F238E27FC236}">
                <a16:creationId xmlns:a16="http://schemas.microsoft.com/office/drawing/2014/main" id="{FDB96F6D-39F2-4E39-A522-7794E2316B97}"/>
              </a:ext>
            </a:extLst>
          </p:cNvPr>
          <p:cNvCxnSpPr>
            <a:cxnSpLocks/>
            <a:stCxn id="11" idx="3"/>
            <a:endCxn id="36" idx="1"/>
          </p:cNvCxnSpPr>
          <p:nvPr/>
        </p:nvCxnSpPr>
        <p:spPr>
          <a:xfrm>
            <a:off x="3802414" y="5421027"/>
            <a:ext cx="725648" cy="1807"/>
          </a:xfrm>
          <a:prstGeom prst="straightConnector1">
            <a:avLst/>
          </a:prstGeom>
          <a:ln w="38100">
            <a:solidFill>
              <a:schemeClr val="bg1">
                <a:lumMod val="65000"/>
              </a:schemeClr>
            </a:solidFill>
            <a:prstDash val="solid"/>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02" name="直線矢印コネクタ 101">
            <a:extLst>
              <a:ext uri="{FF2B5EF4-FFF2-40B4-BE49-F238E27FC236}">
                <a16:creationId xmlns:a16="http://schemas.microsoft.com/office/drawing/2014/main" id="{694C88B8-AACC-479E-ACB1-A5BECB6815DE}"/>
              </a:ext>
            </a:extLst>
          </p:cNvPr>
          <p:cNvCxnSpPr>
            <a:cxnSpLocks/>
            <a:stCxn id="11" idx="3"/>
            <a:endCxn id="34" idx="1"/>
          </p:cNvCxnSpPr>
          <p:nvPr/>
        </p:nvCxnSpPr>
        <p:spPr>
          <a:xfrm flipV="1">
            <a:off x="3802414" y="4998868"/>
            <a:ext cx="716805" cy="422159"/>
          </a:xfrm>
          <a:prstGeom prst="straightConnector1">
            <a:avLst/>
          </a:prstGeom>
          <a:ln w="38100">
            <a:solidFill>
              <a:schemeClr val="bg1">
                <a:lumMod val="65000"/>
              </a:schemeClr>
            </a:solidFill>
            <a:prstDash val="solid"/>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07" name="直線矢印コネクタ 106">
            <a:extLst>
              <a:ext uri="{FF2B5EF4-FFF2-40B4-BE49-F238E27FC236}">
                <a16:creationId xmlns:a16="http://schemas.microsoft.com/office/drawing/2014/main" id="{98B7E328-8781-4E60-A107-41059BE18812}"/>
              </a:ext>
            </a:extLst>
          </p:cNvPr>
          <p:cNvCxnSpPr>
            <a:cxnSpLocks/>
            <a:stCxn id="11" idx="3"/>
            <a:endCxn id="38" idx="1"/>
          </p:cNvCxnSpPr>
          <p:nvPr/>
        </p:nvCxnSpPr>
        <p:spPr>
          <a:xfrm>
            <a:off x="3802414" y="5421027"/>
            <a:ext cx="716805" cy="425360"/>
          </a:xfrm>
          <a:prstGeom prst="straightConnector1">
            <a:avLst/>
          </a:prstGeom>
          <a:ln w="38100">
            <a:solidFill>
              <a:schemeClr val="bg1">
                <a:lumMod val="65000"/>
              </a:schemeClr>
            </a:solidFill>
            <a:prstDash val="solid"/>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sp>
        <p:nvSpPr>
          <p:cNvPr id="8" name="テキスト ボックス 7">
            <a:extLst>
              <a:ext uri="{FF2B5EF4-FFF2-40B4-BE49-F238E27FC236}">
                <a16:creationId xmlns:a16="http://schemas.microsoft.com/office/drawing/2014/main" id="{D31F4405-F8B7-47C5-90DA-D3DFB8DDA30D}"/>
              </a:ext>
            </a:extLst>
          </p:cNvPr>
          <p:cNvSpPr txBox="1"/>
          <p:nvPr/>
        </p:nvSpPr>
        <p:spPr>
          <a:xfrm>
            <a:off x="9371876" y="3429000"/>
            <a:ext cx="1844764" cy="369332"/>
          </a:xfrm>
          <a:prstGeom prst="rect">
            <a:avLst/>
          </a:prstGeom>
          <a:solidFill>
            <a:schemeClr val="bg1">
              <a:lumMod val="75000"/>
            </a:schemeClr>
          </a:solidFill>
        </p:spPr>
        <p:txBody>
          <a:bodyPr wrap="square" rtlCol="0" anchor="ctr">
            <a:spAutoFit/>
          </a:bodyPr>
          <a:lstStyle/>
          <a:p>
            <a:pPr algn="ctr"/>
            <a:r>
              <a:rPr kumimoji="1" lang="en-US" altLang="ja-JP">
                <a:solidFill>
                  <a:schemeClr val="bg1"/>
                </a:solidFill>
              </a:rPr>
              <a:t>TodoIdSequence</a:t>
            </a:r>
            <a:endParaRPr kumimoji="1" lang="ja-JP" altLang="en-US" dirty="0">
              <a:solidFill>
                <a:schemeClr val="bg1"/>
              </a:solidFill>
            </a:endParaRPr>
          </a:p>
        </p:txBody>
      </p:sp>
      <p:cxnSp>
        <p:nvCxnSpPr>
          <p:cNvPr id="39" name="直線矢印コネクタ 59">
            <a:extLst>
              <a:ext uri="{FF2B5EF4-FFF2-40B4-BE49-F238E27FC236}">
                <a16:creationId xmlns:a16="http://schemas.microsoft.com/office/drawing/2014/main" id="{A6952D3F-C43C-4DC0-9EE3-B3348ED475A2}"/>
              </a:ext>
            </a:extLst>
          </p:cNvPr>
          <p:cNvCxnSpPr>
            <a:cxnSpLocks/>
            <a:stCxn id="19" idx="2"/>
            <a:endCxn id="8" idx="1"/>
          </p:cNvCxnSpPr>
          <p:nvPr/>
        </p:nvCxnSpPr>
        <p:spPr>
          <a:xfrm rot="16200000" flipH="1">
            <a:off x="8272596" y="2514386"/>
            <a:ext cx="571326" cy="1627234"/>
          </a:xfrm>
          <a:prstGeom prst="bentConnector2">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954580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861390"/>
          </a:xfrm>
          <a:prstGeom prst="rect">
            <a:avLst/>
          </a:prstGeom>
          <a:noFill/>
        </p:spPr>
        <p:txBody>
          <a:bodyPr wrap="square" rtlCol="0">
            <a:spAutoFit/>
          </a:bodyPr>
          <a:lstStyle/>
          <a:p>
            <a:pPr>
              <a:lnSpc>
                <a:spcPts val="3200"/>
              </a:lnSpc>
            </a:pPr>
            <a:r>
              <a:rPr kumimoji="1" lang="en-US" altLang="ja-JP" sz="2000" dirty="0">
                <a:latin typeface="Meiryo UI" panose="020B0604030504040204" pitchFamily="50" charset="-128"/>
                <a:ea typeface="Meiryo UI" panose="020B0604030504040204" pitchFamily="50" charset="-128"/>
                <a:hlinkClick r:id="rId3"/>
              </a:rPr>
              <a:t>Bean</a:t>
            </a:r>
            <a:r>
              <a:rPr kumimoji="1" lang="ja-JP" altLang="en-US" sz="2000" dirty="0">
                <a:latin typeface="Meiryo UI" panose="020B0604030504040204" pitchFamily="50" charset="-128"/>
                <a:ea typeface="Meiryo UI" panose="020B0604030504040204" pitchFamily="50" charset="-128"/>
                <a:hlinkClick r:id="rId3"/>
              </a:rPr>
              <a:t> </a:t>
            </a:r>
            <a:r>
              <a:rPr kumimoji="1" lang="en-US" altLang="ja-JP" sz="2000" dirty="0">
                <a:latin typeface="Meiryo UI" panose="020B0604030504040204" pitchFamily="50" charset="-128"/>
                <a:ea typeface="Meiryo UI" panose="020B0604030504040204" pitchFamily="50" charset="-128"/>
                <a:hlinkClick r:id="rId3"/>
              </a:rPr>
              <a:t>Validation</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　</a:t>
            </a:r>
            <a:r>
              <a:rPr kumimoji="1" lang="en-US" altLang="ja-JP" sz="2000" dirty="0" err="1">
                <a:latin typeface="Meiryo UI" panose="020B0604030504040204" pitchFamily="50" charset="-128"/>
                <a:ea typeface="Meiryo UI" panose="020B0604030504040204" pitchFamily="50" charset="-128"/>
              </a:rPr>
              <a:t>JavaEE</a:t>
            </a:r>
            <a:r>
              <a:rPr kumimoji="1" lang="ja-JP" altLang="en-US" sz="2000" dirty="0">
                <a:latin typeface="Meiryo UI" panose="020B0604030504040204" pitchFamily="50" charset="-128"/>
                <a:ea typeface="Meiryo UI" panose="020B0604030504040204" pitchFamily="50" charset="-128"/>
              </a:rPr>
              <a:t>の</a:t>
            </a:r>
            <a:r>
              <a:rPr kumimoji="1" lang="en-US" altLang="ja-JP" sz="2000" dirty="0">
                <a:latin typeface="Meiryo UI" panose="020B0604030504040204" pitchFamily="50" charset="-128"/>
                <a:ea typeface="Meiryo UI" panose="020B0604030504040204" pitchFamily="50" charset="-128"/>
              </a:rPr>
              <a:t>Bean Validation(JSR349)</a:t>
            </a:r>
            <a:r>
              <a:rPr kumimoji="1" lang="ja-JP" altLang="en-US" sz="2000" dirty="0">
                <a:latin typeface="Meiryo UI" panose="020B0604030504040204" pitchFamily="50" charset="-128"/>
                <a:ea typeface="Meiryo UI" panose="020B0604030504040204" pitchFamily="50" charset="-128"/>
              </a:rPr>
              <a:t>に準拠した入力値のチェック機能。</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Bean</a:t>
            </a:r>
            <a:r>
              <a:rPr kumimoji="1" lang="ja-JP" altLang="en-US" sz="2800" b="1" dirty="0">
                <a:latin typeface="Meiryo UI" panose="020B0604030504040204" pitchFamily="50" charset="-128"/>
                <a:ea typeface="Meiryo UI" panose="020B0604030504040204" pitchFamily="50" charset="-128"/>
              </a:rPr>
              <a:t> </a:t>
            </a:r>
            <a:r>
              <a:rPr kumimoji="1" lang="en-US" altLang="ja-JP" sz="2800" b="1" dirty="0">
                <a:latin typeface="Meiryo UI" panose="020B0604030504040204" pitchFamily="50" charset="-128"/>
                <a:ea typeface="Meiryo UI" panose="020B0604030504040204" pitchFamily="50" charset="-128"/>
              </a:rPr>
              <a:t>Validation</a:t>
            </a:r>
            <a:endParaRPr kumimoji="1" lang="ja-JP" altLang="en-US" sz="2800" b="1" dirty="0">
              <a:latin typeface="Meiryo UI" panose="020B0604030504040204" pitchFamily="50" charset="-128"/>
              <a:ea typeface="Meiryo UI" panose="020B0604030504040204" pitchFamily="50" charset="-128"/>
            </a:endParaRP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108</a:t>
            </a:fld>
            <a:endParaRPr kumimoji="1" lang="ja-JP" altLang="en-US" dirty="0"/>
          </a:p>
        </p:txBody>
      </p:sp>
    </p:spTree>
    <p:extLst>
      <p:ext uri="{BB962C8B-B14F-4D97-AF65-F5344CB8AC3E}">
        <p14:creationId xmlns:p14="http://schemas.microsoft.com/office/powerpoint/2010/main" val="224809144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554708"/>
          </a:xfrm>
          <a:prstGeom prst="rect">
            <a:avLst/>
          </a:prstGeom>
          <a:noFill/>
        </p:spPr>
        <p:txBody>
          <a:bodyPr wrap="square" rtlCol="0">
            <a:spAutoFit/>
          </a:bodyPr>
          <a:lstStyle/>
          <a:p>
            <a:pPr>
              <a:lnSpc>
                <a:spcPts val="3200"/>
              </a:lnSpc>
            </a:pPr>
            <a:r>
              <a:rPr kumimoji="1" lang="en-US" altLang="ja-JP" sz="2000" dirty="0">
                <a:latin typeface="Meiryo UI" panose="020B0604030504040204" pitchFamily="50" charset="-128"/>
                <a:ea typeface="Meiryo UI" panose="020B0604030504040204" pitchFamily="50" charset="-128"/>
              </a:rPr>
              <a:t>ToDo</a:t>
            </a:r>
            <a:r>
              <a:rPr kumimoji="1" lang="ja-JP" altLang="en-US" sz="2000" dirty="0">
                <a:latin typeface="Meiryo UI" panose="020B0604030504040204" pitchFamily="50" charset="-128"/>
                <a:ea typeface="Meiryo UI" panose="020B0604030504040204" pitchFamily="50" charset="-128"/>
              </a:rPr>
              <a:t>を登録するための</a:t>
            </a:r>
            <a:r>
              <a:rPr kumimoji="1" lang="en-US" altLang="ja-JP" sz="2000" dirty="0">
                <a:latin typeface="Meiryo UI" panose="020B0604030504040204" pitchFamily="50" charset="-128"/>
                <a:ea typeface="Meiryo UI" panose="020B0604030504040204" pitchFamily="50" charset="-128"/>
              </a:rPr>
              <a:t>REST API</a:t>
            </a:r>
            <a:r>
              <a:rPr kumimoji="1" lang="ja-JP" altLang="en-US" sz="2000" dirty="0">
                <a:latin typeface="Meiryo UI" panose="020B0604030504040204" pitchFamily="50" charset="-128"/>
                <a:ea typeface="Meiryo UI" panose="020B0604030504040204" pitchFamily="50" charset="-128"/>
              </a:rPr>
              <a:t>を追加します。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アクションクラスのメソッドの引数にオブジェクトを設定することで、</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err="1">
                <a:latin typeface="Meiryo UI" panose="020B0604030504040204" pitchFamily="50" charset="-128"/>
                <a:ea typeface="Meiryo UI" panose="020B0604030504040204" pitchFamily="50" charset="-128"/>
              </a:rPr>
              <a:t>Nablarch</a:t>
            </a:r>
            <a:r>
              <a:rPr kumimoji="1" lang="ja-JP" altLang="en-US" sz="2000" dirty="0">
                <a:latin typeface="Meiryo UI" panose="020B0604030504040204" pitchFamily="50" charset="-128"/>
                <a:ea typeface="Meiryo UI" panose="020B0604030504040204" pitchFamily="50" charset="-128"/>
              </a:rPr>
              <a:t>がリクエストボディの</a:t>
            </a:r>
            <a:r>
              <a:rPr kumimoji="1" lang="en-US" altLang="ja-JP" sz="2000" dirty="0">
                <a:latin typeface="Meiryo UI" panose="020B0604030504040204" pitchFamily="50" charset="-128"/>
                <a:ea typeface="Meiryo UI" panose="020B0604030504040204" pitchFamily="50" charset="-128"/>
              </a:rPr>
              <a:t>JSON</a:t>
            </a:r>
            <a:r>
              <a:rPr kumimoji="1" lang="ja-JP" altLang="en-US" sz="2000" dirty="0">
                <a:latin typeface="Meiryo UI" panose="020B0604030504040204" pitchFamily="50" charset="-128"/>
                <a:ea typeface="Meiryo UI" panose="020B0604030504040204" pitchFamily="50" charset="-128"/>
              </a:rPr>
              <a:t>文字列をオブジェクトに</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変換してくれ、それを受け取ることができます。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入力値をチェックするため、オブジェクトを受け取った後は</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err="1">
                <a:latin typeface="Meiryo UI" panose="020B0604030504040204" pitchFamily="50" charset="-128"/>
                <a:ea typeface="Meiryo UI" panose="020B0604030504040204" pitchFamily="50" charset="-128"/>
              </a:rPr>
              <a:t>ValidatorUtil</a:t>
            </a:r>
            <a:r>
              <a:rPr kumimoji="1" lang="ja-JP" altLang="en-US" sz="2000" dirty="0">
                <a:latin typeface="Meiryo UI" panose="020B0604030504040204" pitchFamily="50" charset="-128"/>
                <a:ea typeface="Meiryo UI" panose="020B0604030504040204" pitchFamily="50" charset="-128"/>
              </a:rPr>
              <a:t>を使用して</a:t>
            </a:r>
            <a:r>
              <a:rPr kumimoji="1" lang="en-US" altLang="ja-JP" sz="2000" dirty="0" err="1">
                <a:latin typeface="Meiryo UI" panose="020B0604030504040204" pitchFamily="50" charset="-128"/>
                <a:ea typeface="Meiryo UI" panose="020B0604030504040204" pitchFamily="50" charset="-128"/>
              </a:rPr>
              <a:t>BeanValidation</a:t>
            </a:r>
            <a:r>
              <a:rPr kumimoji="1" lang="ja-JP" altLang="en-US" sz="2000" dirty="0">
                <a:latin typeface="Meiryo UI" panose="020B0604030504040204" pitchFamily="50" charset="-128"/>
                <a:ea typeface="Meiryo UI" panose="020B0604030504040204" pitchFamily="50" charset="-128"/>
              </a:rPr>
              <a:t>を実行します。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err="1">
                <a:latin typeface="Meiryo UI" panose="020B0604030504040204" pitchFamily="50" charset="-128"/>
                <a:ea typeface="Meiryo UI" panose="020B0604030504040204" pitchFamily="50" charset="-128"/>
              </a:rPr>
              <a:t>BeanValidation</a:t>
            </a:r>
            <a:r>
              <a:rPr kumimoji="1" lang="ja-JP" altLang="en-US" sz="2000" dirty="0">
                <a:latin typeface="Meiryo UI" panose="020B0604030504040204" pitchFamily="50" charset="-128"/>
                <a:ea typeface="Meiryo UI" panose="020B0604030504040204" pitchFamily="50" charset="-128"/>
              </a:rPr>
              <a:t>でエラーとなると、例外が送出されます。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例外は</a:t>
            </a:r>
            <a:r>
              <a:rPr kumimoji="1" lang="en-US" altLang="ja-JP" sz="2000" dirty="0" err="1">
                <a:latin typeface="Meiryo UI" panose="020B0604030504040204" pitchFamily="50" charset="-128"/>
                <a:ea typeface="Meiryo UI" panose="020B0604030504040204" pitchFamily="50" charset="-128"/>
              </a:rPr>
              <a:t>Nablarch</a:t>
            </a:r>
            <a:r>
              <a:rPr kumimoji="1" lang="ja-JP" altLang="en-US" sz="2000" dirty="0">
                <a:latin typeface="Meiryo UI" panose="020B0604030504040204" pitchFamily="50" charset="-128"/>
                <a:ea typeface="Meiryo UI" panose="020B0604030504040204" pitchFamily="50" charset="-128"/>
              </a:rPr>
              <a:t>でハンドリングしてくれるため、</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ここではハンドリングしません。</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en-US" altLang="ja-JP" sz="2800" b="1" dirty="0" err="1">
                <a:latin typeface="Meiryo UI" panose="020B0604030504040204" pitchFamily="50" charset="-128"/>
                <a:ea typeface="Meiryo UI" panose="020B0604030504040204" pitchFamily="50" charset="-128"/>
              </a:rPr>
              <a:t>TodosAction</a:t>
            </a:r>
            <a:r>
              <a:rPr kumimoji="1" lang="ja-JP" altLang="en-US" sz="2800" b="1" dirty="0">
                <a:latin typeface="Meiryo UI" panose="020B0604030504040204" pitchFamily="50" charset="-128"/>
                <a:ea typeface="Meiryo UI" panose="020B0604030504040204" pitchFamily="50" charset="-128"/>
              </a:rPr>
              <a:t>クラスに追加</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109</a:t>
            </a:fld>
            <a:endParaRPr kumimoji="1" lang="ja-JP" altLang="en-US" dirty="0"/>
          </a:p>
        </p:txBody>
      </p:sp>
      <p:sp>
        <p:nvSpPr>
          <p:cNvPr id="5" name="Rectangle 1">
            <a:extLst>
              <a:ext uri="{FF2B5EF4-FFF2-40B4-BE49-F238E27FC236}">
                <a16:creationId xmlns:a16="http://schemas.microsoft.com/office/drawing/2014/main" id="{53F6ECA4-8F9F-45C6-8113-FD62E87BF2C7}"/>
              </a:ext>
            </a:extLst>
          </p:cNvPr>
          <p:cNvSpPr>
            <a:spLocks noChangeArrowheads="1"/>
          </p:cNvSpPr>
          <p:nvPr/>
        </p:nvSpPr>
        <p:spPr bwMode="auto">
          <a:xfrm>
            <a:off x="7164198" y="1374591"/>
            <a:ext cx="4823714" cy="4108817"/>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en-US" sz="900" b="0" i="0" u="none" strike="noStrike" cap="none" normalizeH="0" baseline="0" dirty="0">
                <a:ln>
                  <a:noFill/>
                </a:ln>
                <a:solidFill>
                  <a:schemeClr val="bg1">
                    <a:lumMod val="65000"/>
                  </a:schemeClr>
                </a:solidFill>
                <a:effectLst/>
                <a:latin typeface="Consolas" panose="020B0609020204030204" pitchFamily="49" charset="0"/>
                <a:ea typeface="JetBrains Mono"/>
              </a:rPr>
              <a: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@SystemRepositoryComponent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@Path(“/todos”)</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public class TodosAction {</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a:t>
            </a:r>
            <a:r>
              <a:rPr kumimoji="0" lang="ja-JP" altLang="en-US" sz="900" b="0" i="0" u="none" strike="noStrike" cap="none" normalizeH="0" baseline="0" dirty="0">
                <a:ln>
                  <a:noFill/>
                </a:ln>
                <a:solidFill>
                  <a:schemeClr val="bg1">
                    <a:lumMod val="65000"/>
                  </a:schemeClr>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@POST</a:t>
            </a:r>
            <a:b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    @Consumes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MediaType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APPLICATION_JSON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@Produces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MediaType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APPLICATION_JSON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TodoResponse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post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PostRequest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requestBody)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ValidatorUtil</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validate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(requestBody);</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UserId userId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new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UserId(</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"1002"</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TodoText text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new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TodoText(requestBody.</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text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 todo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todoService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.addTodo(</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userId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text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return new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TodoResponse(</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.id(),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.text(),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.status());</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static class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PostRequest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@NotNull</a:t>
            </a:r>
            <a:b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String </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text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a:t>
            </a:r>
            <a:endParaRPr kumimoji="0" lang="ja-JP" altLang="ja-JP" sz="1800" b="0" i="0" u="none" strike="noStrike" cap="none" normalizeH="0" baseline="0" dirty="0">
              <a:ln>
                <a:noFill/>
              </a:ln>
              <a:solidFill>
                <a:schemeClr val="bg1">
                  <a:lumMod val="65000"/>
                </a:schemeClr>
              </a:solidFill>
              <a:effectLst/>
              <a:latin typeface="Consolas" panose="020B0609020204030204" pitchFamily="49" charset="0"/>
            </a:endParaRPr>
          </a:p>
        </p:txBody>
      </p:sp>
    </p:spTree>
    <p:extLst>
      <p:ext uri="{BB962C8B-B14F-4D97-AF65-F5344CB8AC3E}">
        <p14:creationId xmlns:p14="http://schemas.microsoft.com/office/powerpoint/2010/main" val="7953191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ハンズオンのスケジュール（全体</a:t>
            </a:r>
            <a:r>
              <a:rPr kumimoji="1" lang="en-US" altLang="ja-JP" sz="2800" b="1" dirty="0">
                <a:latin typeface="Meiryo UI" panose="020B0604030504040204" pitchFamily="50" charset="-128"/>
                <a:ea typeface="Meiryo UI" panose="020B0604030504040204" pitchFamily="50" charset="-128"/>
              </a:rPr>
              <a:t>180</a:t>
            </a:r>
            <a:r>
              <a:rPr kumimoji="1" lang="ja-JP" altLang="en-US" sz="2800" b="1" dirty="0">
                <a:latin typeface="Meiryo UI" panose="020B0604030504040204" pitchFamily="50" charset="-128"/>
                <a:ea typeface="Meiryo UI" panose="020B0604030504040204" pitchFamily="50" charset="-128"/>
              </a:rPr>
              <a:t>分）</a:t>
            </a:r>
            <a:endParaRPr kumimoji="1" lang="en-US" altLang="ja-JP" sz="2800" b="1" dirty="0">
              <a:latin typeface="Meiryo UI" panose="020B0604030504040204" pitchFamily="50" charset="-128"/>
              <a:ea typeface="Meiryo UI" panose="020B0604030504040204" pitchFamily="50" charset="-128"/>
            </a:endParaRPr>
          </a:p>
        </p:txBody>
      </p:sp>
      <p:sp>
        <p:nvSpPr>
          <p:cNvPr id="9" name="テキスト ボックス 8">
            <a:extLst>
              <a:ext uri="{FF2B5EF4-FFF2-40B4-BE49-F238E27FC236}">
                <a16:creationId xmlns:a16="http://schemas.microsoft.com/office/drawing/2014/main" id="{7C05F45D-7830-43E3-8A6B-C907EAE8F0D7}"/>
              </a:ext>
            </a:extLst>
          </p:cNvPr>
          <p:cNvSpPr txBox="1"/>
          <p:nvPr/>
        </p:nvSpPr>
        <p:spPr>
          <a:xfrm>
            <a:off x="3798138" y="2874374"/>
            <a:ext cx="3663123" cy="2554545"/>
          </a:xfrm>
          <a:prstGeom prst="rect">
            <a:avLst/>
          </a:prstGeom>
          <a:noFill/>
        </p:spPr>
        <p:txBody>
          <a:bodyPr wrap="square" rtlCol="0">
            <a:spAutoFit/>
          </a:bodyPr>
          <a:lstStyle/>
          <a:p>
            <a:pPr>
              <a:lnSpc>
                <a:spcPts val="2400"/>
              </a:lnSpc>
            </a:pPr>
            <a:r>
              <a:rPr kumimoji="1" lang="en-US" altLang="ja-JP" sz="2000" dirty="0">
                <a:highlight>
                  <a:srgbClr val="FFFF00"/>
                </a:highlight>
                <a:latin typeface="Meiryo UI" panose="020B0604030504040204" pitchFamily="50" charset="-128"/>
                <a:ea typeface="Meiryo UI" panose="020B0604030504040204" pitchFamily="50" charset="-128"/>
              </a:rPr>
              <a:t>ToDo</a:t>
            </a:r>
            <a:r>
              <a:rPr kumimoji="1" lang="ja-JP" altLang="en-US" sz="2000" dirty="0">
                <a:highlight>
                  <a:srgbClr val="FFFF00"/>
                </a:highlight>
                <a:latin typeface="Meiryo UI" panose="020B0604030504040204" pitchFamily="50" charset="-128"/>
                <a:ea typeface="Meiryo UI" panose="020B0604030504040204" pitchFamily="50" charset="-128"/>
              </a:rPr>
              <a:t>管理の開発（</a:t>
            </a:r>
            <a:r>
              <a:rPr kumimoji="1" lang="en-US" altLang="ja-JP" sz="2000" dirty="0">
                <a:highlight>
                  <a:srgbClr val="FFFF00"/>
                </a:highlight>
                <a:latin typeface="Meiryo UI" panose="020B0604030504040204" pitchFamily="50" charset="-128"/>
                <a:ea typeface="Meiryo UI" panose="020B0604030504040204" pitchFamily="50" charset="-128"/>
              </a:rPr>
              <a:t>100</a:t>
            </a:r>
            <a:r>
              <a:rPr kumimoji="1" lang="ja-JP" altLang="en-US" sz="2000" dirty="0">
                <a:highlight>
                  <a:srgbClr val="FFFF00"/>
                </a:highlight>
                <a:latin typeface="Meiryo UI" panose="020B0604030504040204" pitchFamily="50" charset="-128"/>
                <a:ea typeface="Meiryo UI" panose="020B0604030504040204" pitchFamily="50" charset="-128"/>
              </a:rPr>
              <a:t>分）</a:t>
            </a:r>
          </a:p>
          <a:p>
            <a:pPr>
              <a:lnSpc>
                <a:spcPts val="2400"/>
              </a:lnSpc>
            </a:pPr>
            <a:r>
              <a:rPr kumimoji="1" lang="en-US" altLang="ja-JP" sz="2000" dirty="0">
                <a:latin typeface="Meiryo UI" panose="020B0604030504040204" pitchFamily="50" charset="-128"/>
                <a:ea typeface="Meiryo UI" panose="020B0604030504040204" pitchFamily="50" charset="-128"/>
              </a:rPr>
              <a:t>ToDo</a:t>
            </a:r>
            <a:r>
              <a:rPr kumimoji="1" lang="ja-JP" altLang="en-US" sz="2000" dirty="0">
                <a:latin typeface="Meiryo UI" panose="020B0604030504040204" pitchFamily="50" charset="-128"/>
                <a:ea typeface="Meiryo UI" panose="020B0604030504040204" pitchFamily="50" charset="-128"/>
              </a:rPr>
              <a:t>管理のアーキテクチャ</a:t>
            </a:r>
          </a:p>
          <a:p>
            <a:pPr>
              <a:lnSpc>
                <a:spcPts val="2400"/>
              </a:lnSpc>
            </a:pPr>
            <a:r>
              <a:rPr kumimoji="1" lang="en-US" altLang="ja-JP" sz="2000" dirty="0">
                <a:latin typeface="Meiryo UI" panose="020B0604030504040204" pitchFamily="50" charset="-128"/>
                <a:ea typeface="Meiryo UI" panose="020B0604030504040204" pitchFamily="50" charset="-128"/>
              </a:rPr>
              <a:t>ToDo</a:t>
            </a:r>
            <a:r>
              <a:rPr kumimoji="1" lang="ja-JP" altLang="en-US" sz="2000" dirty="0">
                <a:latin typeface="Meiryo UI" panose="020B0604030504040204" pitchFamily="50" charset="-128"/>
                <a:ea typeface="Meiryo UI" panose="020B0604030504040204" pitchFamily="50" charset="-128"/>
              </a:rPr>
              <a:t>一覧表示の作成</a:t>
            </a:r>
            <a:endParaRPr kumimoji="1" lang="en-US" altLang="ja-JP" sz="2000" dirty="0">
              <a:latin typeface="Meiryo UI" panose="020B0604030504040204" pitchFamily="50" charset="-128"/>
              <a:ea typeface="Meiryo UI" panose="020B0604030504040204" pitchFamily="50" charset="-128"/>
            </a:endParaRPr>
          </a:p>
          <a:p>
            <a:pPr>
              <a:lnSpc>
                <a:spcPts val="2400"/>
              </a:lnSpc>
            </a:pPr>
            <a:r>
              <a:rPr kumimoji="1" lang="ja-JP" altLang="en-US" sz="2000" dirty="0">
                <a:latin typeface="Meiryo UI" panose="020B0604030504040204" pitchFamily="50" charset="-128"/>
                <a:ea typeface="Meiryo UI" panose="020B0604030504040204" pitchFamily="50" charset="-128"/>
              </a:rPr>
              <a:t>休憩（</a:t>
            </a:r>
            <a:r>
              <a:rPr kumimoji="1" lang="en-US" altLang="ja-JP" sz="2000" dirty="0">
                <a:latin typeface="Meiryo UI" panose="020B0604030504040204" pitchFamily="50" charset="-128"/>
                <a:ea typeface="Meiryo UI" panose="020B0604030504040204" pitchFamily="50" charset="-128"/>
              </a:rPr>
              <a:t>5</a:t>
            </a:r>
            <a:r>
              <a:rPr kumimoji="1" lang="ja-JP" altLang="en-US" sz="2000" dirty="0">
                <a:latin typeface="Meiryo UI" panose="020B0604030504040204" pitchFamily="50" charset="-128"/>
                <a:ea typeface="Meiryo UI" panose="020B0604030504040204" pitchFamily="50" charset="-128"/>
              </a:rPr>
              <a:t>分）</a:t>
            </a:r>
            <a:endParaRPr kumimoji="1" lang="en-US" altLang="ja-JP" sz="2000" dirty="0">
              <a:latin typeface="Meiryo UI" panose="020B0604030504040204" pitchFamily="50" charset="-128"/>
              <a:ea typeface="Meiryo UI" panose="020B0604030504040204" pitchFamily="50" charset="-128"/>
            </a:endParaRPr>
          </a:p>
          <a:p>
            <a:pPr>
              <a:lnSpc>
                <a:spcPts val="2400"/>
              </a:lnSpc>
            </a:pPr>
            <a:r>
              <a:rPr kumimoji="1" lang="en-US" altLang="ja-JP" sz="2000" dirty="0">
                <a:latin typeface="Meiryo UI" panose="020B0604030504040204" pitchFamily="50" charset="-128"/>
                <a:ea typeface="Meiryo UI" panose="020B0604030504040204" pitchFamily="50" charset="-128"/>
              </a:rPr>
              <a:t>ToDo</a:t>
            </a:r>
            <a:r>
              <a:rPr kumimoji="1" lang="ja-JP" altLang="en-US" sz="2000" dirty="0">
                <a:latin typeface="Meiryo UI" panose="020B0604030504040204" pitchFamily="50" charset="-128"/>
                <a:ea typeface="Meiryo UI" panose="020B0604030504040204" pitchFamily="50" charset="-128"/>
              </a:rPr>
              <a:t>一覧表示のテスト</a:t>
            </a:r>
            <a:endParaRPr kumimoji="1" lang="en-US" altLang="ja-JP" sz="2000" dirty="0">
              <a:latin typeface="Meiryo UI" panose="020B0604030504040204" pitchFamily="50" charset="-128"/>
              <a:ea typeface="Meiryo UI" panose="020B0604030504040204" pitchFamily="50" charset="-128"/>
            </a:endParaRPr>
          </a:p>
          <a:p>
            <a:pPr>
              <a:lnSpc>
                <a:spcPts val="2400"/>
              </a:lnSpc>
            </a:pPr>
            <a:r>
              <a:rPr kumimoji="1" lang="ja-JP" altLang="en-US" sz="2000" dirty="0">
                <a:latin typeface="Meiryo UI" panose="020B0604030504040204" pitchFamily="50" charset="-128"/>
                <a:ea typeface="Meiryo UI" panose="020B0604030504040204" pitchFamily="50" charset="-128"/>
              </a:rPr>
              <a:t>休憩（</a:t>
            </a:r>
            <a:r>
              <a:rPr kumimoji="1" lang="en-US" altLang="ja-JP" sz="2000" dirty="0">
                <a:latin typeface="Meiryo UI" panose="020B0604030504040204" pitchFamily="50" charset="-128"/>
                <a:ea typeface="Meiryo UI" panose="020B0604030504040204" pitchFamily="50" charset="-128"/>
              </a:rPr>
              <a:t>5</a:t>
            </a:r>
            <a:r>
              <a:rPr kumimoji="1" lang="ja-JP" altLang="en-US" sz="2000" dirty="0">
                <a:latin typeface="Meiryo UI" panose="020B0604030504040204" pitchFamily="50" charset="-128"/>
                <a:ea typeface="Meiryo UI" panose="020B0604030504040204" pitchFamily="50" charset="-128"/>
              </a:rPr>
              <a:t>分）</a:t>
            </a:r>
            <a:endParaRPr kumimoji="1" lang="en-US" altLang="ja-JP" sz="2000" dirty="0">
              <a:latin typeface="Meiryo UI" panose="020B0604030504040204" pitchFamily="50" charset="-128"/>
              <a:ea typeface="Meiryo UI" panose="020B0604030504040204" pitchFamily="50" charset="-128"/>
            </a:endParaRPr>
          </a:p>
          <a:p>
            <a:pPr>
              <a:lnSpc>
                <a:spcPts val="2400"/>
              </a:lnSpc>
            </a:pPr>
            <a:r>
              <a:rPr kumimoji="1" lang="en-US" altLang="ja-JP" sz="2000" dirty="0">
                <a:latin typeface="Meiryo UI" panose="020B0604030504040204" pitchFamily="50" charset="-128"/>
                <a:ea typeface="Meiryo UI" panose="020B0604030504040204" pitchFamily="50" charset="-128"/>
              </a:rPr>
              <a:t>ToDo</a:t>
            </a:r>
            <a:r>
              <a:rPr kumimoji="1" lang="ja-JP" altLang="en-US" sz="2000" dirty="0">
                <a:latin typeface="Meiryo UI" panose="020B0604030504040204" pitchFamily="50" charset="-128"/>
                <a:ea typeface="Meiryo UI" panose="020B0604030504040204" pitchFamily="50" charset="-128"/>
              </a:rPr>
              <a:t>登録の作成</a:t>
            </a:r>
            <a:r>
              <a:rPr kumimoji="1" lang="en-US" altLang="ja-JP" sz="2000" dirty="0">
                <a:latin typeface="Meiryo UI" panose="020B0604030504040204" pitchFamily="50" charset="-128"/>
                <a:ea typeface="Meiryo UI" panose="020B0604030504040204" pitchFamily="50" charset="-128"/>
              </a:rPr>
              <a:t>/</a:t>
            </a:r>
            <a:r>
              <a:rPr kumimoji="1" lang="ja-JP" altLang="en-US" sz="2000" dirty="0">
                <a:latin typeface="Meiryo UI" panose="020B0604030504040204" pitchFamily="50" charset="-128"/>
                <a:ea typeface="Meiryo UI" panose="020B0604030504040204" pitchFamily="50" charset="-128"/>
              </a:rPr>
              <a:t>テスト</a:t>
            </a:r>
            <a:endParaRPr kumimoji="1" lang="en-US" altLang="ja-JP" sz="2000" dirty="0">
              <a:latin typeface="Meiryo UI" panose="020B0604030504040204" pitchFamily="50" charset="-128"/>
              <a:ea typeface="Meiryo UI" panose="020B0604030504040204" pitchFamily="50" charset="-128"/>
            </a:endParaRPr>
          </a:p>
          <a:p>
            <a:pPr>
              <a:lnSpc>
                <a:spcPts val="2400"/>
              </a:lnSpc>
            </a:pPr>
            <a:r>
              <a:rPr kumimoji="1" lang="ja-JP" altLang="en-US" sz="2000" dirty="0">
                <a:latin typeface="Meiryo UI" panose="020B0604030504040204" pitchFamily="50" charset="-128"/>
                <a:ea typeface="Meiryo UI" panose="020B0604030504040204" pitchFamily="50" charset="-128"/>
              </a:rPr>
              <a:t>休憩（</a:t>
            </a:r>
            <a:r>
              <a:rPr kumimoji="1" lang="en-US" altLang="ja-JP" sz="2000" dirty="0">
                <a:latin typeface="Meiryo UI" panose="020B0604030504040204" pitchFamily="50" charset="-128"/>
                <a:ea typeface="Meiryo UI" panose="020B0604030504040204" pitchFamily="50" charset="-128"/>
              </a:rPr>
              <a:t>5</a:t>
            </a:r>
            <a:r>
              <a:rPr kumimoji="1" lang="ja-JP" altLang="en-US" sz="2000" dirty="0">
                <a:latin typeface="Meiryo UI" panose="020B0604030504040204" pitchFamily="50" charset="-128"/>
                <a:ea typeface="Meiryo UI" panose="020B0604030504040204" pitchFamily="50" charset="-128"/>
              </a:rPr>
              <a:t>分）</a:t>
            </a:r>
            <a:endParaRPr kumimoji="1" lang="en-US" altLang="ja-JP" sz="2000" dirty="0">
              <a:latin typeface="Meiryo UI" panose="020B0604030504040204" pitchFamily="50" charset="-128"/>
              <a:ea typeface="Meiryo UI" panose="020B0604030504040204" pitchFamily="50" charset="-128"/>
            </a:endParaRPr>
          </a:p>
        </p:txBody>
      </p:sp>
      <p:sp>
        <p:nvSpPr>
          <p:cNvPr id="11" name="テキスト ボックス 10">
            <a:extLst>
              <a:ext uri="{FF2B5EF4-FFF2-40B4-BE49-F238E27FC236}">
                <a16:creationId xmlns:a16="http://schemas.microsoft.com/office/drawing/2014/main" id="{A87B8056-8F6B-44D7-AE9A-4B88B17435E3}"/>
              </a:ext>
            </a:extLst>
          </p:cNvPr>
          <p:cNvSpPr txBox="1"/>
          <p:nvPr/>
        </p:nvSpPr>
        <p:spPr>
          <a:xfrm>
            <a:off x="902682" y="2874374"/>
            <a:ext cx="3663123" cy="1631216"/>
          </a:xfrm>
          <a:prstGeom prst="rect">
            <a:avLst/>
          </a:prstGeom>
          <a:noFill/>
        </p:spPr>
        <p:txBody>
          <a:bodyPr wrap="square" rtlCol="0">
            <a:spAutoFit/>
          </a:bodyPr>
          <a:lstStyle/>
          <a:p>
            <a:pPr>
              <a:lnSpc>
                <a:spcPts val="2400"/>
              </a:lnSpc>
            </a:pPr>
            <a:r>
              <a:rPr kumimoji="1" lang="ja-JP" altLang="en-US" sz="2000" dirty="0">
                <a:highlight>
                  <a:srgbClr val="FFFF00"/>
                </a:highlight>
                <a:latin typeface="Meiryo UI" panose="020B0604030504040204" pitchFamily="50" charset="-128"/>
                <a:ea typeface="Meiryo UI" panose="020B0604030504040204" pitchFamily="50" charset="-128"/>
              </a:rPr>
              <a:t>開発準備（</a:t>
            </a:r>
            <a:r>
              <a:rPr kumimoji="1" lang="en-US" altLang="ja-JP" sz="2000" dirty="0">
                <a:highlight>
                  <a:srgbClr val="FFFF00"/>
                </a:highlight>
                <a:latin typeface="Meiryo UI" panose="020B0604030504040204" pitchFamily="50" charset="-128"/>
                <a:ea typeface="Meiryo UI" panose="020B0604030504040204" pitchFamily="50" charset="-128"/>
              </a:rPr>
              <a:t>40</a:t>
            </a:r>
            <a:r>
              <a:rPr kumimoji="1" lang="ja-JP" altLang="en-US" sz="2000" dirty="0">
                <a:highlight>
                  <a:srgbClr val="FFFF00"/>
                </a:highlight>
                <a:latin typeface="Meiryo UI" panose="020B0604030504040204" pitchFamily="50" charset="-128"/>
                <a:ea typeface="Meiryo UI" panose="020B0604030504040204" pitchFamily="50" charset="-128"/>
              </a:rPr>
              <a:t>分）</a:t>
            </a: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2400"/>
              </a:lnSpc>
            </a:pPr>
            <a:r>
              <a:rPr kumimoji="1" lang="en-US" altLang="ja-JP" sz="2000" dirty="0">
                <a:latin typeface="Meiryo UI" panose="020B0604030504040204" pitchFamily="50" charset="-128"/>
                <a:ea typeface="Meiryo UI" panose="020B0604030504040204" pitchFamily="50" charset="-128"/>
              </a:rPr>
              <a:t>API</a:t>
            </a:r>
            <a:r>
              <a:rPr kumimoji="1" lang="ja-JP" altLang="en-US" sz="2000" dirty="0">
                <a:latin typeface="Meiryo UI" panose="020B0604030504040204" pitchFamily="50" charset="-128"/>
                <a:ea typeface="Meiryo UI" panose="020B0604030504040204" pitchFamily="50" charset="-128"/>
              </a:rPr>
              <a:t>入門</a:t>
            </a:r>
            <a:endParaRPr kumimoji="1" lang="en-US" altLang="ja-JP" sz="2000" dirty="0">
              <a:latin typeface="Meiryo UI" panose="020B0604030504040204" pitchFamily="50" charset="-128"/>
              <a:ea typeface="Meiryo UI" panose="020B0604030504040204" pitchFamily="50" charset="-128"/>
            </a:endParaRPr>
          </a:p>
          <a:p>
            <a:pPr>
              <a:lnSpc>
                <a:spcPts val="2400"/>
              </a:lnSpc>
            </a:pPr>
            <a:r>
              <a:rPr kumimoji="1" lang="en-US" altLang="ja-JP" sz="2000" dirty="0" err="1">
                <a:latin typeface="Meiryo UI" panose="020B0604030504040204" pitchFamily="50" charset="-128"/>
                <a:ea typeface="Meiryo UI" panose="020B0604030504040204" pitchFamily="50" charset="-128"/>
              </a:rPr>
              <a:t>Nablarch</a:t>
            </a:r>
            <a:r>
              <a:rPr kumimoji="1" lang="ja-JP" altLang="en-US" sz="2000" dirty="0">
                <a:latin typeface="Meiryo UI" panose="020B0604030504040204" pitchFamily="50" charset="-128"/>
                <a:ea typeface="Meiryo UI" panose="020B0604030504040204" pitchFamily="50" charset="-128"/>
              </a:rPr>
              <a:t>入門</a:t>
            </a:r>
            <a:endParaRPr kumimoji="1" lang="en-US" altLang="ja-JP" sz="2000" dirty="0">
              <a:latin typeface="Meiryo UI" panose="020B0604030504040204" pitchFamily="50" charset="-128"/>
              <a:ea typeface="Meiryo UI" panose="020B0604030504040204" pitchFamily="50" charset="-128"/>
            </a:endParaRPr>
          </a:p>
          <a:p>
            <a:pPr>
              <a:lnSpc>
                <a:spcPts val="2400"/>
              </a:lnSpc>
            </a:pPr>
            <a:r>
              <a:rPr kumimoji="1" lang="ja-JP" altLang="en-US" sz="2000" dirty="0">
                <a:latin typeface="Meiryo UI" panose="020B0604030504040204" pitchFamily="50" charset="-128"/>
                <a:ea typeface="Meiryo UI" panose="020B0604030504040204" pitchFamily="50" charset="-128"/>
              </a:rPr>
              <a:t>プロジェクトの作成</a:t>
            </a:r>
            <a:endParaRPr kumimoji="1" lang="en-US" altLang="ja-JP" sz="2000" dirty="0">
              <a:latin typeface="Meiryo UI" panose="020B0604030504040204" pitchFamily="50" charset="-128"/>
              <a:ea typeface="Meiryo UI" panose="020B0604030504040204" pitchFamily="50" charset="-128"/>
            </a:endParaRPr>
          </a:p>
          <a:p>
            <a:pPr>
              <a:lnSpc>
                <a:spcPts val="2400"/>
              </a:lnSpc>
            </a:pPr>
            <a:r>
              <a:rPr kumimoji="1" lang="ja-JP" altLang="en-US" sz="2000" dirty="0">
                <a:latin typeface="Meiryo UI" panose="020B0604030504040204" pitchFamily="50" charset="-128"/>
                <a:ea typeface="Meiryo UI" panose="020B0604030504040204" pitchFamily="50" charset="-128"/>
              </a:rPr>
              <a:t>休憩（</a:t>
            </a:r>
            <a:r>
              <a:rPr kumimoji="1" lang="en-US" altLang="ja-JP" sz="2000" dirty="0">
                <a:latin typeface="Meiryo UI" panose="020B0604030504040204" pitchFamily="50" charset="-128"/>
                <a:ea typeface="Meiryo UI" panose="020B0604030504040204" pitchFamily="50" charset="-128"/>
              </a:rPr>
              <a:t>5</a:t>
            </a:r>
            <a:r>
              <a:rPr kumimoji="1" lang="ja-JP" altLang="en-US" sz="2000" dirty="0">
                <a:latin typeface="Meiryo UI" panose="020B0604030504040204" pitchFamily="50" charset="-128"/>
                <a:ea typeface="Meiryo UI" panose="020B0604030504040204" pitchFamily="50" charset="-128"/>
              </a:rPr>
              <a:t>分）</a:t>
            </a:r>
            <a:endParaRPr kumimoji="1" lang="en-US" altLang="ja-JP" sz="2000" dirty="0">
              <a:latin typeface="Meiryo UI" panose="020B0604030504040204" pitchFamily="50" charset="-128"/>
              <a:ea typeface="Meiryo UI" panose="020B0604030504040204" pitchFamily="50" charset="-128"/>
            </a:endParaRPr>
          </a:p>
        </p:txBody>
      </p:sp>
      <p:sp>
        <p:nvSpPr>
          <p:cNvPr id="2" name="テキスト ボックス 1">
            <a:extLst>
              <a:ext uri="{FF2B5EF4-FFF2-40B4-BE49-F238E27FC236}">
                <a16:creationId xmlns:a16="http://schemas.microsoft.com/office/drawing/2014/main" id="{F952C479-7B75-44D9-BDF3-616005DA247A}"/>
              </a:ext>
            </a:extLst>
          </p:cNvPr>
          <p:cNvSpPr txBox="1"/>
          <p:nvPr/>
        </p:nvSpPr>
        <p:spPr>
          <a:xfrm>
            <a:off x="902683" y="1407500"/>
            <a:ext cx="3663123" cy="400110"/>
          </a:xfrm>
          <a:prstGeom prst="rect">
            <a:avLst/>
          </a:prstGeom>
          <a:noFill/>
        </p:spPr>
        <p:txBody>
          <a:bodyPr wrap="square" rtlCol="0">
            <a:spAutoFit/>
          </a:bodyPr>
          <a:lstStyle/>
          <a:p>
            <a:pPr>
              <a:lnSpc>
                <a:spcPts val="2400"/>
              </a:lnSpc>
            </a:pPr>
            <a:r>
              <a:rPr kumimoji="1" lang="ja-JP" altLang="en-US" sz="2000" dirty="0">
                <a:highlight>
                  <a:srgbClr val="FFFF00"/>
                </a:highlight>
                <a:latin typeface="Meiryo UI" panose="020B0604030504040204" pitchFamily="50" charset="-128"/>
                <a:ea typeface="Meiryo UI" panose="020B0604030504040204" pitchFamily="50" charset="-128"/>
              </a:rPr>
              <a:t>オープニング（</a:t>
            </a:r>
            <a:r>
              <a:rPr kumimoji="1" lang="en-US" altLang="ja-JP" sz="2000" dirty="0">
                <a:highlight>
                  <a:srgbClr val="FFFF00"/>
                </a:highlight>
                <a:latin typeface="Meiryo UI" panose="020B0604030504040204" pitchFamily="50" charset="-128"/>
                <a:ea typeface="Meiryo UI" panose="020B0604030504040204" pitchFamily="50" charset="-128"/>
              </a:rPr>
              <a:t>10</a:t>
            </a:r>
            <a:r>
              <a:rPr kumimoji="1" lang="ja-JP" altLang="en-US" sz="2000" dirty="0">
                <a:highlight>
                  <a:srgbClr val="FFFF00"/>
                </a:highlight>
                <a:latin typeface="Meiryo UI" panose="020B0604030504040204" pitchFamily="50" charset="-128"/>
                <a:ea typeface="Meiryo UI" panose="020B0604030504040204" pitchFamily="50" charset="-128"/>
              </a:rPr>
              <a:t>分）</a:t>
            </a:r>
            <a:endParaRPr kumimoji="1" lang="en-US" altLang="ja-JP" sz="2000" dirty="0">
              <a:latin typeface="Meiryo UI" panose="020B0604030504040204" pitchFamily="50" charset="-128"/>
              <a:ea typeface="Meiryo UI" panose="020B0604030504040204" pitchFamily="50" charset="-128"/>
            </a:endParaRPr>
          </a:p>
        </p:txBody>
      </p:sp>
      <p:sp>
        <p:nvSpPr>
          <p:cNvPr id="4" name="テキスト ボックス 3">
            <a:extLst>
              <a:ext uri="{FF2B5EF4-FFF2-40B4-BE49-F238E27FC236}">
                <a16:creationId xmlns:a16="http://schemas.microsoft.com/office/drawing/2014/main" id="{4934DDC5-AAF0-4653-A5E9-3897E0933B13}"/>
              </a:ext>
            </a:extLst>
          </p:cNvPr>
          <p:cNvSpPr txBox="1"/>
          <p:nvPr/>
        </p:nvSpPr>
        <p:spPr>
          <a:xfrm>
            <a:off x="7822649" y="2874374"/>
            <a:ext cx="3663123" cy="707886"/>
          </a:xfrm>
          <a:prstGeom prst="rect">
            <a:avLst/>
          </a:prstGeom>
          <a:noFill/>
        </p:spPr>
        <p:txBody>
          <a:bodyPr wrap="square" rtlCol="0">
            <a:spAutoFit/>
          </a:bodyPr>
          <a:lstStyle/>
          <a:p>
            <a:pPr>
              <a:lnSpc>
                <a:spcPts val="2400"/>
              </a:lnSpc>
            </a:pPr>
            <a:r>
              <a:rPr kumimoji="1" lang="ja-JP" altLang="en-US" sz="2000" dirty="0">
                <a:highlight>
                  <a:srgbClr val="FFFF00"/>
                </a:highlight>
                <a:latin typeface="Meiryo UI" panose="020B0604030504040204" pitchFamily="50" charset="-128"/>
                <a:ea typeface="Meiryo UI" panose="020B0604030504040204" pitchFamily="50" charset="-128"/>
              </a:rPr>
              <a:t>クロージング（</a:t>
            </a:r>
            <a:r>
              <a:rPr kumimoji="1" lang="en-US" altLang="ja-JP" sz="2000" dirty="0">
                <a:highlight>
                  <a:srgbClr val="FFFF00"/>
                </a:highlight>
                <a:latin typeface="Meiryo UI" panose="020B0604030504040204" pitchFamily="50" charset="-128"/>
                <a:ea typeface="Meiryo UI" panose="020B0604030504040204" pitchFamily="50" charset="-128"/>
              </a:rPr>
              <a:t>20</a:t>
            </a:r>
            <a:r>
              <a:rPr kumimoji="1" lang="ja-JP" altLang="en-US" sz="2000" dirty="0">
                <a:highlight>
                  <a:srgbClr val="FFFF00"/>
                </a:highlight>
                <a:latin typeface="Meiryo UI" panose="020B0604030504040204" pitchFamily="50" charset="-128"/>
                <a:ea typeface="Meiryo UI" panose="020B0604030504040204" pitchFamily="50" charset="-128"/>
              </a:rPr>
              <a:t>分）</a:t>
            </a: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2400"/>
              </a:lnSpc>
            </a:pPr>
            <a:r>
              <a:rPr kumimoji="1" lang="ja-JP" altLang="en-US" sz="2000" dirty="0">
                <a:highlight>
                  <a:srgbClr val="FFFF00"/>
                </a:highlight>
                <a:latin typeface="Meiryo UI" panose="020B0604030504040204" pitchFamily="50" charset="-128"/>
                <a:ea typeface="Meiryo UI" panose="020B0604030504040204" pitchFamily="50" charset="-128"/>
              </a:rPr>
              <a:t>アンケート（</a:t>
            </a:r>
            <a:r>
              <a:rPr kumimoji="1" lang="en-US" altLang="ja-JP" sz="2000" dirty="0">
                <a:highlight>
                  <a:srgbClr val="FFFF00"/>
                </a:highlight>
                <a:latin typeface="Meiryo UI" panose="020B0604030504040204" pitchFamily="50" charset="-128"/>
                <a:ea typeface="Meiryo UI" panose="020B0604030504040204" pitchFamily="50" charset="-128"/>
              </a:rPr>
              <a:t>10</a:t>
            </a:r>
            <a:r>
              <a:rPr kumimoji="1" lang="ja-JP" altLang="en-US" sz="2000" dirty="0">
                <a:highlight>
                  <a:srgbClr val="FFFF00"/>
                </a:highlight>
                <a:latin typeface="Meiryo UI" panose="020B0604030504040204" pitchFamily="50" charset="-128"/>
                <a:ea typeface="Meiryo UI" panose="020B0604030504040204" pitchFamily="50" charset="-128"/>
              </a:rPr>
              <a:t>分）</a:t>
            </a:r>
            <a:endParaRPr kumimoji="1" lang="en-US" altLang="ja-JP" sz="2000" dirty="0">
              <a:highlight>
                <a:srgbClr val="FFFF00"/>
              </a:highlight>
              <a:latin typeface="Meiryo UI" panose="020B0604030504040204" pitchFamily="50" charset="-128"/>
              <a:ea typeface="Meiryo UI" panose="020B0604030504040204" pitchFamily="50" charset="-128"/>
            </a:endParaRPr>
          </a:p>
        </p:txBody>
      </p:sp>
      <p:sp>
        <p:nvSpPr>
          <p:cNvPr id="5" name="矢印: 右 4">
            <a:extLst>
              <a:ext uri="{FF2B5EF4-FFF2-40B4-BE49-F238E27FC236}">
                <a16:creationId xmlns:a16="http://schemas.microsoft.com/office/drawing/2014/main" id="{C28D3AA8-4BFD-4BEC-BCF2-9B63378C4902}"/>
              </a:ext>
            </a:extLst>
          </p:cNvPr>
          <p:cNvSpPr/>
          <p:nvPr/>
        </p:nvSpPr>
        <p:spPr>
          <a:xfrm rot="5400000">
            <a:off x="1810609" y="2198819"/>
            <a:ext cx="316175" cy="257723"/>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 name="矢印: 右 7">
            <a:extLst>
              <a:ext uri="{FF2B5EF4-FFF2-40B4-BE49-F238E27FC236}">
                <a16:creationId xmlns:a16="http://schemas.microsoft.com/office/drawing/2014/main" id="{CDF59D9F-6942-483A-AE86-BDF85D6CEED9}"/>
              </a:ext>
            </a:extLst>
          </p:cNvPr>
          <p:cNvSpPr/>
          <p:nvPr/>
        </p:nvSpPr>
        <p:spPr>
          <a:xfrm>
            <a:off x="3277122" y="3099455"/>
            <a:ext cx="316175" cy="257723"/>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6" name="矢印: 右 15">
            <a:extLst>
              <a:ext uri="{FF2B5EF4-FFF2-40B4-BE49-F238E27FC236}">
                <a16:creationId xmlns:a16="http://schemas.microsoft.com/office/drawing/2014/main" id="{CABADA7D-3165-4E1B-9C4E-EE9D429A519B}"/>
              </a:ext>
            </a:extLst>
          </p:cNvPr>
          <p:cNvSpPr/>
          <p:nvPr/>
        </p:nvSpPr>
        <p:spPr>
          <a:xfrm>
            <a:off x="7310022" y="3099455"/>
            <a:ext cx="316175" cy="257723"/>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 name="スライド番号プレースホルダー 6">
            <a:extLst>
              <a:ext uri="{FF2B5EF4-FFF2-40B4-BE49-F238E27FC236}">
                <a16:creationId xmlns:a16="http://schemas.microsoft.com/office/drawing/2014/main" id="{A971DDA2-26F7-4687-B6E8-2711A5301B7E}"/>
              </a:ext>
            </a:extLst>
          </p:cNvPr>
          <p:cNvSpPr>
            <a:spLocks noGrp="1"/>
          </p:cNvSpPr>
          <p:nvPr>
            <p:ph type="sldNum" sz="quarter" idx="12"/>
          </p:nvPr>
        </p:nvSpPr>
        <p:spPr>
          <a:xfrm>
            <a:off x="8610600" y="6083634"/>
            <a:ext cx="2743200" cy="365125"/>
          </a:xfrm>
        </p:spPr>
        <p:txBody>
          <a:bodyPr/>
          <a:lstStyle/>
          <a:p>
            <a:fld id="{A783C381-2822-4F05-8A88-66F73725CF2D}" type="slidenum">
              <a:rPr kumimoji="1" lang="ja-JP" altLang="en-US" smtClean="0"/>
              <a:t>11</a:t>
            </a:fld>
            <a:endParaRPr kumimoji="1" lang="ja-JP" altLang="en-US"/>
          </a:p>
        </p:txBody>
      </p:sp>
      <p:sp>
        <p:nvSpPr>
          <p:cNvPr id="10" name="テキスト ボックス 9">
            <a:extLst>
              <a:ext uri="{FF2B5EF4-FFF2-40B4-BE49-F238E27FC236}">
                <a16:creationId xmlns:a16="http://schemas.microsoft.com/office/drawing/2014/main" id="{7F702C54-F091-4F3E-8081-C2A131D272AB}"/>
              </a:ext>
            </a:extLst>
          </p:cNvPr>
          <p:cNvSpPr txBox="1"/>
          <p:nvPr/>
        </p:nvSpPr>
        <p:spPr>
          <a:xfrm>
            <a:off x="7822649" y="4505590"/>
            <a:ext cx="3663123" cy="1015663"/>
          </a:xfrm>
          <a:prstGeom prst="rect">
            <a:avLst/>
          </a:prstGeom>
          <a:noFill/>
        </p:spPr>
        <p:txBody>
          <a:bodyPr wrap="square" rtlCol="0">
            <a:spAutoFit/>
          </a:bodyPr>
          <a:lstStyle/>
          <a:p>
            <a:pPr>
              <a:lnSpc>
                <a:spcPts val="2400"/>
              </a:lnSpc>
            </a:pPr>
            <a:r>
              <a:rPr kumimoji="1" lang="ja-JP" altLang="en-US" sz="2000" dirty="0">
                <a:latin typeface="Meiryo UI" panose="020B0604030504040204" pitchFamily="50" charset="-128"/>
                <a:ea typeface="Meiryo UI" panose="020B0604030504040204" pitchFamily="50" charset="-128"/>
              </a:rPr>
              <a:t>（付録）ユーザ認証の開発</a:t>
            </a:r>
            <a:endParaRPr kumimoji="1" lang="en-US" altLang="ja-JP" sz="2000" dirty="0">
              <a:latin typeface="Meiryo UI" panose="020B0604030504040204" pitchFamily="50" charset="-128"/>
              <a:ea typeface="Meiryo UI" panose="020B0604030504040204" pitchFamily="50" charset="-128"/>
            </a:endParaRPr>
          </a:p>
          <a:p>
            <a:pPr>
              <a:lnSpc>
                <a:spcPts val="2400"/>
              </a:lnSpc>
            </a:pPr>
            <a:r>
              <a:rPr kumimoji="1" lang="ja-JP" altLang="en-US" sz="2000" dirty="0">
                <a:latin typeface="Meiryo UI" panose="020B0604030504040204" pitchFamily="50" charset="-128"/>
                <a:ea typeface="Meiryo UI" panose="020B0604030504040204" pitchFamily="50" charset="-128"/>
              </a:rPr>
              <a:t>ログイン</a:t>
            </a:r>
            <a:endParaRPr kumimoji="1" lang="en-US" altLang="ja-JP" sz="2000" dirty="0">
              <a:latin typeface="Meiryo UI" panose="020B0604030504040204" pitchFamily="50" charset="-128"/>
              <a:ea typeface="Meiryo UI" panose="020B0604030504040204" pitchFamily="50" charset="-128"/>
            </a:endParaRPr>
          </a:p>
          <a:p>
            <a:pPr>
              <a:lnSpc>
                <a:spcPts val="2400"/>
              </a:lnSpc>
            </a:pPr>
            <a:r>
              <a:rPr kumimoji="1" lang="ja-JP" altLang="en-US" sz="2000" dirty="0">
                <a:latin typeface="Meiryo UI" panose="020B0604030504040204" pitchFamily="50" charset="-128"/>
                <a:ea typeface="Meiryo UI" panose="020B0604030504040204" pitchFamily="50" charset="-128"/>
              </a:rPr>
              <a:t>ログアウト</a:t>
            </a:r>
            <a:endParaRPr kumimoji="1" lang="en-US" altLang="ja-JP" sz="200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89125345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91222CB-39EA-4B71-BEA9-F3385DB46B90}"/>
              </a:ext>
            </a:extLst>
          </p:cNvPr>
          <p:cNvSpPr/>
          <p:nvPr/>
        </p:nvSpPr>
        <p:spPr>
          <a:xfrm>
            <a:off x="0" y="0"/>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6D997E5E-88DD-4DC4-ABA2-92F9418A8954}"/>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dirty="0">
                <a:solidFill>
                  <a:schemeClr val="bg1"/>
                </a:solidFill>
                <a:latin typeface="Meiryo UI" panose="020B0604030504040204" pitchFamily="50" charset="-128"/>
                <a:ea typeface="Meiryo UI" panose="020B0604030504040204" pitchFamily="50" charset="-128"/>
              </a:rPr>
              <a:t>Work</a:t>
            </a: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en-US" altLang="ja-JP" sz="2800" b="1" dirty="0" err="1">
                <a:latin typeface="Meiryo UI" panose="020B0604030504040204" pitchFamily="50" charset="-128"/>
                <a:ea typeface="Meiryo UI" panose="020B0604030504040204" pitchFamily="50" charset="-128"/>
              </a:rPr>
              <a:t>TodosAction</a:t>
            </a:r>
            <a:r>
              <a:rPr kumimoji="1" lang="ja-JP" altLang="en-US" sz="2800" b="1" dirty="0">
                <a:latin typeface="Meiryo UI" panose="020B0604030504040204" pitchFamily="50" charset="-128"/>
                <a:ea typeface="Meiryo UI" panose="020B0604030504040204" pitchFamily="50" charset="-128"/>
              </a:rPr>
              <a:t>クラスに追加</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110</a:t>
            </a:fld>
            <a:endParaRPr kumimoji="1" lang="ja-JP" altLang="en-US" dirty="0"/>
          </a:p>
        </p:txBody>
      </p:sp>
      <p:sp>
        <p:nvSpPr>
          <p:cNvPr id="15" name="テキスト ボックス 14">
            <a:extLst>
              <a:ext uri="{FF2B5EF4-FFF2-40B4-BE49-F238E27FC236}">
                <a16:creationId xmlns:a16="http://schemas.microsoft.com/office/drawing/2014/main" id="{E215B993-C485-4399-B146-88A46A4A3EA7}"/>
              </a:ext>
            </a:extLst>
          </p:cNvPr>
          <p:cNvSpPr txBox="1"/>
          <p:nvPr/>
        </p:nvSpPr>
        <p:spPr>
          <a:xfrm>
            <a:off x="715816" y="1308543"/>
            <a:ext cx="10888049" cy="4554708"/>
          </a:xfrm>
          <a:prstGeom prst="rect">
            <a:avLst/>
          </a:prstGeom>
          <a:noFill/>
        </p:spPr>
        <p:txBody>
          <a:bodyPr wrap="square" rtlCol="0">
            <a:spAutoFit/>
          </a:bodyPr>
          <a:lstStyle/>
          <a:p>
            <a:pPr>
              <a:lnSpc>
                <a:spcPts val="3200"/>
              </a:lnSpc>
            </a:pPr>
            <a:r>
              <a:rPr kumimoji="1" lang="en-US" altLang="ja-JP" sz="2000" dirty="0">
                <a:latin typeface="Meiryo UI" panose="020B0604030504040204" pitchFamily="50" charset="-128"/>
                <a:ea typeface="Meiryo UI" panose="020B0604030504040204" pitchFamily="50" charset="-128"/>
              </a:rPr>
              <a:t>ToDo</a:t>
            </a:r>
            <a:r>
              <a:rPr kumimoji="1" lang="ja-JP" altLang="en-US" sz="2000" dirty="0">
                <a:latin typeface="Meiryo UI" panose="020B0604030504040204" pitchFamily="50" charset="-128"/>
                <a:ea typeface="Meiryo UI" panose="020B0604030504040204" pitchFamily="50" charset="-128"/>
              </a:rPr>
              <a:t>を登録するための</a:t>
            </a:r>
            <a:r>
              <a:rPr kumimoji="1" lang="en-US" altLang="ja-JP" sz="2000" dirty="0">
                <a:latin typeface="Meiryo UI" panose="020B0604030504040204" pitchFamily="50" charset="-128"/>
                <a:ea typeface="Meiryo UI" panose="020B0604030504040204" pitchFamily="50" charset="-128"/>
              </a:rPr>
              <a:t>REST API</a:t>
            </a:r>
            <a:r>
              <a:rPr kumimoji="1" lang="ja-JP" altLang="en-US" sz="2000" dirty="0">
                <a:latin typeface="Meiryo UI" panose="020B0604030504040204" pitchFamily="50" charset="-128"/>
                <a:ea typeface="Meiryo UI" panose="020B0604030504040204" pitchFamily="50" charset="-128"/>
              </a:rPr>
              <a:t>を追加します。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アクションクラスのメソッドの引数にオブジェクトを設定することで、</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err="1">
                <a:latin typeface="Meiryo UI" panose="020B0604030504040204" pitchFamily="50" charset="-128"/>
                <a:ea typeface="Meiryo UI" panose="020B0604030504040204" pitchFamily="50" charset="-128"/>
              </a:rPr>
              <a:t>Nablarch</a:t>
            </a:r>
            <a:r>
              <a:rPr kumimoji="1" lang="ja-JP" altLang="en-US" sz="2000" dirty="0">
                <a:latin typeface="Meiryo UI" panose="020B0604030504040204" pitchFamily="50" charset="-128"/>
                <a:ea typeface="Meiryo UI" panose="020B0604030504040204" pitchFamily="50" charset="-128"/>
              </a:rPr>
              <a:t>がリクエストボディの</a:t>
            </a:r>
            <a:r>
              <a:rPr kumimoji="1" lang="en-US" altLang="ja-JP" sz="2000" dirty="0">
                <a:latin typeface="Meiryo UI" panose="020B0604030504040204" pitchFamily="50" charset="-128"/>
                <a:ea typeface="Meiryo UI" panose="020B0604030504040204" pitchFamily="50" charset="-128"/>
              </a:rPr>
              <a:t>JSON</a:t>
            </a:r>
            <a:r>
              <a:rPr kumimoji="1" lang="ja-JP" altLang="en-US" sz="2000" dirty="0">
                <a:latin typeface="Meiryo UI" panose="020B0604030504040204" pitchFamily="50" charset="-128"/>
                <a:ea typeface="Meiryo UI" panose="020B0604030504040204" pitchFamily="50" charset="-128"/>
              </a:rPr>
              <a:t>文字列をオブジェクトに</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変換してくれ、それを受け取ることができます。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入力値をチェックするため、オブジェクトを受け取った後は</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err="1">
                <a:latin typeface="Meiryo UI" panose="020B0604030504040204" pitchFamily="50" charset="-128"/>
                <a:ea typeface="Meiryo UI" panose="020B0604030504040204" pitchFamily="50" charset="-128"/>
              </a:rPr>
              <a:t>ValidatorUtil</a:t>
            </a:r>
            <a:r>
              <a:rPr kumimoji="1" lang="ja-JP" altLang="en-US" sz="2000" dirty="0">
                <a:latin typeface="Meiryo UI" panose="020B0604030504040204" pitchFamily="50" charset="-128"/>
                <a:ea typeface="Meiryo UI" panose="020B0604030504040204" pitchFamily="50" charset="-128"/>
              </a:rPr>
              <a:t>を使用して</a:t>
            </a:r>
            <a:r>
              <a:rPr kumimoji="1" lang="en-US" altLang="ja-JP" sz="2000" dirty="0" err="1">
                <a:latin typeface="Meiryo UI" panose="020B0604030504040204" pitchFamily="50" charset="-128"/>
                <a:ea typeface="Meiryo UI" panose="020B0604030504040204" pitchFamily="50" charset="-128"/>
              </a:rPr>
              <a:t>BeanValidation</a:t>
            </a:r>
            <a:r>
              <a:rPr kumimoji="1" lang="ja-JP" altLang="en-US" sz="2000" dirty="0">
                <a:latin typeface="Meiryo UI" panose="020B0604030504040204" pitchFamily="50" charset="-128"/>
                <a:ea typeface="Meiryo UI" panose="020B0604030504040204" pitchFamily="50" charset="-128"/>
              </a:rPr>
              <a:t>を実行します。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err="1">
                <a:latin typeface="Meiryo UI" panose="020B0604030504040204" pitchFamily="50" charset="-128"/>
                <a:ea typeface="Meiryo UI" panose="020B0604030504040204" pitchFamily="50" charset="-128"/>
              </a:rPr>
              <a:t>BeanValidation</a:t>
            </a:r>
            <a:r>
              <a:rPr kumimoji="1" lang="ja-JP" altLang="en-US" sz="2000" dirty="0">
                <a:latin typeface="Meiryo UI" panose="020B0604030504040204" pitchFamily="50" charset="-128"/>
                <a:ea typeface="Meiryo UI" panose="020B0604030504040204" pitchFamily="50" charset="-128"/>
              </a:rPr>
              <a:t>でエラーとなると、例外が送出されます。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例外は</a:t>
            </a:r>
            <a:r>
              <a:rPr kumimoji="1" lang="en-US" altLang="ja-JP" sz="2000" dirty="0" err="1">
                <a:latin typeface="Meiryo UI" panose="020B0604030504040204" pitchFamily="50" charset="-128"/>
                <a:ea typeface="Meiryo UI" panose="020B0604030504040204" pitchFamily="50" charset="-128"/>
              </a:rPr>
              <a:t>Nablarch</a:t>
            </a:r>
            <a:r>
              <a:rPr kumimoji="1" lang="ja-JP" altLang="en-US" sz="2000" dirty="0">
                <a:latin typeface="Meiryo UI" panose="020B0604030504040204" pitchFamily="50" charset="-128"/>
                <a:ea typeface="Meiryo UI" panose="020B0604030504040204" pitchFamily="50" charset="-128"/>
              </a:rPr>
              <a:t>でハンドリングしてくれるため、</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ここではハンドリングしません。</a:t>
            </a:r>
            <a:endParaRPr kumimoji="1" lang="en-US" altLang="ja-JP" sz="2000" dirty="0">
              <a:latin typeface="Meiryo UI" panose="020B0604030504040204" pitchFamily="50" charset="-128"/>
              <a:ea typeface="Meiryo UI" panose="020B0604030504040204" pitchFamily="50" charset="-128"/>
            </a:endParaRPr>
          </a:p>
        </p:txBody>
      </p:sp>
      <p:sp>
        <p:nvSpPr>
          <p:cNvPr id="17" name="Rectangle 1">
            <a:extLst>
              <a:ext uri="{FF2B5EF4-FFF2-40B4-BE49-F238E27FC236}">
                <a16:creationId xmlns:a16="http://schemas.microsoft.com/office/drawing/2014/main" id="{8097A328-C222-41AD-B084-9F63AEA86B34}"/>
              </a:ext>
            </a:extLst>
          </p:cNvPr>
          <p:cNvSpPr>
            <a:spLocks noChangeArrowheads="1"/>
          </p:cNvSpPr>
          <p:nvPr/>
        </p:nvSpPr>
        <p:spPr bwMode="auto">
          <a:xfrm>
            <a:off x="7164198" y="1374591"/>
            <a:ext cx="4823714" cy="4108817"/>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en-US" sz="900" b="0" i="0" u="none" strike="noStrike" cap="none" normalizeH="0" baseline="0" dirty="0">
                <a:ln>
                  <a:noFill/>
                </a:ln>
                <a:solidFill>
                  <a:schemeClr val="bg1">
                    <a:lumMod val="65000"/>
                  </a:schemeClr>
                </a:solidFill>
                <a:effectLst/>
                <a:latin typeface="Consolas" panose="020B0609020204030204" pitchFamily="49" charset="0"/>
                <a:ea typeface="JetBrains Mono"/>
              </a:rPr>
              <a: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@SystemRepositoryComponent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@Path(“/todos”)</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public class TodosAction {</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a:t>
            </a:r>
            <a:r>
              <a:rPr kumimoji="0" lang="ja-JP" altLang="en-US" sz="900" b="0" i="0" u="none" strike="noStrike" cap="none" normalizeH="0" baseline="0" dirty="0">
                <a:ln>
                  <a:noFill/>
                </a:ln>
                <a:solidFill>
                  <a:schemeClr val="bg1">
                    <a:lumMod val="65000"/>
                  </a:schemeClr>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@POST</a:t>
            </a:r>
            <a:b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    @Consumes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MediaType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APPLICATION_JSON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@Produces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MediaType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APPLICATION_JSON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TodoResponse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post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PostRequest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requestBody)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ValidatorUtil</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validate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(requestBody);</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UserId userId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new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UserId(</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"1002"</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TodoText text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new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TodoText(requestBody.</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text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 todo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todoService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.addTodo(</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userId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text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return new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TodoResponse(</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.id(),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.text(),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.status());</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static class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PostRequest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@NotNull</a:t>
            </a:r>
            <a:b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String </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text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a:t>
            </a:r>
            <a:endParaRPr kumimoji="0" lang="ja-JP" altLang="ja-JP" sz="1800" b="0" i="0" u="none" strike="noStrike" cap="none" normalizeH="0" baseline="0" dirty="0">
              <a:ln>
                <a:noFill/>
              </a:ln>
              <a:solidFill>
                <a:schemeClr val="bg1">
                  <a:lumMod val="65000"/>
                </a:schemeClr>
              </a:solidFill>
              <a:effectLst/>
              <a:latin typeface="Consolas" panose="020B0609020204030204" pitchFamily="49" charset="0"/>
            </a:endParaRPr>
          </a:p>
        </p:txBody>
      </p:sp>
    </p:spTree>
    <p:extLst>
      <p:ext uri="{BB962C8B-B14F-4D97-AF65-F5344CB8AC3E}">
        <p14:creationId xmlns:p14="http://schemas.microsoft.com/office/powerpoint/2010/main" val="116409804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3323602"/>
          </a:xfrm>
          <a:prstGeom prst="rect">
            <a:avLst/>
          </a:prstGeom>
          <a:noFill/>
        </p:spPr>
        <p:txBody>
          <a:bodyPr wrap="square" rtlCol="0">
            <a:spAutoFit/>
          </a:bodyPr>
          <a:lstStyle/>
          <a:p>
            <a:pPr>
              <a:lnSpc>
                <a:spcPts val="3200"/>
              </a:lnSpc>
            </a:pPr>
            <a:r>
              <a:rPr kumimoji="1" lang="en-US" altLang="ja-JP" sz="2000" dirty="0" err="1">
                <a:latin typeface="Meiryo UI" panose="020B0604030504040204" pitchFamily="50" charset="-128"/>
                <a:ea typeface="Meiryo UI" panose="020B0604030504040204" pitchFamily="50" charset="-128"/>
              </a:rPr>
              <a:t>RestApiTest</a:t>
            </a:r>
            <a:r>
              <a:rPr kumimoji="1" lang="ja-JP" altLang="en-US" sz="2000" dirty="0">
                <a:latin typeface="Meiryo UI" panose="020B0604030504040204" pitchFamily="50" charset="-128"/>
                <a:ea typeface="Meiryo UI" panose="020B0604030504040204" pitchFamily="50" charset="-128"/>
              </a:rPr>
              <a:t>に</a:t>
            </a:r>
            <a:r>
              <a:rPr kumimoji="1" lang="en-US" altLang="ja-JP" sz="2000" dirty="0">
                <a:latin typeface="Meiryo UI" panose="020B0604030504040204" pitchFamily="50" charset="-128"/>
                <a:ea typeface="Meiryo UI" panose="020B0604030504040204" pitchFamily="50" charset="-128"/>
              </a:rPr>
              <a:t>ToDo</a:t>
            </a:r>
            <a:r>
              <a:rPr kumimoji="1" lang="ja-JP" altLang="en-US" sz="2000" dirty="0">
                <a:latin typeface="Meiryo UI" panose="020B0604030504040204" pitchFamily="50" charset="-128"/>
                <a:ea typeface="Meiryo UI" panose="020B0604030504040204" pitchFamily="50" charset="-128"/>
              </a:rPr>
              <a:t>登録のテストを追加します。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post</a:t>
            </a:r>
            <a:r>
              <a:rPr kumimoji="1" lang="ja-JP" altLang="en-US" sz="2000" dirty="0">
                <a:latin typeface="Meiryo UI" panose="020B0604030504040204" pitchFamily="50" charset="-128"/>
                <a:ea typeface="Meiryo UI" panose="020B0604030504040204" pitchFamily="50" charset="-128"/>
              </a:rPr>
              <a:t>メソッドを使用してリクエストオブジェクト</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を生成します。</a:t>
            </a:r>
          </a:p>
          <a:p>
            <a:pPr>
              <a:lnSpc>
                <a:spcPts val="3200"/>
              </a:lnSpc>
            </a:pPr>
            <a:endParaRPr kumimoji="1" lang="ja-JP" altLang="en-US"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id</a:t>
            </a:r>
            <a:r>
              <a:rPr kumimoji="1" lang="ja-JP" altLang="en-US" sz="2000" dirty="0">
                <a:latin typeface="Meiryo UI" panose="020B0604030504040204" pitchFamily="50" charset="-128"/>
                <a:ea typeface="Meiryo UI" panose="020B0604030504040204" pitchFamily="50" charset="-128"/>
              </a:rPr>
              <a:t>の正確な値で検証するのは難しいため、</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ここでは何かしら入っていることを検証するため、</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null</a:t>
            </a:r>
            <a:r>
              <a:rPr kumimoji="1" lang="ja-JP" altLang="en-US" sz="2000" dirty="0">
                <a:latin typeface="Meiryo UI" panose="020B0604030504040204" pitchFamily="50" charset="-128"/>
                <a:ea typeface="Meiryo UI" panose="020B0604030504040204" pitchFamily="50" charset="-128"/>
              </a:rPr>
              <a:t>でないこととします。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登録に成功するテストを作成</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111</a:t>
            </a:fld>
            <a:endParaRPr kumimoji="1" lang="ja-JP" altLang="en-US" dirty="0"/>
          </a:p>
        </p:txBody>
      </p:sp>
      <p:sp>
        <p:nvSpPr>
          <p:cNvPr id="2" name="Rectangle 1">
            <a:extLst>
              <a:ext uri="{FF2B5EF4-FFF2-40B4-BE49-F238E27FC236}">
                <a16:creationId xmlns:a16="http://schemas.microsoft.com/office/drawing/2014/main" id="{F64F4945-610A-4B5C-8E04-353066AF0F79}"/>
              </a:ext>
            </a:extLst>
          </p:cNvPr>
          <p:cNvSpPr>
            <a:spLocks noChangeArrowheads="1"/>
          </p:cNvSpPr>
          <p:nvPr/>
        </p:nvSpPr>
        <p:spPr bwMode="auto">
          <a:xfrm>
            <a:off x="5889072" y="1443841"/>
            <a:ext cx="6128397" cy="3970318"/>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en-US" sz="900" b="0" i="0" u="none" strike="noStrike" cap="none" normalizeH="0" baseline="0" dirty="0">
                <a:ln>
                  <a:noFill/>
                </a:ln>
                <a:solidFill>
                  <a:schemeClr val="bg1">
                    <a:lumMod val="65000"/>
                  </a:schemeClr>
                </a:solidFill>
                <a:effectLst/>
                <a:latin typeface="Consolas" panose="020B0609020204030204" pitchFamily="49" charset="0"/>
                <a:ea typeface="JetBrains Mono"/>
              </a:rPr>
              <a: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public class RestApiTest extends SimpleRestTestSupport {</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private final static OpenApiValidator </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openApiValidator</a:t>
            </a:r>
            <a:b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            </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new OpenApiValidator(Paths.</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get</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(“rest-api-specification/openapi.yaml”));</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@Test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public void RESTAPI</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ＭＳ ゴシック" panose="020B0609070205080204" pitchFamily="49" charset="-128"/>
              </a:rPr>
              <a:t>で</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ToDo</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ＭＳ ゴシック" panose="020B0609070205080204" pitchFamily="49" charset="-128"/>
              </a:rPr>
              <a:t>一覧が取得できる</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throws ValidationException {</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en-US" sz="900" b="0" i="0" u="none" strike="noStrike" cap="none" normalizeH="0" baseline="0" dirty="0">
                <a:ln>
                  <a:noFill/>
                </a:ln>
                <a:solidFill>
                  <a:schemeClr val="bg1">
                    <a:lumMod val="65000"/>
                  </a:schemeClr>
                </a:solidFill>
                <a:effectLst/>
                <a:latin typeface="Consolas" panose="020B0609020204030204" pitchFamily="49" charset="0"/>
                <a:ea typeface="JetBrains Mono"/>
              </a:rPr>
              <a:t>        ・・・</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@Test</a:t>
            </a:r>
            <a:b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void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RESTAPI</a:t>
            </a:r>
            <a:r>
              <a:rPr kumimoji="0" lang="ja-JP" altLang="ja-JP" sz="900" b="0" i="0" u="none" strike="noStrike" cap="none" normalizeH="0" baseline="0" dirty="0">
                <a:ln>
                  <a:noFill/>
                </a:ln>
                <a:solidFill>
                  <a:srgbClr val="00627A"/>
                </a:solidFill>
                <a:effectLst/>
                <a:latin typeface="Consolas" panose="020B0609020204030204" pitchFamily="49" charset="0"/>
                <a:ea typeface="ＭＳ ゴシック" panose="020B0609070205080204" pitchFamily="49" charset="-128"/>
              </a:rPr>
              <a:t>で</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ToDo</a:t>
            </a:r>
            <a:r>
              <a:rPr kumimoji="0" lang="ja-JP" altLang="ja-JP" sz="900" b="0" i="0" u="none" strike="noStrike" cap="none" normalizeH="0" baseline="0" dirty="0">
                <a:ln>
                  <a:noFill/>
                </a:ln>
                <a:solidFill>
                  <a:srgbClr val="00627A"/>
                </a:solidFill>
                <a:effectLst/>
                <a:latin typeface="Consolas" panose="020B0609020204030204" pitchFamily="49" charset="0"/>
                <a:ea typeface="ＭＳ ゴシック" panose="020B0609070205080204" pitchFamily="49" charset="-128"/>
              </a:rPr>
              <a:t>を登録できる</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throws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Exception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RestMockHttpRequest request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post(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"/api/todos"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.setHeader(</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"Content-Type"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MediaType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APPLICATION_JSON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.setBody(</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Map</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of</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"text"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ＭＳ ゴシック" panose="020B0609070205080204" pitchFamily="49" charset="-128"/>
              </a:rPr>
              <a:t>テストする</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HttpResponse response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sendRequest(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request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assertStatusCode(</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"ToDo</a:t>
            </a:r>
            <a:r>
              <a:rPr kumimoji="0" lang="ja-JP" altLang="ja-JP" sz="900" b="0" i="0" u="none" strike="noStrike" cap="none" normalizeH="0" baseline="0" dirty="0">
                <a:ln>
                  <a:noFill/>
                </a:ln>
                <a:solidFill>
                  <a:srgbClr val="067D17"/>
                </a:solidFill>
                <a:effectLst/>
                <a:latin typeface="Consolas" panose="020B0609020204030204" pitchFamily="49" charset="0"/>
                <a:ea typeface="ＭＳ ゴシック" panose="020B0609070205080204" pitchFamily="49" charset="-128"/>
              </a:rPr>
              <a:t>の登録</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HttpResponse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Status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OK</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response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assertThat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response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.getBodyString(), </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hasJsonPath</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"$.id"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Matchers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notNullValue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assertThat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response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.getBodyString(), </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hasJsonPath</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"$.text"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equalTo</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ＭＳ ゴシック" panose="020B0609070205080204" pitchFamily="49" charset="-128"/>
              </a:rPr>
              <a:t>テストする</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assertThat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response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.getBodyString(), </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hasJsonPath</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"$.completed"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equalTo</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false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openApiValidator</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.validate(</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"postTodo"</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request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response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a:t>
            </a:r>
            <a:endParaRPr kumimoji="0" lang="ja-JP" altLang="ja-JP" sz="1800" b="0" i="0" u="none" strike="noStrike" cap="none" normalizeH="0" baseline="0" dirty="0">
              <a:ln>
                <a:noFill/>
              </a:ln>
              <a:solidFill>
                <a:schemeClr val="tx1"/>
              </a:solidFill>
              <a:effectLst/>
              <a:latin typeface="Consolas" panose="020B0609020204030204" pitchFamily="49" charset="0"/>
            </a:endParaRPr>
          </a:p>
        </p:txBody>
      </p:sp>
    </p:spTree>
    <p:extLst>
      <p:ext uri="{BB962C8B-B14F-4D97-AF65-F5344CB8AC3E}">
        <p14:creationId xmlns:p14="http://schemas.microsoft.com/office/powerpoint/2010/main" val="242962246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7EB38B01-4682-46BC-8854-2C2E0888E522}"/>
              </a:ext>
            </a:extLst>
          </p:cNvPr>
          <p:cNvSpPr/>
          <p:nvPr/>
        </p:nvSpPr>
        <p:spPr>
          <a:xfrm>
            <a:off x="0" y="0"/>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386F1684-3A68-4489-A02B-522D0030D380}"/>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dirty="0">
                <a:solidFill>
                  <a:schemeClr val="bg1"/>
                </a:solidFill>
                <a:latin typeface="Meiryo UI" panose="020B0604030504040204" pitchFamily="50" charset="-128"/>
                <a:ea typeface="Meiryo UI" panose="020B0604030504040204" pitchFamily="50" charset="-128"/>
              </a:rPr>
              <a:t>Work</a:t>
            </a: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登録に成功するテストを作成</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112</a:t>
            </a:fld>
            <a:endParaRPr kumimoji="1" lang="ja-JP" altLang="en-US" dirty="0"/>
          </a:p>
        </p:txBody>
      </p:sp>
      <p:sp>
        <p:nvSpPr>
          <p:cNvPr id="11" name="テキスト ボックス 10">
            <a:extLst>
              <a:ext uri="{FF2B5EF4-FFF2-40B4-BE49-F238E27FC236}">
                <a16:creationId xmlns:a16="http://schemas.microsoft.com/office/drawing/2014/main" id="{A17F1DF9-6BD5-47A1-91D1-42FAE0A20FEA}"/>
              </a:ext>
            </a:extLst>
          </p:cNvPr>
          <p:cNvSpPr txBox="1"/>
          <p:nvPr/>
        </p:nvSpPr>
        <p:spPr>
          <a:xfrm>
            <a:off x="715816" y="1308543"/>
            <a:ext cx="10888049" cy="3323602"/>
          </a:xfrm>
          <a:prstGeom prst="rect">
            <a:avLst/>
          </a:prstGeom>
          <a:noFill/>
        </p:spPr>
        <p:txBody>
          <a:bodyPr wrap="square" rtlCol="0">
            <a:spAutoFit/>
          </a:bodyPr>
          <a:lstStyle/>
          <a:p>
            <a:pPr>
              <a:lnSpc>
                <a:spcPts val="3200"/>
              </a:lnSpc>
            </a:pPr>
            <a:r>
              <a:rPr kumimoji="1" lang="en-US" altLang="ja-JP" sz="2000" dirty="0" err="1">
                <a:latin typeface="Meiryo UI" panose="020B0604030504040204" pitchFamily="50" charset="-128"/>
                <a:ea typeface="Meiryo UI" panose="020B0604030504040204" pitchFamily="50" charset="-128"/>
              </a:rPr>
              <a:t>RestApiTest</a:t>
            </a:r>
            <a:r>
              <a:rPr kumimoji="1" lang="ja-JP" altLang="en-US" sz="2000" dirty="0">
                <a:latin typeface="Meiryo UI" panose="020B0604030504040204" pitchFamily="50" charset="-128"/>
                <a:ea typeface="Meiryo UI" panose="020B0604030504040204" pitchFamily="50" charset="-128"/>
              </a:rPr>
              <a:t>に</a:t>
            </a:r>
            <a:r>
              <a:rPr kumimoji="1" lang="en-US" altLang="ja-JP" sz="2000" dirty="0">
                <a:latin typeface="Meiryo UI" panose="020B0604030504040204" pitchFamily="50" charset="-128"/>
                <a:ea typeface="Meiryo UI" panose="020B0604030504040204" pitchFamily="50" charset="-128"/>
              </a:rPr>
              <a:t>ToDo</a:t>
            </a:r>
            <a:r>
              <a:rPr kumimoji="1" lang="ja-JP" altLang="en-US" sz="2000" dirty="0">
                <a:latin typeface="Meiryo UI" panose="020B0604030504040204" pitchFamily="50" charset="-128"/>
                <a:ea typeface="Meiryo UI" panose="020B0604030504040204" pitchFamily="50" charset="-128"/>
              </a:rPr>
              <a:t>登録のテストを追加します。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post</a:t>
            </a:r>
            <a:r>
              <a:rPr kumimoji="1" lang="ja-JP" altLang="en-US" sz="2000" dirty="0">
                <a:latin typeface="Meiryo UI" panose="020B0604030504040204" pitchFamily="50" charset="-128"/>
                <a:ea typeface="Meiryo UI" panose="020B0604030504040204" pitchFamily="50" charset="-128"/>
              </a:rPr>
              <a:t>メソッドを使用してリクエストオブジェクト</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を生成します。</a:t>
            </a:r>
          </a:p>
          <a:p>
            <a:pPr>
              <a:lnSpc>
                <a:spcPts val="3200"/>
              </a:lnSpc>
            </a:pPr>
            <a:endParaRPr kumimoji="1" lang="ja-JP" altLang="en-US"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id</a:t>
            </a:r>
            <a:r>
              <a:rPr kumimoji="1" lang="ja-JP" altLang="en-US" sz="2000" dirty="0">
                <a:latin typeface="Meiryo UI" panose="020B0604030504040204" pitchFamily="50" charset="-128"/>
                <a:ea typeface="Meiryo UI" panose="020B0604030504040204" pitchFamily="50" charset="-128"/>
              </a:rPr>
              <a:t>の正確な値で検証するのは難しいため、</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ここでは何かしら入っていることを検証するため、</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null</a:t>
            </a:r>
            <a:r>
              <a:rPr kumimoji="1" lang="ja-JP" altLang="en-US" sz="2000" dirty="0">
                <a:latin typeface="Meiryo UI" panose="020B0604030504040204" pitchFamily="50" charset="-128"/>
                <a:ea typeface="Meiryo UI" panose="020B0604030504040204" pitchFamily="50" charset="-128"/>
              </a:rPr>
              <a:t>でないこととします。</a:t>
            </a:r>
            <a:endParaRPr kumimoji="1" lang="en-US" altLang="ja-JP" sz="2000" dirty="0">
              <a:latin typeface="Meiryo UI" panose="020B0604030504040204" pitchFamily="50" charset="-128"/>
              <a:ea typeface="Meiryo UI" panose="020B0604030504040204" pitchFamily="50" charset="-128"/>
            </a:endParaRPr>
          </a:p>
        </p:txBody>
      </p:sp>
      <p:sp>
        <p:nvSpPr>
          <p:cNvPr id="13" name="Rectangle 1">
            <a:extLst>
              <a:ext uri="{FF2B5EF4-FFF2-40B4-BE49-F238E27FC236}">
                <a16:creationId xmlns:a16="http://schemas.microsoft.com/office/drawing/2014/main" id="{B5296617-0068-44FB-8430-BC9A97911896}"/>
              </a:ext>
            </a:extLst>
          </p:cNvPr>
          <p:cNvSpPr>
            <a:spLocks noChangeArrowheads="1"/>
          </p:cNvSpPr>
          <p:nvPr/>
        </p:nvSpPr>
        <p:spPr bwMode="auto">
          <a:xfrm>
            <a:off x="5889072" y="1443841"/>
            <a:ext cx="6128397" cy="3970318"/>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en-US" sz="900" b="0" i="0" u="none" strike="noStrike" cap="none" normalizeH="0" baseline="0" dirty="0">
                <a:ln>
                  <a:noFill/>
                </a:ln>
                <a:solidFill>
                  <a:schemeClr val="bg1">
                    <a:lumMod val="65000"/>
                  </a:schemeClr>
                </a:solidFill>
                <a:effectLst/>
                <a:latin typeface="Consolas" panose="020B0609020204030204" pitchFamily="49" charset="0"/>
                <a:ea typeface="JetBrains Mono"/>
              </a:rPr>
              <a: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public class RestApiTest extends SimpleRestTestSupport {</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private final static OpenApiValidator </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openApiValidator</a:t>
            </a:r>
            <a:b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            </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new OpenApiValidator(Paths.</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get</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(“rest-api-specification/openapi.yaml”));</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@Test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public void RESTAPI</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ＭＳ ゴシック" panose="020B0609070205080204" pitchFamily="49" charset="-128"/>
              </a:rPr>
              <a:t>で</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ToDo</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ＭＳ ゴシック" panose="020B0609070205080204" pitchFamily="49" charset="-128"/>
              </a:rPr>
              <a:t>一覧が取得できる</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throws ValidationException {</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en-US" sz="900" b="0" i="0" u="none" strike="noStrike" cap="none" normalizeH="0" baseline="0" dirty="0">
                <a:ln>
                  <a:noFill/>
                </a:ln>
                <a:solidFill>
                  <a:schemeClr val="bg1">
                    <a:lumMod val="65000"/>
                  </a:schemeClr>
                </a:solidFill>
                <a:effectLst/>
                <a:latin typeface="Consolas" panose="020B0609020204030204" pitchFamily="49" charset="0"/>
                <a:ea typeface="JetBrains Mono"/>
              </a:rPr>
              <a:t>        ・・・</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@Test</a:t>
            </a:r>
            <a:b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void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RESTAPI</a:t>
            </a:r>
            <a:r>
              <a:rPr kumimoji="0" lang="ja-JP" altLang="ja-JP" sz="900" b="0" i="0" u="none" strike="noStrike" cap="none" normalizeH="0" baseline="0" dirty="0">
                <a:ln>
                  <a:noFill/>
                </a:ln>
                <a:solidFill>
                  <a:srgbClr val="00627A"/>
                </a:solidFill>
                <a:effectLst/>
                <a:latin typeface="Consolas" panose="020B0609020204030204" pitchFamily="49" charset="0"/>
                <a:ea typeface="ＭＳ ゴシック" panose="020B0609070205080204" pitchFamily="49" charset="-128"/>
              </a:rPr>
              <a:t>で</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ToDo</a:t>
            </a:r>
            <a:r>
              <a:rPr kumimoji="0" lang="ja-JP" altLang="ja-JP" sz="900" b="0" i="0" u="none" strike="noStrike" cap="none" normalizeH="0" baseline="0" dirty="0">
                <a:ln>
                  <a:noFill/>
                </a:ln>
                <a:solidFill>
                  <a:srgbClr val="00627A"/>
                </a:solidFill>
                <a:effectLst/>
                <a:latin typeface="Consolas" panose="020B0609020204030204" pitchFamily="49" charset="0"/>
                <a:ea typeface="ＭＳ ゴシック" panose="020B0609070205080204" pitchFamily="49" charset="-128"/>
              </a:rPr>
              <a:t>を登録できる</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throws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Exception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RestMockHttpRequest request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post(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"/api/todos"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.setHeader(</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"Content-Type"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MediaType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APPLICATION_JSON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.setBody(</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Map</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of</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"text"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ＭＳ ゴシック" panose="020B0609070205080204" pitchFamily="49" charset="-128"/>
              </a:rPr>
              <a:t>テストする</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HttpResponse response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sendRequest(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request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assertStatusCode(</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"ToDo</a:t>
            </a:r>
            <a:r>
              <a:rPr kumimoji="0" lang="ja-JP" altLang="ja-JP" sz="900" b="0" i="0" u="none" strike="noStrike" cap="none" normalizeH="0" baseline="0" dirty="0">
                <a:ln>
                  <a:noFill/>
                </a:ln>
                <a:solidFill>
                  <a:srgbClr val="067D17"/>
                </a:solidFill>
                <a:effectLst/>
                <a:latin typeface="Consolas" panose="020B0609020204030204" pitchFamily="49" charset="0"/>
                <a:ea typeface="ＭＳ ゴシック" panose="020B0609070205080204" pitchFamily="49" charset="-128"/>
              </a:rPr>
              <a:t>の登録</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HttpResponse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Status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OK</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response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assertThat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response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.getBodyString(), </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hasJsonPath</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"$.id"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Matchers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notNullValue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assertThat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response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.getBodyString(), </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hasJsonPath</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"$.text"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equalTo</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ＭＳ ゴシック" panose="020B0609070205080204" pitchFamily="49" charset="-128"/>
              </a:rPr>
              <a:t>テストする</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assertThat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response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.getBodyString(), </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hasJsonPath</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"$.completed"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equalTo</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false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openApiValidator</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.validate(</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"postTodo"</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request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response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a:t>
            </a:r>
            <a:endParaRPr kumimoji="0" lang="ja-JP" altLang="ja-JP" sz="1800" b="0" i="0" u="none" strike="noStrike" cap="none" normalizeH="0" baseline="0" dirty="0">
              <a:ln>
                <a:noFill/>
              </a:ln>
              <a:solidFill>
                <a:schemeClr val="tx1"/>
              </a:solidFill>
              <a:effectLst/>
              <a:latin typeface="Consolas" panose="020B0609020204030204" pitchFamily="49" charset="0"/>
            </a:endParaRPr>
          </a:p>
        </p:txBody>
      </p:sp>
    </p:spTree>
    <p:extLst>
      <p:ext uri="{BB962C8B-B14F-4D97-AF65-F5344CB8AC3E}">
        <p14:creationId xmlns:p14="http://schemas.microsoft.com/office/powerpoint/2010/main" val="399971860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965077"/>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リクエストに</a:t>
            </a:r>
            <a:r>
              <a:rPr kumimoji="1" lang="en-US" altLang="ja-JP" sz="2000" dirty="0">
                <a:latin typeface="Meiryo UI" panose="020B0604030504040204" pitchFamily="50" charset="-128"/>
                <a:ea typeface="Meiryo UI" panose="020B0604030504040204" pitchFamily="50" charset="-128"/>
              </a:rPr>
              <a:t>text</a:t>
            </a:r>
            <a:r>
              <a:rPr kumimoji="1" lang="ja-JP" altLang="en-US" sz="2000" dirty="0">
                <a:latin typeface="Meiryo UI" panose="020B0604030504040204" pitchFamily="50" charset="-128"/>
                <a:ea typeface="Meiryo UI" panose="020B0604030504040204" pitchFamily="50" charset="-128"/>
              </a:rPr>
              <a:t>項目を含めずに送信するテスト</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を追加します。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err="1">
                <a:latin typeface="Meiryo UI" panose="020B0604030504040204" pitchFamily="50" charset="-128"/>
                <a:ea typeface="Meiryo UI" panose="020B0604030504040204" pitchFamily="50" charset="-128"/>
              </a:rPr>
              <a:t>Nablarch</a:t>
            </a:r>
            <a:r>
              <a:rPr kumimoji="1" lang="ja-JP" altLang="en-US" sz="2000" dirty="0">
                <a:latin typeface="Meiryo UI" panose="020B0604030504040204" pitchFamily="50" charset="-128"/>
                <a:ea typeface="Meiryo UI" panose="020B0604030504040204" pitchFamily="50" charset="-128"/>
              </a:rPr>
              <a:t>は</a:t>
            </a:r>
            <a:r>
              <a:rPr kumimoji="1" lang="en-US" altLang="ja-JP" sz="2000" dirty="0" err="1">
                <a:latin typeface="Meiryo UI" panose="020B0604030504040204" pitchFamily="50" charset="-128"/>
                <a:ea typeface="Meiryo UI" panose="020B0604030504040204" pitchFamily="50" charset="-128"/>
              </a:rPr>
              <a:t>ValidatorUtil</a:t>
            </a:r>
            <a:r>
              <a:rPr kumimoji="1" lang="ja-JP" altLang="en-US" sz="2000" dirty="0">
                <a:latin typeface="Meiryo UI" panose="020B0604030504040204" pitchFamily="50" charset="-128"/>
                <a:ea typeface="Meiryo UI" panose="020B0604030504040204" pitchFamily="50" charset="-128"/>
              </a:rPr>
              <a:t>で送出された例外</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をハンドリングし、レスポンスのステータスコードを</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400</a:t>
            </a:r>
            <a:r>
              <a:rPr kumimoji="1" lang="ja-JP" altLang="en-US" sz="2000" dirty="0">
                <a:latin typeface="Meiryo UI" panose="020B0604030504040204" pitchFamily="50" charset="-128"/>
                <a:ea typeface="Meiryo UI" panose="020B0604030504040204" pitchFamily="50" charset="-128"/>
              </a:rPr>
              <a:t> </a:t>
            </a:r>
            <a:r>
              <a:rPr kumimoji="1" lang="en-US" altLang="ja-JP" sz="2000" dirty="0">
                <a:latin typeface="Meiryo UI" panose="020B0604030504040204" pitchFamily="50" charset="-128"/>
                <a:ea typeface="Meiryo UI" panose="020B0604030504040204" pitchFamily="50" charset="-128"/>
              </a:rPr>
              <a:t>Bad</a:t>
            </a:r>
            <a:r>
              <a:rPr kumimoji="1" lang="ja-JP" altLang="en-US" sz="2000" dirty="0">
                <a:latin typeface="Meiryo UI" panose="020B0604030504040204" pitchFamily="50" charset="-128"/>
                <a:ea typeface="Meiryo UI" panose="020B0604030504040204" pitchFamily="50" charset="-128"/>
              </a:rPr>
              <a:t> </a:t>
            </a:r>
            <a:r>
              <a:rPr kumimoji="1" lang="en-US" altLang="ja-JP" sz="2000" dirty="0">
                <a:latin typeface="Meiryo UI" panose="020B0604030504040204" pitchFamily="50" charset="-128"/>
                <a:ea typeface="Meiryo UI" panose="020B0604030504040204" pitchFamily="50" charset="-128"/>
              </a:rPr>
              <a:t>Request</a:t>
            </a:r>
            <a:r>
              <a:rPr kumimoji="1" lang="ja-JP" altLang="en-US" sz="2000" dirty="0">
                <a:latin typeface="Meiryo UI" panose="020B0604030504040204" pitchFamily="50" charset="-128"/>
                <a:ea typeface="Meiryo UI" panose="020B0604030504040204" pitchFamily="50" charset="-128"/>
              </a:rPr>
              <a:t> に設定します。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そのため、レスポンスのステータスコードを検証します。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RESTful API</a:t>
            </a:r>
            <a:r>
              <a:rPr kumimoji="1" lang="ja-JP" altLang="en-US" sz="2000" dirty="0">
                <a:latin typeface="Meiryo UI" panose="020B0604030504040204" pitchFamily="50" charset="-128"/>
                <a:ea typeface="Meiryo UI" panose="020B0604030504040204" pitchFamily="50" charset="-128"/>
              </a:rPr>
              <a:t>設計における</a:t>
            </a:r>
            <a:r>
              <a:rPr kumimoji="1" lang="en-US" altLang="ja-JP" sz="2000" dirty="0">
                <a:latin typeface="Meiryo UI" panose="020B0604030504040204" pitchFamily="50" charset="-128"/>
                <a:ea typeface="Meiryo UI" panose="020B0604030504040204" pitchFamily="50" charset="-128"/>
              </a:rPr>
              <a:t>HTTP</a:t>
            </a:r>
            <a:r>
              <a:rPr kumimoji="1" lang="ja-JP" altLang="en-US" sz="2000" dirty="0">
                <a:latin typeface="Meiryo UI" panose="020B0604030504040204" pitchFamily="50" charset="-128"/>
                <a:ea typeface="Meiryo UI" panose="020B0604030504040204" pitchFamily="50" charset="-128"/>
              </a:rPr>
              <a:t>ステータスコードの指針</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hlinkClick r:id="rId3"/>
              </a:rPr>
              <a:t>https://qiita.com/uenosy/items/ba9dbc70781bddc4a491</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Bean Validation</a:t>
            </a:r>
            <a:r>
              <a:rPr kumimoji="1" lang="ja-JP" altLang="en-US" sz="2800" b="1" dirty="0">
                <a:latin typeface="Meiryo UI" panose="020B0604030504040204" pitchFamily="50" charset="-128"/>
                <a:ea typeface="Meiryo UI" panose="020B0604030504040204" pitchFamily="50" charset="-128"/>
              </a:rPr>
              <a:t>でエラーになるテストを作成</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113</a:t>
            </a:fld>
            <a:endParaRPr kumimoji="1" lang="ja-JP" altLang="en-US" dirty="0"/>
          </a:p>
        </p:txBody>
      </p:sp>
      <p:sp>
        <p:nvSpPr>
          <p:cNvPr id="5" name="Rectangle 1">
            <a:extLst>
              <a:ext uri="{FF2B5EF4-FFF2-40B4-BE49-F238E27FC236}">
                <a16:creationId xmlns:a16="http://schemas.microsoft.com/office/drawing/2014/main" id="{871D5242-7768-49AD-8F12-64DDDB832820}"/>
              </a:ext>
            </a:extLst>
          </p:cNvPr>
          <p:cNvSpPr>
            <a:spLocks noChangeArrowheads="1"/>
          </p:cNvSpPr>
          <p:nvPr/>
        </p:nvSpPr>
        <p:spPr bwMode="auto">
          <a:xfrm>
            <a:off x="6224631" y="1308543"/>
            <a:ext cx="5662570" cy="3831818"/>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en-US" sz="900" b="0" i="0" u="none" strike="noStrike" cap="none" normalizeH="0" baseline="0" dirty="0">
                <a:ln>
                  <a:noFill/>
                </a:ln>
                <a:solidFill>
                  <a:srgbClr val="0033B3"/>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class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RestApiTest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extends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SimpleRestTestSupport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private final static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OpenApiValidator </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openApiValidator</a:t>
            </a:r>
            <a:b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b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new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OpenApiValidator(</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Paths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get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“rest-api-specification/openapi.yaml”</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@Test</a:t>
            </a:r>
            <a:b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void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RESTAPI</a:t>
            </a:r>
            <a:r>
              <a:rPr kumimoji="0" lang="ja-JP" altLang="ja-JP" sz="900" b="0" i="0" u="none" strike="noStrike" cap="none" normalizeH="0" baseline="0" dirty="0">
                <a:ln>
                  <a:noFill/>
                </a:ln>
                <a:solidFill>
                  <a:srgbClr val="00627A"/>
                </a:solidFill>
                <a:effectLst/>
                <a:latin typeface="Consolas" panose="020B0609020204030204" pitchFamily="49" charset="0"/>
                <a:ea typeface="ＭＳ ゴシック" panose="020B0609070205080204" pitchFamily="49" charset="-128"/>
              </a:rPr>
              <a:t>で</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ToDo</a:t>
            </a:r>
            <a:r>
              <a:rPr kumimoji="0" lang="ja-JP" altLang="ja-JP" sz="900" b="0" i="0" u="none" strike="noStrike" cap="none" normalizeH="0" baseline="0" dirty="0">
                <a:ln>
                  <a:noFill/>
                </a:ln>
                <a:solidFill>
                  <a:srgbClr val="00627A"/>
                </a:solidFill>
                <a:effectLst/>
                <a:latin typeface="Consolas" panose="020B0609020204030204" pitchFamily="49" charset="0"/>
                <a:ea typeface="ＭＳ ゴシック" panose="020B0609070205080204" pitchFamily="49" charset="-128"/>
              </a:rPr>
              <a:t>一覧が取得できる</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throws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ValidationException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en-US"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@Test</a:t>
            </a:r>
            <a:b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void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RESTAPI</a:t>
            </a:r>
            <a:r>
              <a:rPr kumimoji="0" lang="ja-JP" altLang="ja-JP" sz="900" b="0" i="0" u="none" strike="noStrike" cap="none" normalizeH="0" baseline="0" dirty="0">
                <a:ln>
                  <a:noFill/>
                </a:ln>
                <a:solidFill>
                  <a:srgbClr val="00627A"/>
                </a:solidFill>
                <a:effectLst/>
                <a:latin typeface="Consolas" panose="020B0609020204030204" pitchFamily="49" charset="0"/>
                <a:ea typeface="ＭＳ ゴシック" panose="020B0609070205080204" pitchFamily="49" charset="-128"/>
              </a:rPr>
              <a:t>で</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ToDo</a:t>
            </a:r>
            <a:r>
              <a:rPr kumimoji="0" lang="ja-JP" altLang="ja-JP" sz="900" b="0" i="0" u="none" strike="noStrike" cap="none" normalizeH="0" baseline="0" dirty="0">
                <a:ln>
                  <a:noFill/>
                </a:ln>
                <a:solidFill>
                  <a:srgbClr val="00627A"/>
                </a:solidFill>
                <a:effectLst/>
                <a:latin typeface="Consolas" panose="020B0609020204030204" pitchFamily="49" charset="0"/>
                <a:ea typeface="ＭＳ ゴシック" panose="020B0609070205080204" pitchFamily="49" charset="-128"/>
              </a:rPr>
              <a:t>を登録できる</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throws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Exception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en-US"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@Test</a:t>
            </a:r>
            <a:b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void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ToDo</a:t>
            </a:r>
            <a:r>
              <a:rPr kumimoji="0" lang="ja-JP" altLang="ja-JP" sz="900" b="0" i="0" u="none" strike="noStrike" cap="none" normalizeH="0" baseline="0" dirty="0">
                <a:ln>
                  <a:noFill/>
                </a:ln>
                <a:solidFill>
                  <a:srgbClr val="00627A"/>
                </a:solidFill>
                <a:effectLst/>
                <a:latin typeface="Consolas" panose="020B0609020204030204" pitchFamily="49" charset="0"/>
                <a:ea typeface="ＭＳ ゴシック" panose="020B0609070205080204" pitchFamily="49" charset="-128"/>
              </a:rPr>
              <a:t>登録時に</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text</a:t>
            </a:r>
            <a:r>
              <a:rPr kumimoji="0" lang="ja-JP" altLang="ja-JP" sz="900" b="0" i="0" u="none" strike="noStrike" cap="none" normalizeH="0" baseline="0" dirty="0">
                <a:ln>
                  <a:noFill/>
                </a:ln>
                <a:solidFill>
                  <a:srgbClr val="00627A"/>
                </a:solidFill>
                <a:effectLst/>
                <a:latin typeface="Consolas" panose="020B0609020204030204" pitchFamily="49" charset="0"/>
                <a:ea typeface="ＭＳ ゴシック" panose="020B0609070205080204" pitchFamily="49" charset="-128"/>
              </a:rPr>
              <a:t>項目が無い場合</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_</a:t>
            </a:r>
            <a:r>
              <a:rPr kumimoji="0" lang="ja-JP" altLang="ja-JP" sz="900" b="0" i="0" u="none" strike="noStrike" cap="none" normalizeH="0" baseline="0" dirty="0">
                <a:ln>
                  <a:noFill/>
                </a:ln>
                <a:solidFill>
                  <a:srgbClr val="00627A"/>
                </a:solidFill>
                <a:effectLst/>
                <a:latin typeface="Consolas" panose="020B0609020204030204" pitchFamily="49" charset="0"/>
                <a:ea typeface="ＭＳ ゴシック" panose="020B0609070205080204" pitchFamily="49" charset="-128"/>
              </a:rPr>
              <a:t>登録に失敗して</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400</a:t>
            </a:r>
            <a:r>
              <a:rPr kumimoji="0" lang="ja-JP" altLang="ja-JP" sz="900" b="0" i="0" u="none" strike="noStrike" cap="none" normalizeH="0" baseline="0" dirty="0">
                <a:ln>
                  <a:noFill/>
                </a:ln>
                <a:solidFill>
                  <a:srgbClr val="00627A"/>
                </a:solidFill>
                <a:effectLst/>
                <a:latin typeface="Consolas" panose="020B0609020204030204" pitchFamily="49" charset="0"/>
                <a:ea typeface="ＭＳ ゴシック" panose="020B0609070205080204" pitchFamily="49" charset="-128"/>
              </a:rPr>
              <a:t>になる</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RestMockHttpRequest request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post(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"/api/todos"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.setHeader(</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"Content-Type"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MediaType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APPLICATION_JSON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.setBody(</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Collections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emptyMap</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HttpResponse response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sendRequest(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request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assertStatusCode(</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"ToDo</a:t>
            </a:r>
            <a:r>
              <a:rPr kumimoji="0" lang="ja-JP" altLang="ja-JP" sz="900" b="0" i="0" u="none" strike="noStrike" cap="none" normalizeH="0" baseline="0" dirty="0">
                <a:ln>
                  <a:noFill/>
                </a:ln>
                <a:solidFill>
                  <a:srgbClr val="067D17"/>
                </a:solidFill>
                <a:effectLst/>
                <a:latin typeface="Consolas" panose="020B0609020204030204" pitchFamily="49" charset="0"/>
                <a:ea typeface="ＭＳ ゴシック" panose="020B0609070205080204" pitchFamily="49" charset="-128"/>
              </a:rPr>
              <a:t>の登録</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HttpResponse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Status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BAD_REQUEST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response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endParaRPr kumimoji="0" lang="ja-JP" altLang="ja-JP" sz="1800" b="0" i="0" u="none" strike="noStrike" cap="none" normalizeH="0" baseline="0" dirty="0">
              <a:ln>
                <a:noFill/>
              </a:ln>
              <a:solidFill>
                <a:schemeClr val="tx1"/>
              </a:solidFill>
              <a:effectLst/>
              <a:latin typeface="Consolas" panose="020B0609020204030204" pitchFamily="49" charset="0"/>
            </a:endParaRPr>
          </a:p>
        </p:txBody>
      </p:sp>
    </p:spTree>
    <p:extLst>
      <p:ext uri="{BB962C8B-B14F-4D97-AF65-F5344CB8AC3E}">
        <p14:creationId xmlns:p14="http://schemas.microsoft.com/office/powerpoint/2010/main" val="52462815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0D12E40A-F2F5-4FCB-97B9-4269BC3D788C}"/>
              </a:ext>
            </a:extLst>
          </p:cNvPr>
          <p:cNvSpPr/>
          <p:nvPr/>
        </p:nvSpPr>
        <p:spPr>
          <a:xfrm>
            <a:off x="0" y="0"/>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E67936E5-AE8D-49DA-8E90-8FE744C1BFBC}"/>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dirty="0">
                <a:solidFill>
                  <a:schemeClr val="bg1"/>
                </a:solidFill>
                <a:latin typeface="Meiryo UI" panose="020B0604030504040204" pitchFamily="50" charset="-128"/>
                <a:ea typeface="Meiryo UI" panose="020B0604030504040204" pitchFamily="50" charset="-128"/>
              </a:rPr>
              <a:t>Work</a:t>
            </a: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Bean Validation</a:t>
            </a:r>
            <a:r>
              <a:rPr kumimoji="1" lang="ja-JP" altLang="en-US" sz="2800" b="1" dirty="0">
                <a:latin typeface="Meiryo UI" panose="020B0604030504040204" pitchFamily="50" charset="-128"/>
                <a:ea typeface="Meiryo UI" panose="020B0604030504040204" pitchFamily="50" charset="-128"/>
              </a:rPr>
              <a:t>でエラーになるテストを作成</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114</a:t>
            </a:fld>
            <a:endParaRPr kumimoji="1" lang="ja-JP" altLang="en-US" dirty="0"/>
          </a:p>
        </p:txBody>
      </p:sp>
      <p:sp>
        <p:nvSpPr>
          <p:cNvPr id="11" name="テキスト ボックス 10">
            <a:extLst>
              <a:ext uri="{FF2B5EF4-FFF2-40B4-BE49-F238E27FC236}">
                <a16:creationId xmlns:a16="http://schemas.microsoft.com/office/drawing/2014/main" id="{6B25D7B1-70BD-406F-9D7E-B0EEE5B22B9A}"/>
              </a:ext>
            </a:extLst>
          </p:cNvPr>
          <p:cNvSpPr txBox="1"/>
          <p:nvPr/>
        </p:nvSpPr>
        <p:spPr>
          <a:xfrm>
            <a:off x="715816" y="1308543"/>
            <a:ext cx="10888049" cy="4965077"/>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リクエストに</a:t>
            </a:r>
            <a:r>
              <a:rPr kumimoji="1" lang="en-US" altLang="ja-JP" sz="2000" dirty="0">
                <a:latin typeface="Meiryo UI" panose="020B0604030504040204" pitchFamily="50" charset="-128"/>
                <a:ea typeface="Meiryo UI" panose="020B0604030504040204" pitchFamily="50" charset="-128"/>
              </a:rPr>
              <a:t>text</a:t>
            </a:r>
            <a:r>
              <a:rPr kumimoji="1" lang="ja-JP" altLang="en-US" sz="2000" dirty="0">
                <a:latin typeface="Meiryo UI" panose="020B0604030504040204" pitchFamily="50" charset="-128"/>
                <a:ea typeface="Meiryo UI" panose="020B0604030504040204" pitchFamily="50" charset="-128"/>
              </a:rPr>
              <a:t>項目を含めずに送信するテスト</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を追加します。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err="1">
                <a:latin typeface="Meiryo UI" panose="020B0604030504040204" pitchFamily="50" charset="-128"/>
                <a:ea typeface="Meiryo UI" panose="020B0604030504040204" pitchFamily="50" charset="-128"/>
              </a:rPr>
              <a:t>Nablarch</a:t>
            </a:r>
            <a:r>
              <a:rPr kumimoji="1" lang="ja-JP" altLang="en-US" sz="2000" dirty="0">
                <a:latin typeface="Meiryo UI" panose="020B0604030504040204" pitchFamily="50" charset="-128"/>
                <a:ea typeface="Meiryo UI" panose="020B0604030504040204" pitchFamily="50" charset="-128"/>
              </a:rPr>
              <a:t>は</a:t>
            </a:r>
            <a:r>
              <a:rPr kumimoji="1" lang="en-US" altLang="ja-JP" sz="2000" dirty="0" err="1">
                <a:latin typeface="Meiryo UI" panose="020B0604030504040204" pitchFamily="50" charset="-128"/>
                <a:ea typeface="Meiryo UI" panose="020B0604030504040204" pitchFamily="50" charset="-128"/>
              </a:rPr>
              <a:t>ValidatorUtil</a:t>
            </a:r>
            <a:r>
              <a:rPr kumimoji="1" lang="ja-JP" altLang="en-US" sz="2000" dirty="0">
                <a:latin typeface="Meiryo UI" panose="020B0604030504040204" pitchFamily="50" charset="-128"/>
                <a:ea typeface="Meiryo UI" panose="020B0604030504040204" pitchFamily="50" charset="-128"/>
              </a:rPr>
              <a:t>で送出された例外</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をハンドリングし、レスポンスのステータスコードを</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400</a:t>
            </a:r>
            <a:r>
              <a:rPr kumimoji="1" lang="ja-JP" altLang="en-US" sz="2000" dirty="0">
                <a:latin typeface="Meiryo UI" panose="020B0604030504040204" pitchFamily="50" charset="-128"/>
                <a:ea typeface="Meiryo UI" panose="020B0604030504040204" pitchFamily="50" charset="-128"/>
              </a:rPr>
              <a:t> </a:t>
            </a:r>
            <a:r>
              <a:rPr kumimoji="1" lang="en-US" altLang="ja-JP" sz="2000" dirty="0">
                <a:latin typeface="Meiryo UI" panose="020B0604030504040204" pitchFamily="50" charset="-128"/>
                <a:ea typeface="Meiryo UI" panose="020B0604030504040204" pitchFamily="50" charset="-128"/>
              </a:rPr>
              <a:t>Bad</a:t>
            </a:r>
            <a:r>
              <a:rPr kumimoji="1" lang="ja-JP" altLang="en-US" sz="2000" dirty="0">
                <a:latin typeface="Meiryo UI" panose="020B0604030504040204" pitchFamily="50" charset="-128"/>
                <a:ea typeface="Meiryo UI" panose="020B0604030504040204" pitchFamily="50" charset="-128"/>
              </a:rPr>
              <a:t> </a:t>
            </a:r>
            <a:r>
              <a:rPr kumimoji="1" lang="en-US" altLang="ja-JP" sz="2000" dirty="0">
                <a:latin typeface="Meiryo UI" panose="020B0604030504040204" pitchFamily="50" charset="-128"/>
                <a:ea typeface="Meiryo UI" panose="020B0604030504040204" pitchFamily="50" charset="-128"/>
              </a:rPr>
              <a:t>Request</a:t>
            </a:r>
            <a:r>
              <a:rPr kumimoji="1" lang="ja-JP" altLang="en-US" sz="2000" dirty="0">
                <a:latin typeface="Meiryo UI" panose="020B0604030504040204" pitchFamily="50" charset="-128"/>
                <a:ea typeface="Meiryo UI" panose="020B0604030504040204" pitchFamily="50" charset="-128"/>
              </a:rPr>
              <a:t> に設定します。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そのため、レスポンスのステータスコードを検証します。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RESTful API</a:t>
            </a:r>
            <a:r>
              <a:rPr kumimoji="1" lang="ja-JP" altLang="en-US" sz="2000" dirty="0">
                <a:latin typeface="Meiryo UI" panose="020B0604030504040204" pitchFamily="50" charset="-128"/>
                <a:ea typeface="Meiryo UI" panose="020B0604030504040204" pitchFamily="50" charset="-128"/>
              </a:rPr>
              <a:t>設計における</a:t>
            </a:r>
            <a:r>
              <a:rPr kumimoji="1" lang="en-US" altLang="ja-JP" sz="2000" dirty="0">
                <a:latin typeface="Meiryo UI" panose="020B0604030504040204" pitchFamily="50" charset="-128"/>
                <a:ea typeface="Meiryo UI" panose="020B0604030504040204" pitchFamily="50" charset="-128"/>
              </a:rPr>
              <a:t>HTTP</a:t>
            </a:r>
            <a:r>
              <a:rPr kumimoji="1" lang="ja-JP" altLang="en-US" sz="2000" dirty="0">
                <a:latin typeface="Meiryo UI" panose="020B0604030504040204" pitchFamily="50" charset="-128"/>
                <a:ea typeface="Meiryo UI" panose="020B0604030504040204" pitchFamily="50" charset="-128"/>
              </a:rPr>
              <a:t>ステータスコードの指針</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hlinkClick r:id="rId3"/>
              </a:rPr>
              <a:t>https://qiita.com/uenosy/items/ba9dbc70781bddc4a491</a:t>
            </a:r>
            <a:endParaRPr kumimoji="1" lang="en-US" altLang="ja-JP" sz="2000" dirty="0">
              <a:latin typeface="Meiryo UI" panose="020B0604030504040204" pitchFamily="50" charset="-128"/>
              <a:ea typeface="Meiryo UI" panose="020B0604030504040204" pitchFamily="50" charset="-128"/>
            </a:endParaRPr>
          </a:p>
        </p:txBody>
      </p:sp>
      <p:sp>
        <p:nvSpPr>
          <p:cNvPr id="13" name="Rectangle 1">
            <a:extLst>
              <a:ext uri="{FF2B5EF4-FFF2-40B4-BE49-F238E27FC236}">
                <a16:creationId xmlns:a16="http://schemas.microsoft.com/office/drawing/2014/main" id="{93D70672-BE28-459B-9CEA-471899EC6D6F}"/>
              </a:ext>
            </a:extLst>
          </p:cNvPr>
          <p:cNvSpPr>
            <a:spLocks noChangeArrowheads="1"/>
          </p:cNvSpPr>
          <p:nvPr/>
        </p:nvSpPr>
        <p:spPr bwMode="auto">
          <a:xfrm>
            <a:off x="6224631" y="1308543"/>
            <a:ext cx="5662570" cy="3831818"/>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en-US" sz="900" b="0" i="0" u="none" strike="noStrike" cap="none" normalizeH="0" baseline="0" dirty="0">
                <a:ln>
                  <a:noFill/>
                </a:ln>
                <a:solidFill>
                  <a:srgbClr val="0033B3"/>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class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RestApiTest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extends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SimpleRestTestSupport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private final static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OpenApiValidator </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openApiValidator</a:t>
            </a:r>
            <a:b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b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new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OpenApiValidator(</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Paths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get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“rest-api-specification/openapi.yaml”</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@Test</a:t>
            </a:r>
            <a:b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void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RESTAPI</a:t>
            </a:r>
            <a:r>
              <a:rPr kumimoji="0" lang="ja-JP" altLang="ja-JP" sz="900" b="0" i="0" u="none" strike="noStrike" cap="none" normalizeH="0" baseline="0" dirty="0">
                <a:ln>
                  <a:noFill/>
                </a:ln>
                <a:solidFill>
                  <a:srgbClr val="00627A"/>
                </a:solidFill>
                <a:effectLst/>
                <a:latin typeface="Consolas" panose="020B0609020204030204" pitchFamily="49" charset="0"/>
                <a:ea typeface="ＭＳ ゴシック" panose="020B0609070205080204" pitchFamily="49" charset="-128"/>
              </a:rPr>
              <a:t>で</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ToDo</a:t>
            </a:r>
            <a:r>
              <a:rPr kumimoji="0" lang="ja-JP" altLang="ja-JP" sz="900" b="0" i="0" u="none" strike="noStrike" cap="none" normalizeH="0" baseline="0" dirty="0">
                <a:ln>
                  <a:noFill/>
                </a:ln>
                <a:solidFill>
                  <a:srgbClr val="00627A"/>
                </a:solidFill>
                <a:effectLst/>
                <a:latin typeface="Consolas" panose="020B0609020204030204" pitchFamily="49" charset="0"/>
                <a:ea typeface="ＭＳ ゴシック" panose="020B0609070205080204" pitchFamily="49" charset="-128"/>
              </a:rPr>
              <a:t>一覧が取得できる</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throws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ValidationException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en-US"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@Test</a:t>
            </a:r>
            <a:b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void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RESTAPI</a:t>
            </a:r>
            <a:r>
              <a:rPr kumimoji="0" lang="ja-JP" altLang="ja-JP" sz="900" b="0" i="0" u="none" strike="noStrike" cap="none" normalizeH="0" baseline="0" dirty="0">
                <a:ln>
                  <a:noFill/>
                </a:ln>
                <a:solidFill>
                  <a:srgbClr val="00627A"/>
                </a:solidFill>
                <a:effectLst/>
                <a:latin typeface="Consolas" panose="020B0609020204030204" pitchFamily="49" charset="0"/>
                <a:ea typeface="ＭＳ ゴシック" panose="020B0609070205080204" pitchFamily="49" charset="-128"/>
              </a:rPr>
              <a:t>で</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ToDo</a:t>
            </a:r>
            <a:r>
              <a:rPr kumimoji="0" lang="ja-JP" altLang="ja-JP" sz="900" b="0" i="0" u="none" strike="noStrike" cap="none" normalizeH="0" baseline="0" dirty="0">
                <a:ln>
                  <a:noFill/>
                </a:ln>
                <a:solidFill>
                  <a:srgbClr val="00627A"/>
                </a:solidFill>
                <a:effectLst/>
                <a:latin typeface="Consolas" panose="020B0609020204030204" pitchFamily="49" charset="0"/>
                <a:ea typeface="ＭＳ ゴシック" panose="020B0609070205080204" pitchFamily="49" charset="-128"/>
              </a:rPr>
              <a:t>を登録できる</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throws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Exception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en-US"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@Test</a:t>
            </a:r>
            <a:b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void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ToDo</a:t>
            </a:r>
            <a:r>
              <a:rPr kumimoji="0" lang="ja-JP" altLang="ja-JP" sz="900" b="0" i="0" u="none" strike="noStrike" cap="none" normalizeH="0" baseline="0" dirty="0">
                <a:ln>
                  <a:noFill/>
                </a:ln>
                <a:solidFill>
                  <a:srgbClr val="00627A"/>
                </a:solidFill>
                <a:effectLst/>
                <a:latin typeface="Consolas" panose="020B0609020204030204" pitchFamily="49" charset="0"/>
                <a:ea typeface="ＭＳ ゴシック" panose="020B0609070205080204" pitchFamily="49" charset="-128"/>
              </a:rPr>
              <a:t>登録時に</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text</a:t>
            </a:r>
            <a:r>
              <a:rPr kumimoji="0" lang="ja-JP" altLang="ja-JP" sz="900" b="0" i="0" u="none" strike="noStrike" cap="none" normalizeH="0" baseline="0" dirty="0">
                <a:ln>
                  <a:noFill/>
                </a:ln>
                <a:solidFill>
                  <a:srgbClr val="00627A"/>
                </a:solidFill>
                <a:effectLst/>
                <a:latin typeface="Consolas" panose="020B0609020204030204" pitchFamily="49" charset="0"/>
                <a:ea typeface="ＭＳ ゴシック" panose="020B0609070205080204" pitchFamily="49" charset="-128"/>
              </a:rPr>
              <a:t>項目が無い場合</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_</a:t>
            </a:r>
            <a:r>
              <a:rPr kumimoji="0" lang="ja-JP" altLang="ja-JP" sz="900" b="0" i="0" u="none" strike="noStrike" cap="none" normalizeH="0" baseline="0" dirty="0">
                <a:ln>
                  <a:noFill/>
                </a:ln>
                <a:solidFill>
                  <a:srgbClr val="00627A"/>
                </a:solidFill>
                <a:effectLst/>
                <a:latin typeface="Consolas" panose="020B0609020204030204" pitchFamily="49" charset="0"/>
                <a:ea typeface="ＭＳ ゴシック" panose="020B0609070205080204" pitchFamily="49" charset="-128"/>
              </a:rPr>
              <a:t>登録に失敗して</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400</a:t>
            </a:r>
            <a:r>
              <a:rPr kumimoji="0" lang="ja-JP" altLang="ja-JP" sz="900" b="0" i="0" u="none" strike="noStrike" cap="none" normalizeH="0" baseline="0" dirty="0">
                <a:ln>
                  <a:noFill/>
                </a:ln>
                <a:solidFill>
                  <a:srgbClr val="00627A"/>
                </a:solidFill>
                <a:effectLst/>
                <a:latin typeface="Consolas" panose="020B0609020204030204" pitchFamily="49" charset="0"/>
                <a:ea typeface="ＭＳ ゴシック" panose="020B0609070205080204" pitchFamily="49" charset="-128"/>
              </a:rPr>
              <a:t>になる</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RestMockHttpRequest request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post(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"/api/todos"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.setHeader(</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"Content-Type"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MediaType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APPLICATION_JSON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.setBody(</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Collections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emptyMap</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HttpResponse response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sendRequest(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request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assertStatusCode(</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"ToDo</a:t>
            </a:r>
            <a:r>
              <a:rPr kumimoji="0" lang="ja-JP" altLang="ja-JP" sz="900" b="0" i="0" u="none" strike="noStrike" cap="none" normalizeH="0" baseline="0" dirty="0">
                <a:ln>
                  <a:noFill/>
                </a:ln>
                <a:solidFill>
                  <a:srgbClr val="067D17"/>
                </a:solidFill>
                <a:effectLst/>
                <a:latin typeface="Consolas" panose="020B0609020204030204" pitchFamily="49" charset="0"/>
                <a:ea typeface="ＭＳ ゴシック" panose="020B0609070205080204" pitchFamily="49" charset="-128"/>
              </a:rPr>
              <a:t>の登録</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HttpResponse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Status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BAD_REQUEST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response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endParaRPr kumimoji="0" lang="ja-JP" altLang="ja-JP" sz="1800" b="0" i="0" u="none" strike="noStrike" cap="none" normalizeH="0" baseline="0" dirty="0">
              <a:ln>
                <a:noFill/>
              </a:ln>
              <a:solidFill>
                <a:schemeClr val="tx1"/>
              </a:solidFill>
              <a:effectLst/>
              <a:latin typeface="Consolas" panose="020B0609020204030204" pitchFamily="49" charset="0"/>
            </a:endParaRPr>
          </a:p>
        </p:txBody>
      </p:sp>
    </p:spTree>
    <p:extLst>
      <p:ext uri="{BB962C8B-B14F-4D97-AF65-F5344CB8AC3E}">
        <p14:creationId xmlns:p14="http://schemas.microsoft.com/office/powerpoint/2010/main" val="249007719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8390"/>
            <a:ext cx="12192000" cy="6858000"/>
          </a:xfrm>
          <a:prstGeom prst="rect">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0" y="900000"/>
            <a:ext cx="12188389" cy="4796492"/>
          </a:xfrm>
          <a:prstGeom prst="rect">
            <a:avLst/>
          </a:prstGeom>
          <a:noFill/>
          <a:ln>
            <a:noFill/>
          </a:ln>
          <a:effectLst/>
        </p:spPr>
        <p:txBody>
          <a:bodyPr wrap="square" tIns="360000" bIns="360000" rtlCol="0" anchor="ctr">
            <a:noAutofit/>
          </a:bodyPr>
          <a:lstStyle/>
          <a:p>
            <a:pPr algn="ctr"/>
            <a:r>
              <a:rPr lang="ja-JP" altLang="en-US" sz="4400" b="1" dirty="0">
                <a:solidFill>
                  <a:schemeClr val="bg1"/>
                </a:solidFill>
                <a:latin typeface="Meiryo UI" panose="020B0604030504040204" pitchFamily="50" charset="-128"/>
                <a:ea typeface="Meiryo UI" panose="020B0604030504040204" pitchFamily="50" charset="-128"/>
              </a:rPr>
              <a:t>クロージング</a:t>
            </a:r>
            <a:endParaRPr lang="en-US" altLang="ja-JP" sz="4400" b="1" dirty="0">
              <a:solidFill>
                <a:schemeClr val="bg1"/>
              </a:solidFill>
              <a:latin typeface="Meiryo UI" panose="020B0604030504040204" pitchFamily="50" charset="-128"/>
              <a:ea typeface="Meiryo UI" panose="020B0604030504040204" pitchFamily="50" charset="-128"/>
            </a:endParaRPr>
          </a:p>
        </p:txBody>
      </p:sp>
      <p:sp>
        <p:nvSpPr>
          <p:cNvPr id="3" name="スライド番号プレースホルダー 2">
            <a:extLst>
              <a:ext uri="{FF2B5EF4-FFF2-40B4-BE49-F238E27FC236}">
                <a16:creationId xmlns:a16="http://schemas.microsoft.com/office/drawing/2014/main" id="{8877CC1B-2B8B-45F1-ADCA-8B102A60F48D}"/>
              </a:ext>
            </a:extLst>
          </p:cNvPr>
          <p:cNvSpPr>
            <a:spLocks noGrp="1"/>
          </p:cNvSpPr>
          <p:nvPr>
            <p:ph type="sldNum" sz="quarter" idx="12"/>
          </p:nvPr>
        </p:nvSpPr>
        <p:spPr/>
        <p:txBody>
          <a:bodyPr/>
          <a:lstStyle/>
          <a:p>
            <a:fld id="{A783C381-2822-4F05-8A88-66F73725CF2D}" type="slidenum">
              <a:rPr kumimoji="1" lang="ja-JP" altLang="en-US" smtClean="0"/>
              <a:t>115</a:t>
            </a:fld>
            <a:endParaRPr kumimoji="1" lang="ja-JP" altLang="en-US"/>
          </a:p>
        </p:txBody>
      </p:sp>
    </p:spTree>
    <p:extLst>
      <p:ext uri="{BB962C8B-B14F-4D97-AF65-F5344CB8AC3E}">
        <p14:creationId xmlns:p14="http://schemas.microsoft.com/office/powerpoint/2010/main" val="59341745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3323602"/>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プロダクションレディマイクロサービス</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hlinkClick r:id="rId3"/>
              </a:rPr>
              <a:t>https://www.amazon.co.jp/dp/4873118158</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ハンズオンでは</a:t>
            </a:r>
            <a:r>
              <a:rPr kumimoji="1" lang="en-US" altLang="ja-JP" sz="2000" dirty="0">
                <a:latin typeface="Meiryo UI" panose="020B0604030504040204" pitchFamily="50" charset="-128"/>
                <a:ea typeface="Meiryo UI" panose="020B0604030504040204" pitchFamily="50" charset="-128"/>
              </a:rPr>
              <a:t>REST</a:t>
            </a:r>
            <a:r>
              <a:rPr kumimoji="1" lang="ja-JP" altLang="en-US" sz="2000" dirty="0">
                <a:latin typeface="Meiryo UI" panose="020B0604030504040204" pitchFamily="50" charset="-128"/>
                <a:ea typeface="Meiryo UI" panose="020B0604030504040204" pitchFamily="50" charset="-128"/>
              </a:rPr>
              <a:t> </a:t>
            </a:r>
            <a:r>
              <a:rPr kumimoji="1" lang="en-US" altLang="ja-JP" sz="2000" dirty="0">
                <a:latin typeface="Meiryo UI" panose="020B0604030504040204" pitchFamily="50" charset="-128"/>
                <a:ea typeface="Meiryo UI" panose="020B0604030504040204" pitchFamily="50" charset="-128"/>
              </a:rPr>
              <a:t>API</a:t>
            </a:r>
            <a:r>
              <a:rPr kumimoji="1" lang="ja-JP" altLang="en-US" sz="2000" dirty="0">
                <a:latin typeface="Meiryo UI" panose="020B0604030504040204" pitchFamily="50" charset="-128"/>
                <a:ea typeface="Meiryo UI" panose="020B0604030504040204" pitchFamily="50" charset="-128"/>
              </a:rPr>
              <a:t>の機能開発を取り上げました。</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REST</a:t>
            </a:r>
            <a:r>
              <a:rPr kumimoji="1" lang="ja-JP" altLang="en-US" sz="2000" dirty="0">
                <a:latin typeface="Meiryo UI" panose="020B0604030504040204" pitchFamily="50" charset="-128"/>
                <a:ea typeface="Meiryo UI" panose="020B0604030504040204" pitchFamily="50" charset="-128"/>
              </a:rPr>
              <a:t> </a:t>
            </a:r>
            <a:r>
              <a:rPr kumimoji="1" lang="en-US" altLang="ja-JP" sz="2000" dirty="0">
                <a:latin typeface="Meiryo UI" panose="020B0604030504040204" pitchFamily="50" charset="-128"/>
                <a:ea typeface="Meiryo UI" panose="020B0604030504040204" pitchFamily="50" charset="-128"/>
              </a:rPr>
              <a:t>API</a:t>
            </a:r>
            <a:r>
              <a:rPr kumimoji="1" lang="ja-JP" altLang="en-US" sz="2000" dirty="0">
                <a:latin typeface="Meiryo UI" panose="020B0604030504040204" pitchFamily="50" charset="-128"/>
                <a:ea typeface="Meiryo UI" panose="020B0604030504040204" pitchFamily="50" charset="-128"/>
              </a:rPr>
              <a:t>を実サービスとして本番環境に投入していくためには</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機能面だけでなく、非機能面を実装していく必要があります。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プロダクションレディ</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116</a:t>
            </a:fld>
            <a:endParaRPr kumimoji="1" lang="ja-JP" altLang="en-US" dirty="0"/>
          </a:p>
        </p:txBody>
      </p:sp>
    </p:spTree>
    <p:extLst>
      <p:ext uri="{BB962C8B-B14F-4D97-AF65-F5344CB8AC3E}">
        <p14:creationId xmlns:p14="http://schemas.microsoft.com/office/powerpoint/2010/main" val="206607349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セキュリティ</a:t>
            </a:r>
          </a:p>
        </p:txBody>
      </p:sp>
      <p:pic>
        <p:nvPicPr>
          <p:cNvPr id="1028" name="Picture 4" descr="サーバーのアイコン素材">
            <a:extLst>
              <a:ext uri="{FF2B5EF4-FFF2-40B4-BE49-F238E27FC236}">
                <a16:creationId xmlns:a16="http://schemas.microsoft.com/office/drawing/2014/main" id="{AC7240A1-3088-4FA8-A4AE-7BECDD1E9A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39089" y="2816249"/>
            <a:ext cx="845043" cy="121534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WEBページのブラウザウィンドウアイコン素材">
            <a:extLst>
              <a:ext uri="{FF2B5EF4-FFF2-40B4-BE49-F238E27FC236}">
                <a16:creationId xmlns:a16="http://schemas.microsoft.com/office/drawing/2014/main" id="{D315D335-7C8E-4F32-9288-05A71E5965F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66054" y="2821329"/>
            <a:ext cx="1179736" cy="1215342"/>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直線矢印コネクタ 9">
            <a:extLst>
              <a:ext uri="{FF2B5EF4-FFF2-40B4-BE49-F238E27FC236}">
                <a16:creationId xmlns:a16="http://schemas.microsoft.com/office/drawing/2014/main" id="{6CEF37FB-7EBB-4C9F-8EA4-0B10BD30152D}"/>
              </a:ext>
            </a:extLst>
          </p:cNvPr>
          <p:cNvCxnSpPr>
            <a:cxnSpLocks/>
          </p:cNvCxnSpPr>
          <p:nvPr/>
        </p:nvCxnSpPr>
        <p:spPr>
          <a:xfrm>
            <a:off x="5120640" y="3058160"/>
            <a:ext cx="2225040" cy="0"/>
          </a:xfrm>
          <a:prstGeom prst="straightConnector1">
            <a:avLst/>
          </a:prstGeom>
          <a:ln w="76200">
            <a:solidFill>
              <a:schemeClr val="bg1">
                <a:lumMod val="65000"/>
              </a:schemeClr>
            </a:solidFill>
            <a:miter lim="800000"/>
            <a:tailEnd type="triangle" w="med" len="sm"/>
          </a:ln>
        </p:spPr>
        <p:style>
          <a:lnRef idx="1">
            <a:schemeClr val="accent1"/>
          </a:lnRef>
          <a:fillRef idx="0">
            <a:schemeClr val="accent1"/>
          </a:fillRef>
          <a:effectRef idx="0">
            <a:schemeClr val="accent1"/>
          </a:effectRef>
          <a:fontRef idx="minor">
            <a:schemeClr val="tx1"/>
          </a:fontRef>
        </p:style>
      </p:cxnSp>
      <p:sp>
        <p:nvSpPr>
          <p:cNvPr id="12" name="テキスト ボックス 11">
            <a:extLst>
              <a:ext uri="{FF2B5EF4-FFF2-40B4-BE49-F238E27FC236}">
                <a16:creationId xmlns:a16="http://schemas.microsoft.com/office/drawing/2014/main" id="{BF78575F-859A-4F7D-ACF9-0C487954043F}"/>
              </a:ext>
            </a:extLst>
          </p:cNvPr>
          <p:cNvSpPr txBox="1"/>
          <p:nvPr/>
        </p:nvSpPr>
        <p:spPr>
          <a:xfrm>
            <a:off x="5758190" y="2616051"/>
            <a:ext cx="997667" cy="358688"/>
          </a:xfrm>
          <a:prstGeom prst="rect">
            <a:avLst/>
          </a:prstGeom>
          <a:noFill/>
        </p:spPr>
        <p:txBody>
          <a:bodyPr wrap="square" lIns="0" tIns="0" rIns="0" bIns="0" rtlCol="0" anchor="ctr" anchorCtr="0">
            <a:spAutoFit/>
          </a:bodyPr>
          <a:lstStyle/>
          <a:p>
            <a:pPr algn="ctr">
              <a:lnSpc>
                <a:spcPts val="3200"/>
              </a:lnSpc>
            </a:pPr>
            <a:r>
              <a:rPr kumimoji="1" lang="ja-JP" altLang="en-US" sz="2000" dirty="0">
                <a:latin typeface="Meiryo UI" panose="020B0604030504040204" pitchFamily="50" charset="-128"/>
                <a:ea typeface="Meiryo UI" panose="020B0604030504040204" pitchFamily="50" charset="-128"/>
              </a:rPr>
              <a:t>リクエスト</a:t>
            </a:r>
            <a:endParaRPr kumimoji="1" lang="en-US" altLang="ja-JP" sz="2000" dirty="0">
              <a:latin typeface="Meiryo UI" panose="020B0604030504040204" pitchFamily="50" charset="-128"/>
              <a:ea typeface="Meiryo UI" panose="020B0604030504040204" pitchFamily="50" charset="-128"/>
            </a:endParaRPr>
          </a:p>
        </p:txBody>
      </p:sp>
      <p:cxnSp>
        <p:nvCxnSpPr>
          <p:cNvPr id="17" name="直線矢印コネクタ 16">
            <a:extLst>
              <a:ext uri="{FF2B5EF4-FFF2-40B4-BE49-F238E27FC236}">
                <a16:creationId xmlns:a16="http://schemas.microsoft.com/office/drawing/2014/main" id="{01D890EA-2683-48BD-81D9-311C9A4A42CB}"/>
              </a:ext>
            </a:extLst>
          </p:cNvPr>
          <p:cNvCxnSpPr>
            <a:cxnSpLocks/>
          </p:cNvCxnSpPr>
          <p:nvPr/>
        </p:nvCxnSpPr>
        <p:spPr>
          <a:xfrm flipH="1">
            <a:off x="5080000" y="3911600"/>
            <a:ext cx="2265680" cy="0"/>
          </a:xfrm>
          <a:prstGeom prst="straightConnector1">
            <a:avLst/>
          </a:prstGeom>
          <a:ln w="76200">
            <a:solidFill>
              <a:schemeClr val="bg1">
                <a:lumMod val="65000"/>
              </a:schemeClr>
            </a:solidFill>
            <a:miter lim="800000"/>
            <a:tailEnd type="triangle" w="med" len="sm"/>
          </a:ln>
        </p:spPr>
        <p:style>
          <a:lnRef idx="1">
            <a:schemeClr val="accent1"/>
          </a:lnRef>
          <a:fillRef idx="0">
            <a:schemeClr val="accent1"/>
          </a:fillRef>
          <a:effectRef idx="0">
            <a:schemeClr val="accent1"/>
          </a:effectRef>
          <a:fontRef idx="minor">
            <a:schemeClr val="tx1"/>
          </a:fontRef>
        </p:style>
      </p:cxnSp>
      <p:sp>
        <p:nvSpPr>
          <p:cNvPr id="16" name="テキスト ボックス 15">
            <a:extLst>
              <a:ext uri="{FF2B5EF4-FFF2-40B4-BE49-F238E27FC236}">
                <a16:creationId xmlns:a16="http://schemas.microsoft.com/office/drawing/2014/main" id="{B3FCCD3D-FDD3-4426-AE7D-A122DDC6F898}"/>
              </a:ext>
            </a:extLst>
          </p:cNvPr>
          <p:cNvSpPr txBox="1"/>
          <p:nvPr/>
        </p:nvSpPr>
        <p:spPr>
          <a:xfrm>
            <a:off x="5809533" y="3469491"/>
            <a:ext cx="845042" cy="358688"/>
          </a:xfrm>
          <a:prstGeom prst="rect">
            <a:avLst/>
          </a:prstGeom>
          <a:noFill/>
        </p:spPr>
        <p:txBody>
          <a:bodyPr wrap="square" lIns="0" tIns="0" rIns="0" bIns="0" rtlCol="0" anchor="ctr" anchorCtr="0">
            <a:spAutoFit/>
          </a:bodyPr>
          <a:lstStyle/>
          <a:p>
            <a:pPr algn="ctr">
              <a:lnSpc>
                <a:spcPts val="3200"/>
              </a:lnSpc>
            </a:pPr>
            <a:r>
              <a:rPr kumimoji="1" lang="ja-JP" altLang="en-US" sz="2000" dirty="0">
                <a:latin typeface="Meiryo UI" panose="020B0604030504040204" pitchFamily="50" charset="-128"/>
                <a:ea typeface="Meiryo UI" panose="020B0604030504040204" pitchFamily="50" charset="-128"/>
              </a:rPr>
              <a:t>データ</a:t>
            </a:r>
            <a:endParaRPr kumimoji="1" lang="en-US" altLang="ja-JP" sz="2000" dirty="0">
              <a:latin typeface="Meiryo UI" panose="020B0604030504040204" pitchFamily="50" charset="-128"/>
              <a:ea typeface="Meiryo UI" panose="020B0604030504040204" pitchFamily="50" charset="-128"/>
            </a:endParaRPr>
          </a:p>
        </p:txBody>
      </p:sp>
      <p:sp>
        <p:nvSpPr>
          <p:cNvPr id="13" name="吹き出し: 角を丸めた四角形 12">
            <a:extLst>
              <a:ext uri="{FF2B5EF4-FFF2-40B4-BE49-F238E27FC236}">
                <a16:creationId xmlns:a16="http://schemas.microsoft.com/office/drawing/2014/main" id="{57128FAD-CDBC-4503-B2B4-C326CE5C7502}"/>
              </a:ext>
            </a:extLst>
          </p:cNvPr>
          <p:cNvSpPr/>
          <p:nvPr/>
        </p:nvSpPr>
        <p:spPr>
          <a:xfrm>
            <a:off x="9380740" y="1779746"/>
            <a:ext cx="2648350" cy="833120"/>
          </a:xfrm>
          <a:prstGeom prst="wedgeRoundRectCallout">
            <a:avLst>
              <a:gd name="adj1" fmla="val -62737"/>
              <a:gd name="adj2" fmla="val 24695"/>
              <a:gd name="adj3" fmla="val 16667"/>
            </a:avLst>
          </a:prstGeom>
          <a:solidFill>
            <a:srgbClr val="FF0066">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2000" dirty="0">
                <a:solidFill>
                  <a:schemeClr val="tx1"/>
                </a:solidFill>
                <a:latin typeface="Meiryo UI" panose="020B0604030504040204" pitchFamily="50" charset="-128"/>
                <a:ea typeface="Meiryo UI" panose="020B0604030504040204" pitchFamily="50" charset="-128"/>
              </a:rPr>
              <a:t>CSRF</a:t>
            </a:r>
            <a:r>
              <a:rPr kumimoji="1" lang="ja-JP" altLang="en-US" sz="2000" dirty="0">
                <a:solidFill>
                  <a:schemeClr val="tx1"/>
                </a:solidFill>
                <a:latin typeface="Meiryo UI" panose="020B0604030504040204" pitchFamily="50" charset="-128"/>
                <a:ea typeface="Meiryo UI" panose="020B0604030504040204" pitchFamily="50" charset="-128"/>
              </a:rPr>
              <a:t>（クロスサイトリクエストフォージェリ）</a:t>
            </a:r>
          </a:p>
        </p:txBody>
      </p:sp>
      <p:sp>
        <p:nvSpPr>
          <p:cNvPr id="15" name="テキスト ボックス 14">
            <a:extLst>
              <a:ext uri="{FF2B5EF4-FFF2-40B4-BE49-F238E27FC236}">
                <a16:creationId xmlns:a16="http://schemas.microsoft.com/office/drawing/2014/main" id="{8B0E0B4D-BA04-49B8-B8EB-6BAC3A561529}"/>
              </a:ext>
            </a:extLst>
          </p:cNvPr>
          <p:cNvSpPr txBox="1"/>
          <p:nvPr/>
        </p:nvSpPr>
        <p:spPr>
          <a:xfrm>
            <a:off x="7395569" y="4077286"/>
            <a:ext cx="1732082" cy="615553"/>
          </a:xfrm>
          <a:prstGeom prst="rect">
            <a:avLst/>
          </a:prstGeom>
          <a:noFill/>
        </p:spPr>
        <p:txBody>
          <a:bodyPr wrap="square" lIns="0" tIns="0" rIns="0" bIns="0" rtlCol="0" anchor="ctr" anchorCtr="0">
            <a:spAutoFit/>
          </a:bodyPr>
          <a:lstStyle/>
          <a:p>
            <a:pPr algn="ctr">
              <a:lnSpc>
                <a:spcPts val="2400"/>
              </a:lnSpc>
            </a:pPr>
            <a:r>
              <a:rPr kumimoji="1" lang="ja-JP" altLang="en-US" sz="2000" dirty="0">
                <a:latin typeface="Meiryo UI" panose="020B0604030504040204" pitchFamily="50" charset="-128"/>
                <a:ea typeface="Meiryo UI" panose="020B0604030504040204" pitchFamily="50" charset="-128"/>
              </a:rPr>
              <a:t>サーバ</a:t>
            </a:r>
            <a:endParaRPr kumimoji="1" lang="en-US" altLang="ja-JP" sz="2000" dirty="0">
              <a:latin typeface="Meiryo UI" panose="020B0604030504040204" pitchFamily="50" charset="-128"/>
              <a:ea typeface="Meiryo UI" panose="020B0604030504040204" pitchFamily="50" charset="-128"/>
            </a:endParaRPr>
          </a:p>
          <a:p>
            <a:pPr algn="ctr">
              <a:lnSpc>
                <a:spcPts val="2400"/>
              </a:lnSpc>
            </a:pPr>
            <a:r>
              <a:rPr kumimoji="1" lang="ja-JP" altLang="en-US" sz="2000" dirty="0">
                <a:latin typeface="Meiryo UI" panose="020B0604030504040204" pitchFamily="50" charset="-128"/>
                <a:ea typeface="Meiryo UI" panose="020B0604030504040204" pitchFamily="50" charset="-128"/>
              </a:rPr>
              <a:t>（</a:t>
            </a:r>
            <a:r>
              <a:rPr kumimoji="1" lang="en-US" altLang="ja-JP" sz="2000" dirty="0">
                <a:latin typeface="Meiryo UI" panose="020B0604030504040204" pitchFamily="50" charset="-128"/>
                <a:ea typeface="Meiryo UI" panose="020B0604030504040204" pitchFamily="50" charset="-128"/>
              </a:rPr>
              <a:t>API</a:t>
            </a:r>
            <a:r>
              <a:rPr kumimoji="1" lang="ja-JP" altLang="en-US" sz="2000" dirty="0">
                <a:latin typeface="Meiryo UI" panose="020B0604030504040204" pitchFamily="50" charset="-128"/>
                <a:ea typeface="Meiryo UI" panose="020B0604030504040204" pitchFamily="50" charset="-128"/>
              </a:rPr>
              <a:t>）</a:t>
            </a:r>
            <a:endParaRPr kumimoji="1" lang="en-US" altLang="ja-JP" sz="2000" dirty="0">
              <a:latin typeface="Meiryo UI" panose="020B0604030504040204" pitchFamily="50" charset="-128"/>
              <a:ea typeface="Meiryo UI" panose="020B0604030504040204" pitchFamily="50" charset="-128"/>
            </a:endParaRPr>
          </a:p>
        </p:txBody>
      </p:sp>
      <p:sp>
        <p:nvSpPr>
          <p:cNvPr id="26" name="吹き出し: 角を丸めた四角形 25">
            <a:extLst>
              <a:ext uri="{FF2B5EF4-FFF2-40B4-BE49-F238E27FC236}">
                <a16:creationId xmlns:a16="http://schemas.microsoft.com/office/drawing/2014/main" id="{9C4B0457-A8A0-4E8E-95CB-68F401BD2F06}"/>
              </a:ext>
            </a:extLst>
          </p:cNvPr>
          <p:cNvSpPr/>
          <p:nvPr/>
        </p:nvSpPr>
        <p:spPr>
          <a:xfrm>
            <a:off x="6693021" y="1252589"/>
            <a:ext cx="2169623" cy="833120"/>
          </a:xfrm>
          <a:prstGeom prst="wedgeRoundRectCallout">
            <a:avLst>
              <a:gd name="adj1" fmla="val 21074"/>
              <a:gd name="adj2" fmla="val 68513"/>
              <a:gd name="adj3" fmla="val 16667"/>
            </a:avLst>
          </a:prstGeom>
          <a:solidFill>
            <a:srgbClr val="FF0066">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2000" dirty="0">
                <a:solidFill>
                  <a:schemeClr val="tx1"/>
                </a:solidFill>
                <a:latin typeface="Meiryo UI" panose="020B0604030504040204" pitchFamily="50" charset="-128"/>
                <a:ea typeface="Meiryo UI" panose="020B0604030504040204" pitchFamily="50" charset="-128"/>
              </a:rPr>
              <a:t>バリデーション</a:t>
            </a:r>
          </a:p>
        </p:txBody>
      </p:sp>
      <p:sp>
        <p:nvSpPr>
          <p:cNvPr id="28" name="吹き出し: 角を丸めた四角形 27">
            <a:extLst>
              <a:ext uri="{FF2B5EF4-FFF2-40B4-BE49-F238E27FC236}">
                <a16:creationId xmlns:a16="http://schemas.microsoft.com/office/drawing/2014/main" id="{C9C94801-BC49-4829-9844-4425A054794B}"/>
              </a:ext>
            </a:extLst>
          </p:cNvPr>
          <p:cNvSpPr/>
          <p:nvPr/>
        </p:nvSpPr>
        <p:spPr>
          <a:xfrm>
            <a:off x="9380740" y="2909008"/>
            <a:ext cx="2169623" cy="833120"/>
          </a:xfrm>
          <a:prstGeom prst="wedgeRoundRectCallout">
            <a:avLst>
              <a:gd name="adj1" fmla="val -63223"/>
              <a:gd name="adj2" fmla="val -35061"/>
              <a:gd name="adj3" fmla="val 16667"/>
            </a:avLst>
          </a:prstGeom>
          <a:solidFill>
            <a:srgbClr val="FF0066">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2000" dirty="0">
                <a:solidFill>
                  <a:schemeClr val="tx1"/>
                </a:solidFill>
                <a:latin typeface="Meiryo UI" panose="020B0604030504040204" pitchFamily="50" charset="-128"/>
                <a:ea typeface="Meiryo UI" panose="020B0604030504040204" pitchFamily="50" charset="-128"/>
              </a:rPr>
              <a:t>CORS</a:t>
            </a:r>
            <a:r>
              <a:rPr kumimoji="1" lang="ja-JP" altLang="en-US" sz="2000" dirty="0">
                <a:solidFill>
                  <a:schemeClr val="tx1"/>
                </a:solidFill>
                <a:latin typeface="Meiryo UI" panose="020B0604030504040204" pitchFamily="50" charset="-128"/>
                <a:ea typeface="Meiryo UI" panose="020B0604030504040204" pitchFamily="50" charset="-128"/>
              </a:rPr>
              <a:t>（オリジン間リソース共有）</a:t>
            </a:r>
          </a:p>
        </p:txBody>
      </p:sp>
      <p:sp>
        <p:nvSpPr>
          <p:cNvPr id="1029" name="吹き出し: 角を丸めた四角形 1028">
            <a:extLst>
              <a:ext uri="{FF2B5EF4-FFF2-40B4-BE49-F238E27FC236}">
                <a16:creationId xmlns:a16="http://schemas.microsoft.com/office/drawing/2014/main" id="{9037DD94-C86A-4E08-A682-397CF2DD1D7B}"/>
              </a:ext>
            </a:extLst>
          </p:cNvPr>
          <p:cNvSpPr/>
          <p:nvPr/>
        </p:nvSpPr>
        <p:spPr>
          <a:xfrm>
            <a:off x="784593" y="2420417"/>
            <a:ext cx="2169623" cy="833120"/>
          </a:xfrm>
          <a:prstGeom prst="wedgeRoundRectCallout">
            <a:avLst>
              <a:gd name="adj1" fmla="val 63785"/>
              <a:gd name="adj2" fmla="val 40549"/>
              <a:gd name="adj3" fmla="val 16667"/>
            </a:avLst>
          </a:prstGeom>
          <a:solidFill>
            <a:srgbClr val="FF0066">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2000" dirty="0">
                <a:solidFill>
                  <a:schemeClr val="tx1"/>
                </a:solidFill>
                <a:latin typeface="Meiryo UI" panose="020B0604030504040204" pitchFamily="50" charset="-128"/>
                <a:ea typeface="Meiryo UI" panose="020B0604030504040204" pitchFamily="50" charset="-128"/>
              </a:rPr>
              <a:t>XSS</a:t>
            </a:r>
            <a:r>
              <a:rPr kumimoji="1" lang="ja-JP" altLang="en-US" sz="2000" dirty="0">
                <a:solidFill>
                  <a:schemeClr val="tx1"/>
                </a:solidFill>
                <a:latin typeface="Meiryo UI" panose="020B0604030504040204" pitchFamily="50" charset="-128"/>
                <a:ea typeface="Meiryo UI" panose="020B0604030504040204" pitchFamily="50" charset="-128"/>
              </a:rPr>
              <a:t>（クロスサイトスクリプティング）</a:t>
            </a:r>
          </a:p>
        </p:txBody>
      </p:sp>
      <p:sp>
        <p:nvSpPr>
          <p:cNvPr id="1032" name="テキスト ボックス 1031">
            <a:extLst>
              <a:ext uri="{FF2B5EF4-FFF2-40B4-BE49-F238E27FC236}">
                <a16:creationId xmlns:a16="http://schemas.microsoft.com/office/drawing/2014/main" id="{B6830F43-C564-4EE9-8194-8681A9375C23}"/>
              </a:ext>
            </a:extLst>
          </p:cNvPr>
          <p:cNvSpPr txBox="1"/>
          <p:nvPr/>
        </p:nvSpPr>
        <p:spPr>
          <a:xfrm>
            <a:off x="3194050" y="4077286"/>
            <a:ext cx="1732082" cy="615553"/>
          </a:xfrm>
          <a:prstGeom prst="rect">
            <a:avLst/>
          </a:prstGeom>
          <a:noFill/>
        </p:spPr>
        <p:txBody>
          <a:bodyPr wrap="square" lIns="0" tIns="0" rIns="0" bIns="0" rtlCol="0" anchor="ctr" anchorCtr="0">
            <a:spAutoFit/>
          </a:bodyPr>
          <a:lstStyle/>
          <a:p>
            <a:pPr algn="ctr">
              <a:lnSpc>
                <a:spcPts val="2400"/>
              </a:lnSpc>
            </a:pPr>
            <a:r>
              <a:rPr kumimoji="1" lang="ja-JP" altLang="en-US" sz="2000" dirty="0">
                <a:latin typeface="Meiryo UI" panose="020B0604030504040204" pitchFamily="50" charset="-128"/>
                <a:ea typeface="Meiryo UI" panose="020B0604030504040204" pitchFamily="50" charset="-128"/>
              </a:rPr>
              <a:t>ブラウザ</a:t>
            </a:r>
            <a:endParaRPr kumimoji="1" lang="en-US" altLang="ja-JP" sz="2000" dirty="0">
              <a:latin typeface="Meiryo UI" panose="020B0604030504040204" pitchFamily="50" charset="-128"/>
              <a:ea typeface="Meiryo UI" panose="020B0604030504040204" pitchFamily="50" charset="-128"/>
            </a:endParaRPr>
          </a:p>
          <a:p>
            <a:pPr algn="ctr">
              <a:lnSpc>
                <a:spcPts val="2400"/>
              </a:lnSpc>
            </a:pPr>
            <a:r>
              <a:rPr kumimoji="1" lang="ja-JP" altLang="en-US" sz="2000" dirty="0">
                <a:latin typeface="Meiryo UI" panose="020B0604030504040204" pitchFamily="50" charset="-128"/>
                <a:ea typeface="Meiryo UI" panose="020B0604030504040204" pitchFamily="50" charset="-128"/>
              </a:rPr>
              <a:t>（</a:t>
            </a:r>
            <a:r>
              <a:rPr kumimoji="1" lang="en-US" altLang="ja-JP" sz="2000" dirty="0">
                <a:latin typeface="Meiryo UI" panose="020B0604030504040204" pitchFamily="50" charset="-128"/>
                <a:ea typeface="Meiryo UI" panose="020B0604030504040204" pitchFamily="50" charset="-128"/>
              </a:rPr>
              <a:t>SPA</a:t>
            </a:r>
            <a:r>
              <a:rPr kumimoji="1" lang="ja-JP" altLang="en-US" sz="2000" dirty="0">
                <a:latin typeface="Meiryo UI" panose="020B0604030504040204" pitchFamily="50" charset="-128"/>
                <a:ea typeface="Meiryo UI" panose="020B0604030504040204" pitchFamily="50" charset="-128"/>
              </a:rPr>
              <a:t>）</a:t>
            </a:r>
            <a:endParaRPr kumimoji="1" lang="en-US" altLang="ja-JP" sz="2000" dirty="0">
              <a:latin typeface="Meiryo UI" panose="020B0604030504040204" pitchFamily="50" charset="-128"/>
              <a:ea typeface="Meiryo UI" panose="020B0604030504040204" pitchFamily="50" charset="-128"/>
            </a:endParaRPr>
          </a:p>
        </p:txBody>
      </p:sp>
      <p:sp>
        <p:nvSpPr>
          <p:cNvPr id="2" name="スライド番号プレースホルダー 1">
            <a:extLst>
              <a:ext uri="{FF2B5EF4-FFF2-40B4-BE49-F238E27FC236}">
                <a16:creationId xmlns:a16="http://schemas.microsoft.com/office/drawing/2014/main" id="{4665345A-ED9F-46D6-937B-9F4B7D73AF39}"/>
              </a:ext>
            </a:extLst>
          </p:cNvPr>
          <p:cNvSpPr>
            <a:spLocks noGrp="1"/>
          </p:cNvSpPr>
          <p:nvPr>
            <p:ph type="sldNum" sz="quarter" idx="12"/>
          </p:nvPr>
        </p:nvSpPr>
        <p:spPr/>
        <p:txBody>
          <a:bodyPr/>
          <a:lstStyle/>
          <a:p>
            <a:fld id="{A783C381-2822-4F05-8A88-66F73725CF2D}" type="slidenum">
              <a:rPr kumimoji="1" lang="ja-JP" altLang="en-US" smtClean="0"/>
              <a:t>117</a:t>
            </a:fld>
            <a:endParaRPr kumimoji="1" lang="ja-JP" altLang="en-US"/>
          </a:p>
        </p:txBody>
      </p:sp>
      <p:sp>
        <p:nvSpPr>
          <p:cNvPr id="4" name="吹き出し: 角を丸めた四角形 3">
            <a:extLst>
              <a:ext uri="{FF2B5EF4-FFF2-40B4-BE49-F238E27FC236}">
                <a16:creationId xmlns:a16="http://schemas.microsoft.com/office/drawing/2014/main" id="{219F04E3-5520-4E59-8132-41AA9B26BF0D}"/>
              </a:ext>
            </a:extLst>
          </p:cNvPr>
          <p:cNvSpPr/>
          <p:nvPr/>
        </p:nvSpPr>
        <p:spPr>
          <a:xfrm>
            <a:off x="9380740" y="657147"/>
            <a:ext cx="2354062" cy="833120"/>
          </a:xfrm>
          <a:prstGeom prst="wedgeRoundRectCallout">
            <a:avLst>
              <a:gd name="adj1" fmla="val -59165"/>
              <a:gd name="adj2" fmla="val 34157"/>
              <a:gd name="adj3" fmla="val 16667"/>
            </a:avLst>
          </a:prstGeom>
          <a:solidFill>
            <a:srgbClr val="FF0066">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2000" dirty="0">
                <a:solidFill>
                  <a:schemeClr val="tx1"/>
                </a:solidFill>
                <a:latin typeface="Meiryo UI" panose="020B0604030504040204" pitchFamily="50" charset="-128"/>
                <a:ea typeface="Meiryo UI" panose="020B0604030504040204" pitchFamily="50" charset="-128"/>
              </a:rPr>
              <a:t>SQL</a:t>
            </a:r>
            <a:r>
              <a:rPr kumimoji="1" lang="ja-JP" altLang="en-US" sz="2000" dirty="0">
                <a:solidFill>
                  <a:schemeClr val="tx1"/>
                </a:solidFill>
                <a:latin typeface="Meiryo UI" panose="020B0604030504040204" pitchFamily="50" charset="-128"/>
                <a:ea typeface="Meiryo UI" panose="020B0604030504040204" pitchFamily="50" charset="-128"/>
              </a:rPr>
              <a:t>インジェクション</a:t>
            </a:r>
          </a:p>
        </p:txBody>
      </p:sp>
      <p:sp>
        <p:nvSpPr>
          <p:cNvPr id="5" name="吹き出し: 角を丸めた四角形 4">
            <a:extLst>
              <a:ext uri="{FF2B5EF4-FFF2-40B4-BE49-F238E27FC236}">
                <a16:creationId xmlns:a16="http://schemas.microsoft.com/office/drawing/2014/main" id="{5192F0B3-8500-4CAE-9204-2854BD959C4B}"/>
              </a:ext>
            </a:extLst>
          </p:cNvPr>
          <p:cNvSpPr/>
          <p:nvPr/>
        </p:nvSpPr>
        <p:spPr>
          <a:xfrm>
            <a:off x="9380739" y="3951035"/>
            <a:ext cx="2169623" cy="833120"/>
          </a:xfrm>
          <a:prstGeom prst="wedgeRoundRectCallout">
            <a:avLst>
              <a:gd name="adj1" fmla="val -63223"/>
              <a:gd name="adj2" fmla="val -35061"/>
              <a:gd name="adj3" fmla="val 16667"/>
            </a:avLst>
          </a:prstGeom>
          <a:solidFill>
            <a:srgbClr val="FF0066">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2000" dirty="0">
                <a:solidFill>
                  <a:schemeClr val="tx1"/>
                </a:solidFill>
                <a:latin typeface="Meiryo UI" panose="020B0604030504040204" pitchFamily="50" charset="-128"/>
                <a:ea typeface="Meiryo UI" panose="020B0604030504040204" pitchFamily="50" charset="-128"/>
              </a:rPr>
              <a:t>認証</a:t>
            </a:r>
          </a:p>
        </p:txBody>
      </p:sp>
      <p:sp>
        <p:nvSpPr>
          <p:cNvPr id="7" name="吹き出し: 角を丸めた四角形 6">
            <a:extLst>
              <a:ext uri="{FF2B5EF4-FFF2-40B4-BE49-F238E27FC236}">
                <a16:creationId xmlns:a16="http://schemas.microsoft.com/office/drawing/2014/main" id="{FC581132-494D-4B09-9B88-61FA58143795}"/>
              </a:ext>
            </a:extLst>
          </p:cNvPr>
          <p:cNvSpPr/>
          <p:nvPr/>
        </p:nvSpPr>
        <p:spPr>
          <a:xfrm>
            <a:off x="9380739" y="4977142"/>
            <a:ext cx="2169623" cy="833120"/>
          </a:xfrm>
          <a:prstGeom prst="wedgeRoundRectCallout">
            <a:avLst>
              <a:gd name="adj1" fmla="val -63223"/>
              <a:gd name="adj2" fmla="val -35061"/>
              <a:gd name="adj3" fmla="val 16667"/>
            </a:avLst>
          </a:prstGeom>
          <a:solidFill>
            <a:srgbClr val="FF0066">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2000" dirty="0">
                <a:solidFill>
                  <a:schemeClr val="tx1"/>
                </a:solidFill>
                <a:latin typeface="Meiryo UI" panose="020B0604030504040204" pitchFamily="50" charset="-128"/>
                <a:ea typeface="Meiryo UI" panose="020B0604030504040204" pitchFamily="50" charset="-128"/>
              </a:rPr>
              <a:t>アクセス制限</a:t>
            </a:r>
          </a:p>
        </p:txBody>
      </p:sp>
      <p:sp>
        <p:nvSpPr>
          <p:cNvPr id="8" name="吹き出し: 角を丸めた四角形 7">
            <a:extLst>
              <a:ext uri="{FF2B5EF4-FFF2-40B4-BE49-F238E27FC236}">
                <a16:creationId xmlns:a16="http://schemas.microsoft.com/office/drawing/2014/main" id="{C4EE6E66-78CB-4533-9CA6-0534C2389FAD}"/>
              </a:ext>
            </a:extLst>
          </p:cNvPr>
          <p:cNvSpPr/>
          <p:nvPr/>
        </p:nvSpPr>
        <p:spPr>
          <a:xfrm>
            <a:off x="6693022" y="5003064"/>
            <a:ext cx="2169623" cy="833120"/>
          </a:xfrm>
          <a:prstGeom prst="wedgeRoundRectCallout">
            <a:avLst>
              <a:gd name="adj1" fmla="val 20341"/>
              <a:gd name="adj2" fmla="val -67231"/>
              <a:gd name="adj3" fmla="val 16667"/>
            </a:avLst>
          </a:prstGeom>
          <a:solidFill>
            <a:srgbClr val="FF0066">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2000" dirty="0">
                <a:solidFill>
                  <a:schemeClr val="tx1"/>
                </a:solidFill>
                <a:latin typeface="Meiryo UI" panose="020B0604030504040204" pitchFamily="50" charset="-128"/>
                <a:ea typeface="Meiryo UI" panose="020B0604030504040204" pitchFamily="50" charset="-128"/>
              </a:rPr>
              <a:t>アクセスログ</a:t>
            </a:r>
          </a:p>
        </p:txBody>
      </p:sp>
    </p:spTree>
    <p:extLst>
      <p:ext uri="{BB962C8B-B14F-4D97-AF65-F5344CB8AC3E}">
        <p14:creationId xmlns:p14="http://schemas.microsoft.com/office/powerpoint/2010/main" val="312525751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5375446"/>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クラウド環境を前提とし、クラウド環境をフル活用できるように最適化されたアプリケーション。</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例えば、クラウドの伸縮性を活かせるように、アプリケーションが状態を持たないようにする</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といった対応が必要になります。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伸縮性＝スケールアウト</a:t>
            </a:r>
            <a:r>
              <a:rPr kumimoji="1" lang="en-US" altLang="ja-JP" sz="2000" dirty="0">
                <a:latin typeface="Meiryo UI" panose="020B0604030504040204" pitchFamily="50" charset="-128"/>
                <a:ea typeface="Meiryo UI" panose="020B0604030504040204" pitchFamily="50" charset="-128"/>
              </a:rPr>
              <a:t>/</a:t>
            </a:r>
            <a:r>
              <a:rPr kumimoji="1" lang="ja-JP" altLang="en-US" sz="2000" dirty="0">
                <a:latin typeface="Meiryo UI" panose="020B0604030504040204" pitchFamily="50" charset="-128"/>
                <a:ea typeface="Meiryo UI" panose="020B0604030504040204" pitchFamily="50" charset="-128"/>
              </a:rPr>
              <a:t>スケールイン＝アクセス数に応じてサーバを増やしたり減らしたり</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Twelve-Factor App</a:t>
            </a:r>
          </a:p>
          <a:p>
            <a:pPr>
              <a:lnSpc>
                <a:spcPts val="3200"/>
              </a:lnSpc>
            </a:pPr>
            <a:r>
              <a:rPr kumimoji="1" lang="en-US" altLang="ja-JP" sz="2000" dirty="0">
                <a:latin typeface="Meiryo UI" panose="020B0604030504040204" pitchFamily="50" charset="-128"/>
                <a:ea typeface="Meiryo UI" panose="020B0604030504040204" pitchFamily="50" charset="-128"/>
                <a:hlinkClick r:id="rId3"/>
              </a:rPr>
              <a:t>https://12factor.net/ja/</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Heroku</a:t>
            </a:r>
            <a:r>
              <a:rPr kumimoji="1" lang="ja-JP" altLang="en-US" sz="2000" dirty="0">
                <a:latin typeface="Meiryo UI" panose="020B0604030504040204" pitchFamily="50" charset="-128"/>
                <a:ea typeface="Meiryo UI" panose="020B0604030504040204" pitchFamily="50" charset="-128"/>
              </a:rPr>
              <a:t>のエンジニアが提唱したシステム開発の方法論で、</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クラウド環境に適したシステムを開発するときに考慮すべきことを</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12</a:t>
            </a:r>
            <a:r>
              <a:rPr kumimoji="1" lang="ja-JP" altLang="en-US" sz="2000" dirty="0">
                <a:latin typeface="Meiryo UI" panose="020B0604030504040204" pitchFamily="50" charset="-128"/>
                <a:ea typeface="Meiryo UI" panose="020B0604030504040204" pitchFamily="50" charset="-128"/>
              </a:rPr>
              <a:t>の要素（</a:t>
            </a:r>
            <a:r>
              <a:rPr kumimoji="1" lang="en-US" altLang="ja-JP" sz="2000" dirty="0">
                <a:latin typeface="Meiryo UI" panose="020B0604030504040204" pitchFamily="50" charset="-128"/>
                <a:ea typeface="Meiryo UI" panose="020B0604030504040204" pitchFamily="50" charset="-128"/>
              </a:rPr>
              <a:t>Twelve-Factor</a:t>
            </a:r>
            <a:r>
              <a:rPr kumimoji="1" lang="ja-JP" altLang="en-US" sz="2000" dirty="0">
                <a:latin typeface="Meiryo UI" panose="020B0604030504040204" pitchFamily="50" charset="-128"/>
                <a:ea typeface="Meiryo UI" panose="020B0604030504040204" pitchFamily="50" charset="-128"/>
              </a:rPr>
              <a:t>）にまとめたもの。</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err="1">
                <a:latin typeface="Meiryo UI" panose="020B0604030504040204" pitchFamily="50" charset="-128"/>
                <a:ea typeface="Meiryo UI" panose="020B0604030504040204" pitchFamily="50" charset="-128"/>
                <a:hlinkClick r:id="rId4"/>
              </a:rPr>
              <a:t>Nablarch</a:t>
            </a:r>
            <a:r>
              <a:rPr kumimoji="1" lang="ja-JP" altLang="en-US" sz="2000" dirty="0">
                <a:latin typeface="Meiryo UI" panose="020B0604030504040204" pitchFamily="50" charset="-128"/>
                <a:ea typeface="Meiryo UI" panose="020B0604030504040204" pitchFamily="50" charset="-128"/>
                <a:hlinkClick r:id="rId4"/>
              </a:rPr>
              <a:t>クラウドネイティブ対応</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クラウドネイティブ</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118</a:t>
            </a:fld>
            <a:endParaRPr kumimoji="1" lang="ja-JP" altLang="en-US" dirty="0"/>
          </a:p>
        </p:txBody>
      </p:sp>
    </p:spTree>
    <p:extLst>
      <p:ext uri="{BB962C8B-B14F-4D97-AF65-F5344CB8AC3E}">
        <p14:creationId xmlns:p14="http://schemas.microsoft.com/office/powerpoint/2010/main" val="41461658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965077"/>
          </a:xfrm>
          <a:prstGeom prst="rect">
            <a:avLst/>
          </a:prstGeom>
          <a:noFill/>
        </p:spPr>
        <p:txBody>
          <a:bodyPr wrap="square" rtlCol="0">
            <a:spAutoFit/>
          </a:bodyPr>
          <a:lstStyle/>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API</a:t>
            </a:r>
            <a:r>
              <a:rPr kumimoji="1" lang="ja-JP" altLang="en-US" sz="2000" dirty="0">
                <a:highlight>
                  <a:srgbClr val="FFFF00"/>
                </a:highlight>
                <a:latin typeface="Meiryo UI" panose="020B0604030504040204" pitchFamily="50" charset="-128"/>
                <a:ea typeface="Meiryo UI" panose="020B0604030504040204" pitchFamily="50" charset="-128"/>
              </a:rPr>
              <a:t>の作り方</a:t>
            </a:r>
            <a:r>
              <a:rPr kumimoji="1" lang="ja-JP" altLang="en-US" sz="2000" dirty="0">
                <a:latin typeface="Meiryo UI" panose="020B0604030504040204" pitchFamily="50" charset="-128"/>
                <a:ea typeface="Meiryo UI" panose="020B0604030504040204" pitchFamily="50" charset="-128"/>
              </a:rPr>
              <a:t>を体験いただけましたでしょうか？</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Fintan</a:t>
            </a:r>
            <a:r>
              <a:rPr kumimoji="1" lang="ja-JP" altLang="en-US" sz="2000" dirty="0">
                <a:latin typeface="Meiryo UI" panose="020B0604030504040204" pitchFamily="50" charset="-128"/>
                <a:ea typeface="Meiryo UI" panose="020B0604030504040204" pitchFamily="50" charset="-128"/>
              </a:rPr>
              <a:t>でハンズオン資料を公開しています。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友人に紹介いただいたり、勉強会等でご活用ください。</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hlinkClick r:id="rId3"/>
              </a:rPr>
              <a:t>https://fintan.jp/</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SPA + REST API</a:t>
            </a:r>
            <a:r>
              <a:rPr kumimoji="1" lang="ja-JP" altLang="en-US" sz="2000" dirty="0">
                <a:highlight>
                  <a:srgbClr val="FFFF00"/>
                </a:highlight>
                <a:latin typeface="Meiryo UI" panose="020B0604030504040204" pitchFamily="50" charset="-128"/>
                <a:ea typeface="Meiryo UI" panose="020B0604030504040204" pitchFamily="50" charset="-128"/>
              </a:rPr>
              <a:t>構成のサービス開発リファレンス</a:t>
            </a: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hlinkClick r:id="rId4"/>
              </a:rPr>
              <a:t>https://fintan.jp/?p=5952</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方式設計ガイド、コード例、ハンズオンコンテンツ</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他にも現場で活用しているコンテンツやノウハウ、</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技術ネタのブログも公開していますのでぜひ覗いてみてください。</a:t>
            </a:r>
            <a:endParaRPr kumimoji="1" lang="en-US" altLang="ja-JP" sz="2000" dirty="0">
              <a:latin typeface="Meiryo UI" panose="020B0604030504040204" pitchFamily="50" charset="-128"/>
              <a:ea typeface="Meiryo UI" panose="020B0604030504040204" pitchFamily="50" charset="-128"/>
            </a:endParaRPr>
          </a:p>
        </p:txBody>
      </p:sp>
      <p:pic>
        <p:nvPicPr>
          <p:cNvPr id="12" name="Picture 2" descr="Fintan">
            <a:extLst>
              <a:ext uri="{FF2B5EF4-FFF2-40B4-BE49-F238E27FC236}">
                <a16:creationId xmlns:a16="http://schemas.microsoft.com/office/drawing/2014/main" id="{384F7AF3-CABC-474D-8FC7-BA01B6F04B8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19141" y="3046228"/>
            <a:ext cx="3676650" cy="1228725"/>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API</a:t>
            </a:r>
            <a:r>
              <a:rPr kumimoji="1" lang="ja-JP" altLang="en-US" sz="2800" b="1" dirty="0">
                <a:latin typeface="Meiryo UI" panose="020B0604030504040204" pitchFamily="50" charset="-128"/>
                <a:ea typeface="Meiryo UI" panose="020B0604030504040204" pitchFamily="50" charset="-128"/>
              </a:rPr>
              <a:t>ハンズオンはいかがでしたか？</a:t>
            </a:r>
          </a:p>
        </p:txBody>
      </p:sp>
      <p:sp>
        <p:nvSpPr>
          <p:cNvPr id="2" name="スライド番号プレースホルダー 1">
            <a:extLst>
              <a:ext uri="{FF2B5EF4-FFF2-40B4-BE49-F238E27FC236}">
                <a16:creationId xmlns:a16="http://schemas.microsoft.com/office/drawing/2014/main" id="{B2131DEE-C08B-4AF1-8BBC-5456B06AEA86}"/>
              </a:ext>
            </a:extLst>
          </p:cNvPr>
          <p:cNvSpPr>
            <a:spLocks noGrp="1"/>
          </p:cNvSpPr>
          <p:nvPr>
            <p:ph type="sldNum" sz="quarter" idx="12"/>
          </p:nvPr>
        </p:nvSpPr>
        <p:spPr/>
        <p:txBody>
          <a:bodyPr/>
          <a:lstStyle/>
          <a:p>
            <a:fld id="{A783C381-2822-4F05-8A88-66F73725CF2D}" type="slidenum">
              <a:rPr kumimoji="1" lang="ja-JP" altLang="en-US" smtClean="0"/>
              <a:t>119</a:t>
            </a:fld>
            <a:endParaRPr kumimoji="1" lang="ja-JP" altLang="en-US"/>
          </a:p>
        </p:txBody>
      </p:sp>
    </p:spTree>
    <p:extLst>
      <p:ext uri="{BB962C8B-B14F-4D97-AF65-F5344CB8AC3E}">
        <p14:creationId xmlns:p14="http://schemas.microsoft.com/office/powerpoint/2010/main" val="6844180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0" y="900000"/>
            <a:ext cx="12188389" cy="4796492"/>
          </a:xfrm>
          <a:prstGeom prst="rect">
            <a:avLst/>
          </a:prstGeom>
          <a:noFill/>
          <a:ln>
            <a:noFill/>
          </a:ln>
          <a:effectLst/>
        </p:spPr>
        <p:txBody>
          <a:bodyPr wrap="square" tIns="360000" bIns="360000" rtlCol="0" anchor="ctr">
            <a:noAutofit/>
          </a:bodyPr>
          <a:lstStyle/>
          <a:p>
            <a:pPr algn="ctr"/>
            <a:r>
              <a:rPr lang="en-US" altLang="ja-JP" sz="4400" b="1" dirty="0">
                <a:solidFill>
                  <a:schemeClr val="bg1"/>
                </a:solidFill>
                <a:latin typeface="Meiryo UI" panose="020B0604030504040204" pitchFamily="50" charset="-128"/>
                <a:ea typeface="Meiryo UI" panose="020B0604030504040204" pitchFamily="50" charset="-128"/>
              </a:rPr>
              <a:t>API</a:t>
            </a:r>
            <a:r>
              <a:rPr lang="ja-JP" altLang="en-US" sz="4400" b="1" dirty="0">
                <a:solidFill>
                  <a:schemeClr val="bg1"/>
                </a:solidFill>
                <a:latin typeface="Meiryo UI" panose="020B0604030504040204" pitchFamily="50" charset="-128"/>
                <a:ea typeface="Meiryo UI" panose="020B0604030504040204" pitchFamily="50" charset="-128"/>
              </a:rPr>
              <a:t>入門</a:t>
            </a:r>
          </a:p>
        </p:txBody>
      </p:sp>
      <p:sp>
        <p:nvSpPr>
          <p:cNvPr id="3" name="スライド番号プレースホルダー 2">
            <a:extLst>
              <a:ext uri="{FF2B5EF4-FFF2-40B4-BE49-F238E27FC236}">
                <a16:creationId xmlns:a16="http://schemas.microsoft.com/office/drawing/2014/main" id="{6F448A2C-9C5D-4263-A831-BD5C7B1E0ACF}"/>
              </a:ext>
            </a:extLst>
          </p:cNvPr>
          <p:cNvSpPr>
            <a:spLocks noGrp="1"/>
          </p:cNvSpPr>
          <p:nvPr>
            <p:ph type="sldNum" sz="quarter" idx="12"/>
          </p:nvPr>
        </p:nvSpPr>
        <p:spPr/>
        <p:txBody>
          <a:bodyPr/>
          <a:lstStyle/>
          <a:p>
            <a:fld id="{A783C381-2822-4F05-8A88-66F73725CF2D}" type="slidenum">
              <a:rPr kumimoji="1" lang="ja-JP" altLang="en-US" smtClean="0"/>
              <a:t>12</a:t>
            </a:fld>
            <a:endParaRPr kumimoji="1" lang="ja-JP" altLang="en-US"/>
          </a:p>
        </p:txBody>
      </p:sp>
    </p:spTree>
    <p:extLst>
      <p:ext uri="{BB962C8B-B14F-4D97-AF65-F5344CB8AC3E}">
        <p14:creationId xmlns:p14="http://schemas.microsoft.com/office/powerpoint/2010/main" val="334270678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サービス開発エンジニア体験</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7" y="1308543"/>
            <a:ext cx="5029110" cy="2913233"/>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サービス</a:t>
            </a:r>
            <a:r>
              <a:rPr kumimoji="1" lang="en-US" altLang="ja-JP" sz="2000" dirty="0">
                <a:latin typeface="Meiryo UI" panose="020B0604030504040204" pitchFamily="50" charset="-128"/>
                <a:ea typeface="Meiryo UI" panose="020B0604030504040204" pitchFamily="50" charset="-128"/>
              </a:rPr>
              <a:t>/</a:t>
            </a:r>
            <a:r>
              <a:rPr kumimoji="1" lang="ja-JP" altLang="en-US" sz="2000" dirty="0">
                <a:latin typeface="Meiryo UI" panose="020B0604030504040204" pitchFamily="50" charset="-128"/>
                <a:ea typeface="Meiryo UI" panose="020B0604030504040204" pitchFamily="50" charset="-128"/>
              </a:rPr>
              <a:t>プロダクトの開発に欠かせない</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アプリ開発と</a:t>
            </a:r>
            <a:r>
              <a:rPr kumimoji="1" lang="en-US" altLang="ja-JP" sz="2000" dirty="0">
                <a:latin typeface="Meiryo UI" panose="020B0604030504040204" pitchFamily="50" charset="-128"/>
                <a:ea typeface="Meiryo UI" panose="020B0604030504040204" pitchFamily="50" charset="-128"/>
              </a:rPr>
              <a:t>DevOps</a:t>
            </a:r>
            <a:r>
              <a:rPr kumimoji="1" lang="ja-JP" altLang="en-US" sz="2000" dirty="0">
                <a:latin typeface="Meiryo UI" panose="020B0604030504040204" pitchFamily="50" charset="-128"/>
                <a:ea typeface="Meiryo UI" panose="020B0604030504040204" pitchFamily="50" charset="-128"/>
              </a:rPr>
              <a:t>を</a:t>
            </a:r>
            <a:r>
              <a:rPr kumimoji="1" lang="ja-JP" altLang="en-US" sz="2000" dirty="0">
                <a:highlight>
                  <a:srgbClr val="FFFF00"/>
                </a:highlight>
                <a:latin typeface="Meiryo UI" panose="020B0604030504040204" pitchFamily="50" charset="-128"/>
                <a:ea typeface="Meiryo UI" panose="020B0604030504040204" pitchFamily="50" charset="-128"/>
              </a:rPr>
              <a:t>体験</a:t>
            </a:r>
            <a:r>
              <a:rPr kumimoji="1" lang="ja-JP" altLang="en-US" sz="2000" dirty="0">
                <a:latin typeface="Meiryo UI" panose="020B0604030504040204" pitchFamily="50" charset="-128"/>
                <a:ea typeface="Meiryo UI" panose="020B0604030504040204" pitchFamily="50" charset="-128"/>
              </a:rPr>
              <a:t>してみませんか？</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　</a:t>
            </a:r>
            <a:r>
              <a:rPr kumimoji="1" lang="en-US" altLang="ja-JP" sz="2000" dirty="0">
                <a:latin typeface="Meiryo UI" panose="020B0604030504040204" pitchFamily="50" charset="-128"/>
                <a:ea typeface="Meiryo UI" panose="020B0604030504040204" pitchFamily="50" charset="-128"/>
              </a:rPr>
              <a:t>9</a:t>
            </a:r>
            <a:r>
              <a:rPr kumimoji="1" lang="ja-JP" altLang="en-US" sz="2000" dirty="0">
                <a:latin typeface="Meiryo UI" panose="020B0604030504040204" pitchFamily="50" charset="-128"/>
                <a:ea typeface="Meiryo UI" panose="020B0604030504040204" pitchFamily="50" charset="-128"/>
              </a:rPr>
              <a:t>月　</a:t>
            </a:r>
            <a:r>
              <a:rPr kumimoji="1" lang="en-US" altLang="ja-JP" sz="2000" dirty="0">
                <a:latin typeface="Meiryo UI" panose="020B0604030504040204" pitchFamily="50" charset="-128"/>
                <a:ea typeface="Meiryo UI" panose="020B0604030504040204" pitchFamily="50" charset="-128"/>
              </a:rPr>
              <a:t>SPA</a:t>
            </a:r>
            <a:r>
              <a:rPr kumimoji="1" lang="ja-JP" altLang="en-US" sz="2000" dirty="0">
                <a:latin typeface="Meiryo UI" panose="020B0604030504040204" pitchFamily="50" charset="-128"/>
                <a:ea typeface="Meiryo UI" panose="020B0604030504040204" pitchFamily="50" charset="-128"/>
              </a:rPr>
              <a:t>ハンズオン</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10</a:t>
            </a:r>
            <a:r>
              <a:rPr kumimoji="1" lang="ja-JP" altLang="en-US" sz="2000" dirty="0">
                <a:latin typeface="Meiryo UI" panose="020B0604030504040204" pitchFamily="50" charset="-128"/>
                <a:ea typeface="Meiryo UI" panose="020B0604030504040204" pitchFamily="50" charset="-128"/>
              </a:rPr>
              <a:t>月　</a:t>
            </a:r>
            <a:r>
              <a:rPr kumimoji="1" lang="en-US" altLang="ja-JP" sz="2000" dirty="0">
                <a:latin typeface="Meiryo UI" panose="020B0604030504040204" pitchFamily="50" charset="-128"/>
                <a:ea typeface="Meiryo UI" panose="020B0604030504040204" pitchFamily="50" charset="-128"/>
              </a:rPr>
              <a:t>API</a:t>
            </a:r>
            <a:r>
              <a:rPr kumimoji="1" lang="ja-JP" altLang="en-US" sz="2000" dirty="0">
                <a:latin typeface="Meiryo UI" panose="020B0604030504040204" pitchFamily="50" charset="-128"/>
                <a:ea typeface="Meiryo UI" panose="020B0604030504040204" pitchFamily="50" charset="-128"/>
              </a:rPr>
              <a:t>ハンズオン</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11</a:t>
            </a:r>
            <a:r>
              <a:rPr kumimoji="1" lang="ja-JP" altLang="en-US" sz="2000" dirty="0">
                <a:highlight>
                  <a:srgbClr val="FFFF00"/>
                </a:highlight>
                <a:latin typeface="Meiryo UI" panose="020B0604030504040204" pitchFamily="50" charset="-128"/>
                <a:ea typeface="Meiryo UI" panose="020B0604030504040204" pitchFamily="50" charset="-128"/>
              </a:rPr>
              <a:t>月　モバイルハンズオン</a:t>
            </a: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12</a:t>
            </a:r>
            <a:r>
              <a:rPr kumimoji="1" lang="ja-JP" altLang="en-US" sz="2000" dirty="0">
                <a:highlight>
                  <a:srgbClr val="FFFF00"/>
                </a:highlight>
                <a:latin typeface="Meiryo UI" panose="020B0604030504040204" pitchFamily="50" charset="-128"/>
                <a:ea typeface="Meiryo UI" panose="020B0604030504040204" pitchFamily="50" charset="-128"/>
              </a:rPr>
              <a:t>月　</a:t>
            </a:r>
            <a:r>
              <a:rPr kumimoji="1" lang="en-US" altLang="ja-JP" sz="2000" dirty="0">
                <a:highlight>
                  <a:srgbClr val="FFFF00"/>
                </a:highlight>
                <a:latin typeface="Meiryo UI" panose="020B0604030504040204" pitchFamily="50" charset="-128"/>
                <a:ea typeface="Meiryo UI" panose="020B0604030504040204" pitchFamily="50" charset="-128"/>
              </a:rPr>
              <a:t>DevOps</a:t>
            </a:r>
            <a:r>
              <a:rPr kumimoji="1" lang="ja-JP" altLang="en-US" sz="2000" dirty="0">
                <a:highlight>
                  <a:srgbClr val="FFFF00"/>
                </a:highlight>
                <a:latin typeface="Meiryo UI" panose="020B0604030504040204" pitchFamily="50" charset="-128"/>
                <a:ea typeface="Meiryo UI" panose="020B0604030504040204" pitchFamily="50" charset="-128"/>
              </a:rPr>
              <a:t>ハンズオン</a:t>
            </a:r>
            <a:endParaRPr kumimoji="1" lang="en-US" altLang="ja-JP" sz="2000" dirty="0">
              <a:highlight>
                <a:srgbClr val="FFFF00"/>
              </a:highlight>
              <a:latin typeface="Meiryo UI" panose="020B0604030504040204" pitchFamily="50" charset="-128"/>
              <a:ea typeface="Meiryo UI" panose="020B0604030504040204" pitchFamily="50" charset="-128"/>
            </a:endParaRPr>
          </a:p>
        </p:txBody>
      </p:sp>
      <p:sp>
        <p:nvSpPr>
          <p:cNvPr id="7" name="スライド番号プレースホルダー 6">
            <a:extLst>
              <a:ext uri="{FF2B5EF4-FFF2-40B4-BE49-F238E27FC236}">
                <a16:creationId xmlns:a16="http://schemas.microsoft.com/office/drawing/2014/main" id="{215DD788-D253-4ABE-B593-711701D4B12B}"/>
              </a:ext>
            </a:extLst>
          </p:cNvPr>
          <p:cNvSpPr>
            <a:spLocks noGrp="1"/>
          </p:cNvSpPr>
          <p:nvPr>
            <p:ph type="sldNum" sz="quarter" idx="12"/>
          </p:nvPr>
        </p:nvSpPr>
        <p:spPr/>
        <p:txBody>
          <a:bodyPr/>
          <a:lstStyle/>
          <a:p>
            <a:fld id="{A783C381-2822-4F05-8A88-66F73725CF2D}" type="slidenum">
              <a:rPr kumimoji="1" lang="ja-JP" altLang="en-US" smtClean="0"/>
              <a:t>120</a:t>
            </a:fld>
            <a:endParaRPr kumimoji="1" lang="ja-JP" altLang="en-US"/>
          </a:p>
        </p:txBody>
      </p:sp>
    </p:spTree>
    <p:extLst>
      <p:ext uri="{BB962C8B-B14F-4D97-AF65-F5344CB8AC3E}">
        <p14:creationId xmlns:p14="http://schemas.microsoft.com/office/powerpoint/2010/main" val="370202320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err="1">
                <a:latin typeface="Meiryo UI" panose="020B0604030504040204" pitchFamily="50" charset="-128"/>
                <a:ea typeface="Meiryo UI" panose="020B0604030504040204" pitchFamily="50" charset="-128"/>
              </a:rPr>
              <a:t>Aizurage</a:t>
            </a:r>
            <a:endParaRPr kumimoji="1" lang="ja-JP" altLang="en-US" sz="2800" b="1" dirty="0">
              <a:latin typeface="Meiryo UI" panose="020B0604030504040204" pitchFamily="50" charset="-128"/>
              <a:ea typeface="Meiryo UI" panose="020B0604030504040204" pitchFamily="50" charset="-128"/>
            </a:endParaRP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7" y="1308543"/>
            <a:ext cx="10013702" cy="5375446"/>
          </a:xfrm>
          <a:prstGeom prst="rect">
            <a:avLst/>
          </a:prstGeom>
          <a:noFill/>
        </p:spPr>
        <p:txBody>
          <a:bodyPr wrap="square" rtlCol="0">
            <a:spAutoFit/>
          </a:bodyPr>
          <a:lstStyle/>
          <a:p>
            <a:pPr>
              <a:lnSpc>
                <a:spcPts val="3200"/>
              </a:lnSpc>
            </a:pPr>
            <a:r>
              <a:rPr kumimoji="1" lang="en-US" altLang="ja-JP" sz="2000" dirty="0" err="1">
                <a:highlight>
                  <a:srgbClr val="FFFF00"/>
                </a:highlight>
                <a:latin typeface="Meiryo UI" panose="020B0604030504040204" pitchFamily="50" charset="-128"/>
                <a:ea typeface="Meiryo UI" panose="020B0604030504040204" pitchFamily="50" charset="-128"/>
              </a:rPr>
              <a:t>connpass</a:t>
            </a:r>
            <a:r>
              <a:rPr kumimoji="1" lang="ja-JP" altLang="en-US" sz="2000" dirty="0">
                <a:highlight>
                  <a:srgbClr val="FFFF00"/>
                </a:highlight>
                <a:latin typeface="Meiryo UI" panose="020B0604030504040204" pitchFamily="50" charset="-128"/>
                <a:ea typeface="Meiryo UI" panose="020B0604030504040204" pitchFamily="50" charset="-128"/>
              </a:rPr>
              <a:t>のグループ</a:t>
            </a:r>
            <a:r>
              <a:rPr kumimoji="1" lang="ja-JP" altLang="en-US" sz="2000" dirty="0">
                <a:latin typeface="Meiryo UI" panose="020B0604030504040204" pitchFamily="50" charset="-128"/>
                <a:ea typeface="Meiryo UI" panose="020B0604030504040204" pitchFamily="50" charset="-128"/>
              </a:rPr>
              <a:t>です。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hlinkClick r:id="rId2"/>
              </a:rPr>
              <a:t>https://tidev-aizu.connpass.com/</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TIS</a:t>
            </a:r>
            <a:r>
              <a:rPr kumimoji="1" lang="ja-JP" altLang="en-US" sz="2000" dirty="0">
                <a:latin typeface="Meiryo UI" panose="020B0604030504040204" pitchFamily="50" charset="-128"/>
                <a:ea typeface="Meiryo UI" panose="020B0604030504040204" pitchFamily="50" charset="-128"/>
              </a:rPr>
              <a:t>の会津拠点のエンジニアが中心になって、</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エンジニア交流を目的にハンズオンや勉強会をやっています。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興味がありましたらグループのメンバーになってください。</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メンバー＝グループのスタッフではないので安心してください。</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グループのメンバーは</a:t>
            </a:r>
            <a:r>
              <a:rPr kumimoji="1" lang="en-US" altLang="ja-JP" sz="2000" dirty="0">
                <a:latin typeface="Meiryo UI" panose="020B0604030504040204" pitchFamily="50" charset="-128"/>
                <a:ea typeface="Meiryo UI" panose="020B0604030504040204" pitchFamily="50" charset="-128"/>
              </a:rPr>
              <a:t>Twitter</a:t>
            </a:r>
            <a:r>
              <a:rPr kumimoji="1" lang="ja-JP" altLang="en-US" sz="2000" dirty="0">
                <a:latin typeface="Meiryo UI" panose="020B0604030504040204" pitchFamily="50" charset="-128"/>
                <a:ea typeface="Meiryo UI" panose="020B0604030504040204" pitchFamily="50" charset="-128"/>
              </a:rPr>
              <a:t>のフォロワーのようなイメージです。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「メンバーになると、グループのイベントが作成されると通知がきたり、</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 トップページのおすすめイベントに表示されるので、</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 興味のあるイベントを見逃すことが少なくなります。」</a:t>
            </a:r>
            <a:endParaRPr kumimoji="1" lang="en-US" altLang="ja-JP" sz="2000" dirty="0">
              <a:latin typeface="Meiryo UI" panose="020B0604030504040204" pitchFamily="50" charset="-128"/>
              <a:ea typeface="Meiryo UI" panose="020B0604030504040204" pitchFamily="50" charset="-128"/>
            </a:endParaRPr>
          </a:p>
        </p:txBody>
      </p:sp>
      <p:sp>
        <p:nvSpPr>
          <p:cNvPr id="7" name="スライド番号プレースホルダー 6">
            <a:extLst>
              <a:ext uri="{FF2B5EF4-FFF2-40B4-BE49-F238E27FC236}">
                <a16:creationId xmlns:a16="http://schemas.microsoft.com/office/drawing/2014/main" id="{774B3548-7665-449B-B12B-796A318B7DFD}"/>
              </a:ext>
            </a:extLst>
          </p:cNvPr>
          <p:cNvSpPr>
            <a:spLocks noGrp="1"/>
          </p:cNvSpPr>
          <p:nvPr>
            <p:ph type="sldNum" sz="quarter" idx="12"/>
          </p:nvPr>
        </p:nvSpPr>
        <p:spPr/>
        <p:txBody>
          <a:bodyPr/>
          <a:lstStyle/>
          <a:p>
            <a:fld id="{A783C381-2822-4F05-8A88-66F73725CF2D}" type="slidenum">
              <a:rPr kumimoji="1" lang="ja-JP" altLang="en-US" smtClean="0"/>
              <a:t>121</a:t>
            </a:fld>
            <a:endParaRPr kumimoji="1" lang="ja-JP" altLang="en-US"/>
          </a:p>
        </p:txBody>
      </p:sp>
      <p:pic>
        <p:nvPicPr>
          <p:cNvPr id="12" name="図 11">
            <a:extLst>
              <a:ext uri="{FF2B5EF4-FFF2-40B4-BE49-F238E27FC236}">
                <a16:creationId xmlns:a16="http://schemas.microsoft.com/office/drawing/2014/main" id="{3CFDD386-5069-4A2D-B7ED-46A940752D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21278" y="1405117"/>
            <a:ext cx="4132522" cy="2324543"/>
          </a:xfrm>
          <a:prstGeom prst="rect">
            <a:avLst/>
          </a:prstGeom>
        </p:spPr>
      </p:pic>
    </p:spTree>
    <p:extLst>
      <p:ext uri="{BB962C8B-B14F-4D97-AF65-F5344CB8AC3E}">
        <p14:creationId xmlns:p14="http://schemas.microsoft.com/office/powerpoint/2010/main" val="210052561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TIS</a:t>
            </a:r>
            <a:r>
              <a:rPr kumimoji="1" lang="ja-JP" altLang="en-US" sz="2800" b="1" dirty="0">
                <a:latin typeface="Meiryo UI" panose="020B0604030504040204" pitchFamily="50" charset="-128"/>
                <a:ea typeface="Meiryo UI" panose="020B0604030504040204" pitchFamily="50" charset="-128"/>
              </a:rPr>
              <a:t>の会津での取り組み</a:t>
            </a:r>
          </a:p>
        </p:txBody>
      </p:sp>
      <p:sp>
        <p:nvSpPr>
          <p:cNvPr id="7" name="スライド番号プレースホルダー 6">
            <a:extLst>
              <a:ext uri="{FF2B5EF4-FFF2-40B4-BE49-F238E27FC236}">
                <a16:creationId xmlns:a16="http://schemas.microsoft.com/office/drawing/2014/main" id="{774B3548-7665-449B-B12B-796A318B7DFD}"/>
              </a:ext>
            </a:extLst>
          </p:cNvPr>
          <p:cNvSpPr>
            <a:spLocks noGrp="1"/>
          </p:cNvSpPr>
          <p:nvPr>
            <p:ph type="sldNum" sz="quarter" idx="12"/>
          </p:nvPr>
        </p:nvSpPr>
        <p:spPr/>
        <p:txBody>
          <a:bodyPr/>
          <a:lstStyle/>
          <a:p>
            <a:fld id="{A783C381-2822-4F05-8A88-66F73725CF2D}" type="slidenum">
              <a:rPr kumimoji="1" lang="ja-JP" altLang="en-US" smtClean="0"/>
              <a:t>122</a:t>
            </a:fld>
            <a:endParaRPr kumimoji="1" lang="ja-JP" altLang="en-US"/>
          </a:p>
        </p:txBody>
      </p:sp>
      <p:pic>
        <p:nvPicPr>
          <p:cNvPr id="1026" name="Picture 2">
            <a:extLst>
              <a:ext uri="{FF2B5EF4-FFF2-40B4-BE49-F238E27FC236}">
                <a16:creationId xmlns:a16="http://schemas.microsoft.com/office/drawing/2014/main" id="{C588E786-6EFE-4783-8215-A867C05833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2304" y="1233376"/>
            <a:ext cx="5111542" cy="3832326"/>
          </a:xfrm>
          <a:prstGeom prst="rect">
            <a:avLst/>
          </a:prstGeom>
          <a:noFill/>
          <a:extLst>
            <a:ext uri="{909E8E84-426E-40DD-AFC4-6F175D3DCCD1}">
              <a14:hiddenFill xmlns:a14="http://schemas.microsoft.com/office/drawing/2010/main">
                <a:solidFill>
                  <a:srgbClr val="FFFFFF"/>
                </a:solidFill>
              </a14:hiddenFill>
            </a:ext>
          </a:extLst>
        </p:spPr>
      </p:pic>
      <p:pic>
        <p:nvPicPr>
          <p:cNvPr id="8" name="図 7">
            <a:extLst>
              <a:ext uri="{FF2B5EF4-FFF2-40B4-BE49-F238E27FC236}">
                <a16:creationId xmlns:a16="http://schemas.microsoft.com/office/drawing/2014/main" id="{EE5359F0-46C9-4BD7-BBE3-AF0CE944E915}"/>
              </a:ext>
            </a:extLst>
          </p:cNvPr>
          <p:cNvPicPr>
            <a:picLocks noChangeAspect="1"/>
          </p:cNvPicPr>
          <p:nvPr/>
        </p:nvPicPr>
        <p:blipFill>
          <a:blip r:embed="rId3"/>
          <a:stretch>
            <a:fillRect/>
          </a:stretch>
        </p:blipFill>
        <p:spPr>
          <a:xfrm>
            <a:off x="4210864" y="2098689"/>
            <a:ext cx="7488832" cy="4257661"/>
          </a:xfrm>
          <a:prstGeom prst="rect">
            <a:avLst/>
          </a:prstGeom>
        </p:spPr>
      </p:pic>
    </p:spTree>
    <p:extLst>
      <p:ext uri="{BB962C8B-B14F-4D97-AF65-F5344CB8AC3E}">
        <p14:creationId xmlns:p14="http://schemas.microsoft.com/office/powerpoint/2010/main" val="39444019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7" y="1308543"/>
            <a:ext cx="6114248" cy="1271758"/>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技術力で活躍したいエンジニアを募集しています！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まずは東京、大阪で経験を積んで、そのままでもいいし、</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U/I</a:t>
            </a:r>
            <a:r>
              <a:rPr kumimoji="1" lang="ja-JP" altLang="en-US" sz="2000" dirty="0">
                <a:latin typeface="Meiryo UI" panose="020B0604030504040204" pitchFamily="50" charset="-128"/>
                <a:ea typeface="Meiryo UI" panose="020B0604030504040204" pitchFamily="50" charset="-128"/>
              </a:rPr>
              <a:t>ターンで会津若松でもいいし、一緒に働きませんか？</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We’re Hiring!</a:t>
            </a:r>
            <a:endParaRPr kumimoji="1" lang="ja-JP" altLang="en-US" sz="2800" b="1" dirty="0">
              <a:latin typeface="Meiryo UI" panose="020B0604030504040204" pitchFamily="50" charset="-128"/>
              <a:ea typeface="Meiryo UI" panose="020B0604030504040204" pitchFamily="50" charset="-128"/>
            </a:endParaRPr>
          </a:p>
        </p:txBody>
      </p:sp>
      <p:pic>
        <p:nvPicPr>
          <p:cNvPr id="9218" name="Picture 2">
            <a:extLst>
              <a:ext uri="{FF2B5EF4-FFF2-40B4-BE49-F238E27FC236}">
                <a16:creationId xmlns:a16="http://schemas.microsoft.com/office/drawing/2014/main" id="{124D0300-A1FD-4D7F-97CA-F0B38127B6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30928" y="2224474"/>
            <a:ext cx="3988648" cy="3988648"/>
          </a:xfrm>
          <a:prstGeom prst="rect">
            <a:avLst/>
          </a:prstGeom>
          <a:noFill/>
          <a:extLst>
            <a:ext uri="{909E8E84-426E-40DD-AFC4-6F175D3DCCD1}">
              <a14:hiddenFill xmlns:a14="http://schemas.microsoft.com/office/drawing/2010/main">
                <a:solidFill>
                  <a:srgbClr val="FFFFFF"/>
                </a:solidFill>
              </a14:hiddenFill>
            </a:ext>
          </a:extLst>
        </p:spPr>
      </p:pic>
      <p:sp>
        <p:nvSpPr>
          <p:cNvPr id="2" name="矢印: 右 1">
            <a:extLst>
              <a:ext uri="{FF2B5EF4-FFF2-40B4-BE49-F238E27FC236}">
                <a16:creationId xmlns:a16="http://schemas.microsoft.com/office/drawing/2014/main" id="{6E1B2A3A-FFA6-4230-8093-4825A15F16D8}"/>
              </a:ext>
            </a:extLst>
          </p:cNvPr>
          <p:cNvSpPr/>
          <p:nvPr/>
        </p:nvSpPr>
        <p:spPr>
          <a:xfrm rot="2909753">
            <a:off x="9124421" y="3836763"/>
            <a:ext cx="958181" cy="210889"/>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 name="テキスト ボックス 3">
            <a:extLst>
              <a:ext uri="{FF2B5EF4-FFF2-40B4-BE49-F238E27FC236}">
                <a16:creationId xmlns:a16="http://schemas.microsoft.com/office/drawing/2014/main" id="{9B7D25FA-3EE6-4960-B466-9C1D7841BBE8}"/>
              </a:ext>
            </a:extLst>
          </p:cNvPr>
          <p:cNvSpPr txBox="1"/>
          <p:nvPr/>
        </p:nvSpPr>
        <p:spPr>
          <a:xfrm>
            <a:off x="8326599" y="2994946"/>
            <a:ext cx="1138274" cy="584391"/>
          </a:xfrm>
          <a:prstGeom prst="rect">
            <a:avLst/>
          </a:prstGeom>
          <a:noFill/>
        </p:spPr>
        <p:txBody>
          <a:bodyPr wrap="square" lIns="0" tIns="0" rIns="0" bIns="0" rtlCol="0" anchor="ctr" anchorCtr="0">
            <a:spAutoFit/>
          </a:bodyPr>
          <a:lstStyle/>
          <a:p>
            <a:pPr algn="ctr">
              <a:lnSpc>
                <a:spcPts val="2400"/>
              </a:lnSpc>
            </a:pPr>
            <a:r>
              <a:rPr kumimoji="1" lang="ja-JP" altLang="en-US" dirty="0">
                <a:latin typeface="Meiryo UI" panose="020B0604030504040204" pitchFamily="50" charset="-128"/>
                <a:ea typeface="Meiryo UI" panose="020B0604030504040204" pitchFamily="50" charset="-128"/>
              </a:rPr>
              <a:t>会津若松（</a:t>
            </a:r>
            <a:r>
              <a:rPr kumimoji="1" lang="en-US" altLang="ja-JP" dirty="0" err="1">
                <a:latin typeface="Meiryo UI" panose="020B0604030504040204" pitchFamily="50" charset="-128"/>
                <a:ea typeface="Meiryo UI" panose="020B0604030504040204" pitchFamily="50" charset="-128"/>
              </a:rPr>
              <a:t>AiCT</a:t>
            </a:r>
            <a:r>
              <a:rPr kumimoji="1" lang="ja-JP" altLang="en-US" dirty="0">
                <a:latin typeface="Meiryo UI" panose="020B0604030504040204" pitchFamily="50" charset="-128"/>
                <a:ea typeface="Meiryo UI" panose="020B0604030504040204" pitchFamily="50" charset="-128"/>
              </a:rPr>
              <a:t>）</a:t>
            </a:r>
            <a:endParaRPr kumimoji="1" lang="en-US" altLang="ja-JP" dirty="0">
              <a:latin typeface="Meiryo UI" panose="020B0604030504040204" pitchFamily="50" charset="-128"/>
              <a:ea typeface="Meiryo UI" panose="020B0604030504040204" pitchFamily="50" charset="-128"/>
            </a:endParaRPr>
          </a:p>
        </p:txBody>
      </p:sp>
      <p:sp>
        <p:nvSpPr>
          <p:cNvPr id="5" name="テキスト ボックス 4">
            <a:extLst>
              <a:ext uri="{FF2B5EF4-FFF2-40B4-BE49-F238E27FC236}">
                <a16:creationId xmlns:a16="http://schemas.microsoft.com/office/drawing/2014/main" id="{3999DBB8-8374-4277-B978-AD65BADDC362}"/>
              </a:ext>
            </a:extLst>
          </p:cNvPr>
          <p:cNvSpPr txBox="1"/>
          <p:nvPr/>
        </p:nvSpPr>
        <p:spPr>
          <a:xfrm>
            <a:off x="9588998" y="5382775"/>
            <a:ext cx="1138274" cy="276614"/>
          </a:xfrm>
          <a:prstGeom prst="rect">
            <a:avLst/>
          </a:prstGeom>
          <a:noFill/>
        </p:spPr>
        <p:txBody>
          <a:bodyPr wrap="square" lIns="0" tIns="0" rIns="0" bIns="0" rtlCol="0" anchor="ctr" anchorCtr="0">
            <a:spAutoFit/>
          </a:bodyPr>
          <a:lstStyle/>
          <a:p>
            <a:pPr algn="ctr">
              <a:lnSpc>
                <a:spcPts val="2400"/>
              </a:lnSpc>
            </a:pPr>
            <a:r>
              <a:rPr kumimoji="1" lang="ja-JP" altLang="en-US" dirty="0">
                <a:latin typeface="Meiryo UI" panose="020B0604030504040204" pitchFamily="50" charset="-128"/>
                <a:ea typeface="Meiryo UI" panose="020B0604030504040204" pitchFamily="50" charset="-128"/>
              </a:rPr>
              <a:t>東京</a:t>
            </a:r>
            <a:endParaRPr kumimoji="1" lang="en-US" altLang="ja-JP" dirty="0">
              <a:latin typeface="Meiryo UI" panose="020B0604030504040204" pitchFamily="50" charset="-128"/>
              <a:ea typeface="Meiryo UI" panose="020B0604030504040204" pitchFamily="50" charset="-128"/>
            </a:endParaRPr>
          </a:p>
        </p:txBody>
      </p:sp>
      <p:sp>
        <p:nvSpPr>
          <p:cNvPr id="9" name="矢印: 右 8">
            <a:extLst>
              <a:ext uri="{FF2B5EF4-FFF2-40B4-BE49-F238E27FC236}">
                <a16:creationId xmlns:a16="http://schemas.microsoft.com/office/drawing/2014/main" id="{8A43C401-53F5-4E47-9865-31AF636ED980}"/>
              </a:ext>
            </a:extLst>
          </p:cNvPr>
          <p:cNvSpPr/>
          <p:nvPr/>
        </p:nvSpPr>
        <p:spPr>
          <a:xfrm rot="15353419">
            <a:off x="9647942" y="4958655"/>
            <a:ext cx="629275" cy="216475"/>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1" name="テキスト ボックス 10">
            <a:extLst>
              <a:ext uri="{FF2B5EF4-FFF2-40B4-BE49-F238E27FC236}">
                <a16:creationId xmlns:a16="http://schemas.microsoft.com/office/drawing/2014/main" id="{2BBF74CE-3086-4810-BAA3-6C925BFF0AE3}"/>
              </a:ext>
            </a:extLst>
          </p:cNvPr>
          <p:cNvSpPr txBox="1"/>
          <p:nvPr/>
        </p:nvSpPr>
        <p:spPr>
          <a:xfrm>
            <a:off x="8068788" y="5674492"/>
            <a:ext cx="1138274" cy="276614"/>
          </a:xfrm>
          <a:prstGeom prst="rect">
            <a:avLst/>
          </a:prstGeom>
          <a:noFill/>
        </p:spPr>
        <p:txBody>
          <a:bodyPr wrap="square" lIns="0" tIns="0" rIns="0" bIns="0" rtlCol="0" anchor="ctr" anchorCtr="0">
            <a:spAutoFit/>
          </a:bodyPr>
          <a:lstStyle/>
          <a:p>
            <a:pPr algn="ctr">
              <a:lnSpc>
                <a:spcPts val="2400"/>
              </a:lnSpc>
            </a:pPr>
            <a:r>
              <a:rPr kumimoji="1" lang="ja-JP" altLang="en-US" dirty="0">
                <a:latin typeface="Meiryo UI" panose="020B0604030504040204" pitchFamily="50" charset="-128"/>
                <a:ea typeface="Meiryo UI" panose="020B0604030504040204" pitchFamily="50" charset="-128"/>
              </a:rPr>
              <a:t>大阪</a:t>
            </a:r>
            <a:endParaRPr kumimoji="1" lang="en-US" altLang="ja-JP" dirty="0">
              <a:latin typeface="Meiryo UI" panose="020B0604030504040204" pitchFamily="50" charset="-128"/>
              <a:ea typeface="Meiryo UI" panose="020B0604030504040204" pitchFamily="50" charset="-128"/>
            </a:endParaRPr>
          </a:p>
        </p:txBody>
      </p:sp>
      <p:sp>
        <p:nvSpPr>
          <p:cNvPr id="15" name="矢印: 右 14">
            <a:extLst>
              <a:ext uri="{FF2B5EF4-FFF2-40B4-BE49-F238E27FC236}">
                <a16:creationId xmlns:a16="http://schemas.microsoft.com/office/drawing/2014/main" id="{419508EC-9D9F-4D5F-9486-05B6843A648E}"/>
              </a:ext>
            </a:extLst>
          </p:cNvPr>
          <p:cNvSpPr/>
          <p:nvPr/>
        </p:nvSpPr>
        <p:spPr>
          <a:xfrm rot="17143484">
            <a:off x="8511491" y="5225587"/>
            <a:ext cx="597957" cy="24013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7" name="テキスト ボックス 16">
            <a:extLst>
              <a:ext uri="{FF2B5EF4-FFF2-40B4-BE49-F238E27FC236}">
                <a16:creationId xmlns:a16="http://schemas.microsoft.com/office/drawing/2014/main" id="{8746A687-479A-4035-A4EB-65D970B590F6}"/>
              </a:ext>
            </a:extLst>
          </p:cNvPr>
          <p:cNvSpPr txBox="1"/>
          <p:nvPr/>
        </p:nvSpPr>
        <p:spPr>
          <a:xfrm>
            <a:off x="9362232" y="5751350"/>
            <a:ext cx="2579078" cy="571695"/>
          </a:xfrm>
          <a:prstGeom prst="rect">
            <a:avLst/>
          </a:prstGeom>
          <a:noFill/>
        </p:spPr>
        <p:txBody>
          <a:bodyPr wrap="square" rtlCol="0">
            <a:spAutoFit/>
          </a:bodyPr>
          <a:lstStyle/>
          <a:p>
            <a:pPr>
              <a:lnSpc>
                <a:spcPts val="2000"/>
              </a:lnSpc>
            </a:pPr>
            <a:r>
              <a:rPr kumimoji="1" lang="ja-JP" altLang="en-US" sz="1200" dirty="0">
                <a:solidFill>
                  <a:schemeClr val="bg1">
                    <a:lumMod val="50000"/>
                  </a:schemeClr>
                </a:solidFill>
                <a:latin typeface="Meiryo UI" panose="020B0604030504040204" pitchFamily="50" charset="-128"/>
                <a:ea typeface="Meiryo UI" panose="020B0604030504040204" pitchFamily="50" charset="-128"/>
              </a:rPr>
              <a:t>地図はいらすとやを使用しています。</a:t>
            </a:r>
          </a:p>
          <a:p>
            <a:pPr>
              <a:lnSpc>
                <a:spcPts val="2000"/>
              </a:lnSpc>
            </a:pPr>
            <a:r>
              <a:rPr kumimoji="1" lang="en-US" altLang="ja-JP" sz="1200" dirty="0">
                <a:solidFill>
                  <a:schemeClr val="bg1">
                    <a:lumMod val="50000"/>
                  </a:schemeClr>
                </a:solidFill>
                <a:latin typeface="Meiryo UI" panose="020B0604030504040204" pitchFamily="50" charset="-128"/>
                <a:ea typeface="Meiryo UI" panose="020B0604030504040204" pitchFamily="50" charset="-128"/>
              </a:rPr>
              <a:t>https://www.irasutoya.com/</a:t>
            </a:r>
          </a:p>
        </p:txBody>
      </p:sp>
      <p:sp>
        <p:nvSpPr>
          <p:cNvPr id="7" name="スライド番号プレースホルダー 6">
            <a:extLst>
              <a:ext uri="{FF2B5EF4-FFF2-40B4-BE49-F238E27FC236}">
                <a16:creationId xmlns:a16="http://schemas.microsoft.com/office/drawing/2014/main" id="{56A9FCF5-3695-4161-BB50-DDAE24ACF04A}"/>
              </a:ext>
            </a:extLst>
          </p:cNvPr>
          <p:cNvSpPr>
            <a:spLocks noGrp="1"/>
          </p:cNvSpPr>
          <p:nvPr>
            <p:ph type="sldNum" sz="quarter" idx="12"/>
          </p:nvPr>
        </p:nvSpPr>
        <p:spPr/>
        <p:txBody>
          <a:bodyPr/>
          <a:lstStyle/>
          <a:p>
            <a:fld id="{A783C381-2822-4F05-8A88-66F73725CF2D}" type="slidenum">
              <a:rPr kumimoji="1" lang="ja-JP" altLang="en-US" smtClean="0"/>
              <a:t>123</a:t>
            </a:fld>
            <a:endParaRPr kumimoji="1" lang="ja-JP" altLang="en-US"/>
          </a:p>
        </p:txBody>
      </p:sp>
      <p:pic>
        <p:nvPicPr>
          <p:cNvPr id="14" name="図 13">
            <a:extLst>
              <a:ext uri="{FF2B5EF4-FFF2-40B4-BE49-F238E27FC236}">
                <a16:creationId xmlns:a16="http://schemas.microsoft.com/office/drawing/2014/main" id="{F009E9F5-26C9-4B59-859B-242B2EFD94C0}"/>
              </a:ext>
            </a:extLst>
          </p:cNvPr>
          <p:cNvPicPr>
            <a:picLocks noChangeAspect="1"/>
          </p:cNvPicPr>
          <p:nvPr/>
        </p:nvPicPr>
        <p:blipFill>
          <a:blip r:embed="rId4"/>
          <a:stretch>
            <a:fillRect/>
          </a:stretch>
        </p:blipFill>
        <p:spPr>
          <a:xfrm>
            <a:off x="742839" y="2870907"/>
            <a:ext cx="5621187" cy="3485443"/>
          </a:xfrm>
          <a:prstGeom prst="rect">
            <a:avLst/>
          </a:prstGeom>
        </p:spPr>
      </p:pic>
      <p:sp>
        <p:nvSpPr>
          <p:cNvPr id="10" name="テキスト ボックス 9">
            <a:extLst>
              <a:ext uri="{FF2B5EF4-FFF2-40B4-BE49-F238E27FC236}">
                <a16:creationId xmlns:a16="http://schemas.microsoft.com/office/drawing/2014/main" id="{ABC2B21D-52E8-48F6-AAB2-699ACAD2242E}"/>
              </a:ext>
            </a:extLst>
          </p:cNvPr>
          <p:cNvSpPr txBox="1"/>
          <p:nvPr/>
        </p:nvSpPr>
        <p:spPr>
          <a:xfrm>
            <a:off x="6369709" y="355787"/>
            <a:ext cx="5506015" cy="671659"/>
          </a:xfrm>
          <a:prstGeom prst="rect">
            <a:avLst/>
          </a:prstGeom>
          <a:solidFill>
            <a:schemeClr val="accent4"/>
          </a:solidFill>
        </p:spPr>
        <p:txBody>
          <a:bodyPr wrap="square" rtlCol="0">
            <a:spAutoFit/>
          </a:bodyPr>
          <a:lstStyle/>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キャリア採用のエントリーページ</a:t>
            </a:r>
          </a:p>
          <a:p>
            <a:pPr>
              <a:lnSpc>
                <a:spcPts val="2400"/>
              </a:lnSpc>
            </a:pPr>
            <a:r>
              <a:rPr kumimoji="1" lang="en-US" altLang="ja-JP" sz="1600" dirty="0">
                <a:solidFill>
                  <a:schemeClr val="bg1"/>
                </a:solidFill>
                <a:latin typeface="Meiryo UI" panose="020B0604030504040204" pitchFamily="50" charset="-128"/>
                <a:ea typeface="Meiryo UI" panose="020B0604030504040204" pitchFamily="50" charset="-128"/>
                <a:hlinkClick r:id="rId5"/>
              </a:rPr>
              <a:t>https://hrmos.co/pages/tissaiyo/jobs/20100400011</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585852774"/>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1682127"/>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今後の改善に活用したいので</a:t>
            </a:r>
            <a:r>
              <a:rPr kumimoji="1" lang="ja-JP" altLang="en-US" sz="2000" dirty="0">
                <a:highlight>
                  <a:srgbClr val="FFFF00"/>
                </a:highlight>
                <a:latin typeface="Meiryo UI" panose="020B0604030504040204" pitchFamily="50" charset="-128"/>
                <a:ea typeface="Meiryo UI" panose="020B0604030504040204" pitchFamily="50" charset="-128"/>
              </a:rPr>
              <a:t>アンケートへのご協力</a:t>
            </a:r>
            <a:r>
              <a:rPr kumimoji="1" lang="ja-JP" altLang="en-US" sz="2000" dirty="0">
                <a:latin typeface="Meiryo UI" panose="020B0604030504040204" pitchFamily="50" charset="-128"/>
                <a:ea typeface="Meiryo UI" panose="020B0604030504040204" pitchFamily="50" charset="-128"/>
              </a:rPr>
              <a:t>をお願いします。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アンケートの</a:t>
            </a:r>
            <a:r>
              <a:rPr kumimoji="1" lang="en-US" altLang="ja-JP" sz="2000" dirty="0">
                <a:latin typeface="Meiryo UI" panose="020B0604030504040204" pitchFamily="50" charset="-128"/>
                <a:ea typeface="Meiryo UI" panose="020B0604030504040204" pitchFamily="50" charset="-128"/>
              </a:rPr>
              <a:t>URL</a:t>
            </a:r>
            <a:r>
              <a:rPr kumimoji="1" lang="ja-JP" altLang="en-US" sz="2000" dirty="0">
                <a:latin typeface="Meiryo UI" panose="020B0604030504040204" pitchFamily="50" charset="-128"/>
                <a:ea typeface="Meiryo UI" panose="020B0604030504040204" pitchFamily="50" charset="-128"/>
              </a:rPr>
              <a:t>は</a:t>
            </a:r>
            <a:r>
              <a:rPr kumimoji="1" lang="en-US" altLang="ja-JP" sz="2000" dirty="0">
                <a:latin typeface="Meiryo UI" panose="020B0604030504040204" pitchFamily="50" charset="-128"/>
                <a:ea typeface="Meiryo UI" panose="020B0604030504040204" pitchFamily="50" charset="-128"/>
              </a:rPr>
              <a:t>Zoom</a:t>
            </a:r>
            <a:r>
              <a:rPr kumimoji="1" lang="ja-JP" altLang="en-US" sz="2000" dirty="0">
                <a:latin typeface="Meiryo UI" panose="020B0604030504040204" pitchFamily="50" charset="-128"/>
                <a:ea typeface="Meiryo UI" panose="020B0604030504040204" pitchFamily="50" charset="-128"/>
              </a:rPr>
              <a:t>のチャットで連絡します。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アンケート</a:t>
            </a:r>
          </a:p>
        </p:txBody>
      </p:sp>
      <p:sp>
        <p:nvSpPr>
          <p:cNvPr id="2" name="テキスト ボックス 1">
            <a:extLst>
              <a:ext uri="{FF2B5EF4-FFF2-40B4-BE49-F238E27FC236}">
                <a16:creationId xmlns:a16="http://schemas.microsoft.com/office/drawing/2014/main" id="{13159572-2F56-424B-9A14-79BEF1867452}"/>
              </a:ext>
            </a:extLst>
          </p:cNvPr>
          <p:cNvSpPr txBox="1"/>
          <p:nvPr/>
        </p:nvSpPr>
        <p:spPr>
          <a:xfrm>
            <a:off x="10888910" y="169054"/>
            <a:ext cx="1187155" cy="451021"/>
          </a:xfrm>
          <a:prstGeom prst="rect">
            <a:avLst/>
          </a:prstGeom>
          <a:solidFill>
            <a:schemeClr val="accent6"/>
          </a:solidFill>
        </p:spPr>
        <p:txBody>
          <a:bodyPr wrap="square" rtlCol="0">
            <a:spAutoFit/>
          </a:bodyPr>
          <a:lstStyle/>
          <a:p>
            <a:pPr>
              <a:lnSpc>
                <a:spcPts val="3200"/>
              </a:lnSpc>
            </a:pPr>
            <a:r>
              <a:rPr kumimoji="1" lang="ja-JP" altLang="en-US" sz="2000" dirty="0">
                <a:solidFill>
                  <a:schemeClr val="bg1"/>
                </a:solidFill>
                <a:latin typeface="Meiryo UI" panose="020B0604030504040204" pitchFamily="50" charset="-128"/>
                <a:ea typeface="Meiryo UI" panose="020B0604030504040204" pitchFamily="50" charset="-128"/>
              </a:rPr>
              <a:t>アンケート</a:t>
            </a:r>
            <a:endParaRPr kumimoji="1" lang="en-US" altLang="ja-JP" sz="2000" dirty="0">
              <a:solidFill>
                <a:schemeClr val="bg1"/>
              </a:solidFill>
              <a:latin typeface="Meiryo UI" panose="020B0604030504040204" pitchFamily="50" charset="-128"/>
              <a:ea typeface="Meiryo UI" panose="020B0604030504040204" pitchFamily="50" charset="-128"/>
            </a:endParaRPr>
          </a:p>
        </p:txBody>
      </p:sp>
      <p:sp>
        <p:nvSpPr>
          <p:cNvPr id="4" name="スライド番号プレースホルダー 3">
            <a:extLst>
              <a:ext uri="{FF2B5EF4-FFF2-40B4-BE49-F238E27FC236}">
                <a16:creationId xmlns:a16="http://schemas.microsoft.com/office/drawing/2014/main" id="{96E51EAE-D674-43DC-A22B-8830A758B4A8}"/>
              </a:ext>
            </a:extLst>
          </p:cNvPr>
          <p:cNvSpPr>
            <a:spLocks noGrp="1"/>
          </p:cNvSpPr>
          <p:nvPr>
            <p:ph type="sldNum" sz="quarter" idx="12"/>
          </p:nvPr>
        </p:nvSpPr>
        <p:spPr/>
        <p:txBody>
          <a:bodyPr/>
          <a:lstStyle/>
          <a:p>
            <a:fld id="{A783C381-2822-4F05-8A88-66F73725CF2D}" type="slidenum">
              <a:rPr kumimoji="1" lang="ja-JP" altLang="en-US" smtClean="0"/>
              <a:t>124</a:t>
            </a:fld>
            <a:endParaRPr kumimoji="1" lang="ja-JP" altLang="en-US"/>
          </a:p>
        </p:txBody>
      </p:sp>
    </p:spTree>
    <p:extLst>
      <p:ext uri="{BB962C8B-B14F-4D97-AF65-F5344CB8AC3E}">
        <p14:creationId xmlns:p14="http://schemas.microsoft.com/office/powerpoint/2010/main" val="59933504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53573D80-8CD9-4E69-85AE-897FADCA836E}"/>
              </a:ext>
            </a:extLst>
          </p:cNvPr>
          <p:cNvPicPr>
            <a:picLocks noChangeAspect="1"/>
          </p:cNvPicPr>
          <p:nvPr/>
        </p:nvPicPr>
        <p:blipFill>
          <a:blip r:embed="rId2"/>
          <a:stretch>
            <a:fillRect/>
          </a:stretch>
        </p:blipFill>
        <p:spPr>
          <a:xfrm>
            <a:off x="1805" y="0"/>
            <a:ext cx="12188389" cy="6858000"/>
          </a:xfrm>
          <a:prstGeom prst="rect">
            <a:avLst/>
          </a:prstGeom>
        </p:spPr>
      </p:pic>
      <p:sp>
        <p:nvSpPr>
          <p:cNvPr id="4" name="テキスト ボックス 3">
            <a:extLst>
              <a:ext uri="{FF2B5EF4-FFF2-40B4-BE49-F238E27FC236}">
                <a16:creationId xmlns:a16="http://schemas.microsoft.com/office/drawing/2014/main" id="{885CD8A2-A046-4173-8123-BAE2FE8F1EB5}"/>
              </a:ext>
            </a:extLst>
          </p:cNvPr>
          <p:cNvSpPr txBox="1"/>
          <p:nvPr/>
        </p:nvSpPr>
        <p:spPr>
          <a:xfrm>
            <a:off x="0" y="900000"/>
            <a:ext cx="12188389" cy="4796492"/>
          </a:xfrm>
          <a:prstGeom prst="rect">
            <a:avLst/>
          </a:prstGeom>
          <a:noFill/>
          <a:ln>
            <a:noFill/>
          </a:ln>
          <a:effectLst/>
        </p:spPr>
        <p:txBody>
          <a:bodyPr wrap="square" tIns="360000" bIns="360000" rtlCol="0" anchor="ctr">
            <a:noAutofit/>
          </a:bodyPr>
          <a:lstStyle/>
          <a:p>
            <a:pPr algn="ctr"/>
            <a:r>
              <a:rPr lang="en-US" altLang="ja-JP" sz="6000" b="1" dirty="0">
                <a:solidFill>
                  <a:srgbClr val="FF0066"/>
                </a:solidFill>
                <a:latin typeface="Meiryo UI" panose="020B0604030504040204" pitchFamily="50" charset="-128"/>
                <a:ea typeface="Meiryo UI" panose="020B0604030504040204" pitchFamily="50" charset="-128"/>
              </a:rPr>
              <a:t>Thank you</a:t>
            </a:r>
            <a:endParaRPr lang="en-US" altLang="ja-JP" sz="5400" b="1" dirty="0">
              <a:solidFill>
                <a:schemeClr val="bg1"/>
              </a:solidFill>
              <a:latin typeface="Meiryo UI" panose="020B0604030504040204" pitchFamily="50" charset="-128"/>
              <a:ea typeface="Meiryo UI" panose="020B0604030504040204" pitchFamily="50" charset="-128"/>
            </a:endParaRPr>
          </a:p>
          <a:p>
            <a:pPr algn="ctr"/>
            <a:r>
              <a:rPr lang="en-US" altLang="ja-JP" sz="5400" b="1" dirty="0">
                <a:solidFill>
                  <a:schemeClr val="bg1"/>
                </a:solidFill>
                <a:latin typeface="Meiryo UI" panose="020B0604030504040204" pitchFamily="50" charset="-128"/>
                <a:ea typeface="Meiryo UI" panose="020B0604030504040204" pitchFamily="50" charset="-128"/>
              </a:rPr>
              <a:t>Service</a:t>
            </a:r>
            <a:r>
              <a:rPr lang="ja-JP" altLang="en-US" sz="5400" b="1" dirty="0">
                <a:solidFill>
                  <a:schemeClr val="bg1"/>
                </a:solidFill>
                <a:latin typeface="Meiryo UI" panose="020B0604030504040204" pitchFamily="50" charset="-128"/>
                <a:ea typeface="Meiryo UI" panose="020B0604030504040204" pitchFamily="50" charset="-128"/>
              </a:rPr>
              <a:t> </a:t>
            </a:r>
            <a:r>
              <a:rPr lang="en-US" altLang="ja-JP" sz="5400" b="1" dirty="0">
                <a:solidFill>
                  <a:schemeClr val="bg1"/>
                </a:solidFill>
                <a:latin typeface="Meiryo UI" panose="020B0604030504040204" pitchFamily="50" charset="-128"/>
                <a:ea typeface="Meiryo UI" panose="020B0604030504040204" pitchFamily="50" charset="-128"/>
              </a:rPr>
              <a:t>Dev</a:t>
            </a:r>
            <a:r>
              <a:rPr lang="ja-JP" altLang="en-US" sz="5400" b="1" dirty="0">
                <a:solidFill>
                  <a:schemeClr val="bg1"/>
                </a:solidFill>
                <a:latin typeface="Meiryo UI" panose="020B0604030504040204" pitchFamily="50" charset="-128"/>
                <a:ea typeface="Meiryo UI" panose="020B0604030504040204" pitchFamily="50" charset="-128"/>
              </a:rPr>
              <a:t> </a:t>
            </a:r>
            <a:r>
              <a:rPr lang="en-US" altLang="ja-JP" sz="5400" b="1" dirty="0">
                <a:solidFill>
                  <a:schemeClr val="bg1"/>
                </a:solidFill>
                <a:latin typeface="Meiryo UI" panose="020B0604030504040204" pitchFamily="50" charset="-128"/>
                <a:ea typeface="Meiryo UI" panose="020B0604030504040204" pitchFamily="50" charset="-128"/>
              </a:rPr>
              <a:t>Engineer</a:t>
            </a:r>
            <a:r>
              <a:rPr lang="ja-JP" altLang="en-US" sz="5400" b="1" dirty="0">
                <a:solidFill>
                  <a:schemeClr val="bg1"/>
                </a:solidFill>
                <a:latin typeface="Meiryo UI" panose="020B0604030504040204" pitchFamily="50" charset="-128"/>
                <a:ea typeface="Meiryo UI" panose="020B0604030504040204" pitchFamily="50" charset="-128"/>
              </a:rPr>
              <a:t> </a:t>
            </a:r>
            <a:r>
              <a:rPr lang="en-US" altLang="ja-JP" sz="5400" b="1" dirty="0">
                <a:solidFill>
                  <a:schemeClr val="bg1"/>
                </a:solidFill>
                <a:latin typeface="Meiryo UI" panose="020B0604030504040204" pitchFamily="50" charset="-128"/>
                <a:ea typeface="Meiryo UI" panose="020B0604030504040204" pitchFamily="50" charset="-128"/>
              </a:rPr>
              <a:t>TAIKEN</a:t>
            </a:r>
            <a:endParaRPr lang="ja-JP" altLang="en-US" sz="5400" b="1" dirty="0">
              <a:solidFill>
                <a:schemeClr val="bg1"/>
              </a:solidFill>
              <a:latin typeface="Meiryo UI" panose="020B0604030504040204" pitchFamily="50" charset="-128"/>
              <a:ea typeface="Meiryo UI" panose="020B0604030504040204" pitchFamily="50" charset="-128"/>
            </a:endParaRPr>
          </a:p>
        </p:txBody>
      </p:sp>
      <p:sp>
        <p:nvSpPr>
          <p:cNvPr id="2" name="スライド番号プレースホルダー 1">
            <a:extLst>
              <a:ext uri="{FF2B5EF4-FFF2-40B4-BE49-F238E27FC236}">
                <a16:creationId xmlns:a16="http://schemas.microsoft.com/office/drawing/2014/main" id="{10A9BBC3-5AF1-4339-8884-E26C8C3A2B99}"/>
              </a:ext>
            </a:extLst>
          </p:cNvPr>
          <p:cNvSpPr>
            <a:spLocks noGrp="1"/>
          </p:cNvSpPr>
          <p:nvPr>
            <p:ph type="sldNum" sz="quarter" idx="12"/>
          </p:nvPr>
        </p:nvSpPr>
        <p:spPr/>
        <p:txBody>
          <a:bodyPr/>
          <a:lstStyle/>
          <a:p>
            <a:fld id="{A783C381-2822-4F05-8A88-66F73725CF2D}" type="slidenum">
              <a:rPr kumimoji="1" lang="ja-JP" altLang="en-US" smtClean="0"/>
              <a:t>125</a:t>
            </a:fld>
            <a:endParaRPr kumimoji="1" lang="ja-JP" altLang="en-US"/>
          </a:p>
        </p:txBody>
      </p:sp>
    </p:spTree>
    <p:extLst>
      <p:ext uri="{BB962C8B-B14F-4D97-AF65-F5344CB8AC3E}">
        <p14:creationId xmlns:p14="http://schemas.microsoft.com/office/powerpoint/2010/main" val="209481429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622570" y="900000"/>
            <a:ext cx="10846341" cy="4796492"/>
          </a:xfrm>
          <a:prstGeom prst="rect">
            <a:avLst/>
          </a:prstGeom>
          <a:noFill/>
          <a:ln>
            <a:noFill/>
          </a:ln>
          <a:effectLst/>
        </p:spPr>
        <p:txBody>
          <a:bodyPr wrap="square" tIns="360000" bIns="360000" rtlCol="0" anchor="ctr">
            <a:noAutofit/>
          </a:bodyPr>
          <a:lstStyle/>
          <a:p>
            <a:r>
              <a:rPr lang="ja-JP" altLang="en-US" sz="4400" b="1" dirty="0">
                <a:solidFill>
                  <a:schemeClr val="bg1"/>
                </a:solidFill>
                <a:latin typeface="Meiryo UI" panose="020B0604030504040204" pitchFamily="50" charset="-128"/>
                <a:ea typeface="Meiryo UI" panose="020B0604030504040204" pitchFamily="50" charset="-128"/>
              </a:rPr>
              <a:t>付録</a:t>
            </a:r>
            <a:endParaRPr lang="en-US" altLang="ja-JP" sz="4400" b="1" dirty="0">
              <a:solidFill>
                <a:schemeClr val="bg1"/>
              </a:solidFill>
              <a:latin typeface="Meiryo UI" panose="020B0604030504040204" pitchFamily="50" charset="-128"/>
              <a:ea typeface="Meiryo UI" panose="020B0604030504040204" pitchFamily="50" charset="-128"/>
            </a:endParaRPr>
          </a:p>
        </p:txBody>
      </p:sp>
      <p:sp>
        <p:nvSpPr>
          <p:cNvPr id="3" name="スライド番号プレースホルダー 2">
            <a:extLst>
              <a:ext uri="{FF2B5EF4-FFF2-40B4-BE49-F238E27FC236}">
                <a16:creationId xmlns:a16="http://schemas.microsoft.com/office/drawing/2014/main" id="{6F448A2C-9C5D-4263-A831-BD5C7B1E0ACF}"/>
              </a:ext>
            </a:extLst>
          </p:cNvPr>
          <p:cNvSpPr>
            <a:spLocks noGrp="1"/>
          </p:cNvSpPr>
          <p:nvPr>
            <p:ph type="sldNum" sz="quarter" idx="12"/>
          </p:nvPr>
        </p:nvSpPr>
        <p:spPr/>
        <p:txBody>
          <a:bodyPr/>
          <a:lstStyle/>
          <a:p>
            <a:fld id="{A783C381-2822-4F05-8A88-66F73725CF2D}" type="slidenum">
              <a:rPr kumimoji="1" lang="ja-JP" altLang="en-US" smtClean="0"/>
              <a:t>126</a:t>
            </a:fld>
            <a:endParaRPr kumimoji="1" lang="ja-JP" altLang="en-US"/>
          </a:p>
        </p:txBody>
      </p:sp>
    </p:spTree>
    <p:extLst>
      <p:ext uri="{BB962C8B-B14F-4D97-AF65-F5344CB8AC3E}">
        <p14:creationId xmlns:p14="http://schemas.microsoft.com/office/powerpoint/2010/main" val="557455362"/>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0" y="900000"/>
            <a:ext cx="12188389" cy="4796492"/>
          </a:xfrm>
          <a:prstGeom prst="rect">
            <a:avLst/>
          </a:prstGeom>
          <a:noFill/>
          <a:ln>
            <a:noFill/>
          </a:ln>
          <a:effectLst/>
        </p:spPr>
        <p:txBody>
          <a:bodyPr wrap="square" tIns="360000" bIns="360000" rtlCol="0" anchor="ctr">
            <a:noAutofit/>
          </a:bodyPr>
          <a:lstStyle/>
          <a:p>
            <a:pPr algn="ctr"/>
            <a:r>
              <a:rPr lang="ja-JP" altLang="en-US" sz="4400" b="1" dirty="0">
                <a:solidFill>
                  <a:schemeClr val="bg1"/>
                </a:solidFill>
                <a:latin typeface="Meiryo UI" panose="020B0604030504040204" pitchFamily="50" charset="-128"/>
                <a:ea typeface="Meiryo UI" panose="020B0604030504040204" pitchFamily="50" charset="-128"/>
              </a:rPr>
              <a:t>ユーザ認証の開発</a:t>
            </a:r>
            <a:endParaRPr lang="en-US" altLang="ja-JP" sz="4400" b="1" dirty="0">
              <a:solidFill>
                <a:schemeClr val="bg1"/>
              </a:solidFill>
              <a:latin typeface="Meiryo UI" panose="020B0604030504040204" pitchFamily="50" charset="-128"/>
              <a:ea typeface="Meiryo UI" panose="020B0604030504040204" pitchFamily="50" charset="-128"/>
            </a:endParaRPr>
          </a:p>
        </p:txBody>
      </p:sp>
      <p:sp>
        <p:nvSpPr>
          <p:cNvPr id="3" name="スライド番号プレースホルダー 2">
            <a:extLst>
              <a:ext uri="{FF2B5EF4-FFF2-40B4-BE49-F238E27FC236}">
                <a16:creationId xmlns:a16="http://schemas.microsoft.com/office/drawing/2014/main" id="{321E0297-002D-4A75-89F3-0A09CB1787EB}"/>
              </a:ext>
            </a:extLst>
          </p:cNvPr>
          <p:cNvSpPr>
            <a:spLocks noGrp="1"/>
          </p:cNvSpPr>
          <p:nvPr>
            <p:ph type="sldNum" sz="quarter" idx="12"/>
          </p:nvPr>
        </p:nvSpPr>
        <p:spPr/>
        <p:txBody>
          <a:bodyPr/>
          <a:lstStyle/>
          <a:p>
            <a:fld id="{A783C381-2822-4F05-8A88-66F73725CF2D}" type="slidenum">
              <a:rPr kumimoji="1" lang="ja-JP" altLang="en-US" smtClean="0"/>
              <a:t>127</a:t>
            </a:fld>
            <a:endParaRPr kumimoji="1" lang="ja-JP" altLang="en-US"/>
          </a:p>
        </p:txBody>
      </p:sp>
    </p:spTree>
    <p:extLst>
      <p:ext uri="{BB962C8B-B14F-4D97-AF65-F5344CB8AC3E}">
        <p14:creationId xmlns:p14="http://schemas.microsoft.com/office/powerpoint/2010/main" val="3582024054"/>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2913233"/>
          </a:xfrm>
          <a:prstGeom prst="rect">
            <a:avLst/>
          </a:prstGeom>
          <a:noFill/>
        </p:spPr>
        <p:txBody>
          <a:bodyPr wrap="square" rtlCol="0">
            <a:spAutoFit/>
          </a:bodyPr>
          <a:lstStyle/>
          <a:p>
            <a:pPr>
              <a:lnSpc>
                <a:spcPts val="3200"/>
              </a:lnSpc>
            </a:pPr>
            <a:r>
              <a:rPr kumimoji="1" lang="ja-JP" altLang="en-US" sz="2000" dirty="0">
                <a:highlight>
                  <a:srgbClr val="FFFF00"/>
                </a:highlight>
                <a:latin typeface="Meiryo UI" panose="020B0604030504040204" pitchFamily="50" charset="-128"/>
                <a:ea typeface="Meiryo UI" panose="020B0604030504040204" pitchFamily="50" charset="-128"/>
              </a:rPr>
              <a:t>ログイン</a:t>
            </a:r>
            <a:r>
              <a:rPr kumimoji="1" lang="ja-JP" altLang="en-US" sz="2000" dirty="0">
                <a:latin typeface="Meiryo UI" panose="020B0604030504040204" pitchFamily="50" charset="-128"/>
                <a:ea typeface="Meiryo UI" panose="020B0604030504040204" pitchFamily="50" charset="-128"/>
              </a:rPr>
              <a:t>、</a:t>
            </a:r>
            <a:r>
              <a:rPr kumimoji="1" lang="ja-JP" altLang="en-US" sz="2000" dirty="0">
                <a:highlight>
                  <a:srgbClr val="FFFF00"/>
                </a:highlight>
                <a:latin typeface="Meiryo UI" panose="020B0604030504040204" pitchFamily="50" charset="-128"/>
                <a:ea typeface="Meiryo UI" panose="020B0604030504040204" pitchFamily="50" charset="-128"/>
              </a:rPr>
              <a:t>ログアウト</a:t>
            </a:r>
            <a:r>
              <a:rPr kumimoji="1" lang="ja-JP" altLang="en-US" sz="2000" dirty="0">
                <a:latin typeface="Meiryo UI" panose="020B0604030504040204" pitchFamily="50" charset="-128"/>
                <a:ea typeface="Meiryo UI" panose="020B0604030504040204" pitchFamily="50" charset="-128"/>
              </a:rPr>
              <a:t>を作ります。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REST</a:t>
            </a:r>
            <a:r>
              <a:rPr kumimoji="1" lang="ja-JP" altLang="en-US" sz="2000" dirty="0">
                <a:latin typeface="Meiryo UI" panose="020B0604030504040204" pitchFamily="50" charset="-128"/>
                <a:ea typeface="Meiryo UI" panose="020B0604030504040204" pitchFamily="50" charset="-128"/>
              </a:rPr>
              <a:t>を崩して</a:t>
            </a:r>
            <a:r>
              <a:rPr kumimoji="1" lang="en-US" altLang="ja-JP" sz="2000" dirty="0">
                <a:latin typeface="Meiryo UI" panose="020B0604030504040204" pitchFamily="50" charset="-128"/>
                <a:ea typeface="Meiryo UI" panose="020B0604030504040204" pitchFamily="50" charset="-128"/>
              </a:rPr>
              <a:t>API</a:t>
            </a:r>
            <a:r>
              <a:rPr kumimoji="1" lang="ja-JP" altLang="en-US" sz="2000" dirty="0">
                <a:latin typeface="Meiryo UI" panose="020B0604030504040204" pitchFamily="50" charset="-128"/>
                <a:ea typeface="Meiryo UI" panose="020B0604030504040204" pitchFamily="50" charset="-128"/>
              </a:rPr>
              <a:t>設計しています。</a:t>
            </a:r>
            <a:endParaRPr kumimoji="1" lang="en-US" altLang="ja-JP" sz="2000" dirty="0">
              <a:latin typeface="Meiryo UI" panose="020B0604030504040204" pitchFamily="50" charset="-128"/>
              <a:ea typeface="Meiryo UI" panose="020B0604030504040204" pitchFamily="50" charset="-128"/>
            </a:endParaRPr>
          </a:p>
        </p:txBody>
      </p:sp>
      <p:graphicFrame>
        <p:nvGraphicFramePr>
          <p:cNvPr id="11" name="表 8">
            <a:extLst>
              <a:ext uri="{FF2B5EF4-FFF2-40B4-BE49-F238E27FC236}">
                <a16:creationId xmlns:a16="http://schemas.microsoft.com/office/drawing/2014/main" id="{5E68A437-E34A-422F-9203-4CBF747D9695}"/>
              </a:ext>
            </a:extLst>
          </p:cNvPr>
          <p:cNvGraphicFramePr>
            <a:graphicFrameLocks noGrp="1"/>
          </p:cNvGraphicFramePr>
          <p:nvPr>
            <p:extLst>
              <p:ext uri="{D42A27DB-BD31-4B8C-83A1-F6EECF244321}">
                <p14:modId xmlns:p14="http://schemas.microsoft.com/office/powerpoint/2010/main" val="1321721469"/>
              </p:ext>
            </p:extLst>
          </p:nvPr>
        </p:nvGraphicFramePr>
        <p:xfrm>
          <a:off x="799883" y="1945640"/>
          <a:ext cx="4965727" cy="1483360"/>
        </p:xfrm>
        <a:graphic>
          <a:graphicData uri="http://schemas.openxmlformats.org/drawingml/2006/table">
            <a:tbl>
              <a:tblPr firstRow="1" bandRow="1">
                <a:tableStyleId>{2D5ABB26-0587-4C30-8999-92F81FD0307C}</a:tableStyleId>
              </a:tblPr>
              <a:tblGrid>
                <a:gridCol w="1031681">
                  <a:extLst>
                    <a:ext uri="{9D8B030D-6E8A-4147-A177-3AD203B41FA5}">
                      <a16:colId xmlns:a16="http://schemas.microsoft.com/office/drawing/2014/main" val="1148184381"/>
                    </a:ext>
                  </a:extLst>
                </a:gridCol>
                <a:gridCol w="1573618">
                  <a:extLst>
                    <a:ext uri="{9D8B030D-6E8A-4147-A177-3AD203B41FA5}">
                      <a16:colId xmlns:a16="http://schemas.microsoft.com/office/drawing/2014/main" val="1022776163"/>
                    </a:ext>
                  </a:extLst>
                </a:gridCol>
                <a:gridCol w="2360428">
                  <a:extLst>
                    <a:ext uri="{9D8B030D-6E8A-4147-A177-3AD203B41FA5}">
                      <a16:colId xmlns:a16="http://schemas.microsoft.com/office/drawing/2014/main" val="3773443296"/>
                    </a:ext>
                  </a:extLst>
                </a:gridCol>
              </a:tblGrid>
              <a:tr h="370840">
                <a:tc>
                  <a:txBody>
                    <a:bodyPr/>
                    <a:lstStyle/>
                    <a:p>
                      <a:endParaRPr kumimoji="1" lang="ja-JP" altLang="en-US" sz="1400" dirty="0">
                        <a:latin typeface="Meiryo UI" panose="020B0604030504040204" pitchFamily="50" charset="-128"/>
                        <a:ea typeface="Meiryo UI" panose="020B0604030504040204" pitchFamily="50" charset="-128"/>
                      </a:endParaRPr>
                    </a:p>
                  </a:txBody>
                  <a:tcPr/>
                </a:tc>
                <a:tc>
                  <a:txBody>
                    <a:bodyPr/>
                    <a:lstStyle/>
                    <a:p>
                      <a:endParaRPr kumimoji="1" lang="ja-JP" altLang="en-US" sz="1400" dirty="0">
                        <a:latin typeface="Meiryo UI" panose="020B0604030504040204" pitchFamily="50" charset="-128"/>
                        <a:ea typeface="Meiryo UI" panose="020B0604030504040204" pitchFamily="50" charset="-128"/>
                      </a:endParaRPr>
                    </a:p>
                  </a:txBody>
                  <a:tcPr/>
                </a:tc>
                <a:tc>
                  <a:txBody>
                    <a:bodyPr/>
                    <a:lstStyle/>
                    <a:p>
                      <a:endParaRPr kumimoji="1" lang="ja-JP" altLang="en-US" sz="1400" dirty="0">
                        <a:latin typeface="Meiryo UI" panose="020B0604030504040204" pitchFamily="50" charset="-128"/>
                        <a:ea typeface="Meiryo UI" panose="020B0604030504040204" pitchFamily="50" charset="-128"/>
                      </a:endParaRPr>
                    </a:p>
                  </a:txBody>
                  <a:tcPr/>
                </a:tc>
                <a:extLst>
                  <a:ext uri="{0D108BD9-81ED-4DB2-BD59-A6C34878D82A}">
                    <a16:rowId xmlns:a16="http://schemas.microsoft.com/office/drawing/2014/main" val="494760758"/>
                  </a:ext>
                </a:extLst>
              </a:tr>
              <a:tr h="370840">
                <a:tc>
                  <a:txBody>
                    <a:bodyPr/>
                    <a:lstStyle/>
                    <a:p>
                      <a:r>
                        <a:rPr kumimoji="1" lang="en-US" altLang="ja-JP" sz="1400" dirty="0">
                          <a:latin typeface="Meiryo UI" panose="020B0604030504040204" pitchFamily="50" charset="-128"/>
                          <a:ea typeface="Meiryo UI" panose="020B0604030504040204" pitchFamily="50" charset="-128"/>
                        </a:rPr>
                        <a:t>POST</a:t>
                      </a:r>
                      <a:endParaRPr kumimoji="1" lang="ja-JP" altLang="en-US" sz="1400" dirty="0">
                        <a:latin typeface="Meiryo UI" panose="020B0604030504040204" pitchFamily="50" charset="-128"/>
                        <a:ea typeface="Meiryo UI" panose="020B0604030504040204" pitchFamily="50" charset="-128"/>
                      </a:endParaRPr>
                    </a:p>
                  </a:txBody>
                  <a:tcPr/>
                </a:tc>
                <a:tc>
                  <a:txBody>
                    <a:bodyPr/>
                    <a:lstStyle/>
                    <a:p>
                      <a:r>
                        <a:rPr kumimoji="1" lang="en-US" altLang="ja-JP" sz="1400" dirty="0">
                          <a:latin typeface="Meiryo UI" panose="020B0604030504040204" pitchFamily="50" charset="-128"/>
                          <a:ea typeface="Meiryo UI" panose="020B0604030504040204" pitchFamily="50" charset="-128"/>
                        </a:rPr>
                        <a:t>/login</a:t>
                      </a:r>
                      <a:endParaRPr kumimoji="1" lang="ja-JP" altLang="en-US" sz="1400" dirty="0">
                        <a:latin typeface="Meiryo UI" panose="020B0604030504040204" pitchFamily="50" charset="-128"/>
                        <a:ea typeface="Meiryo UI" panose="020B0604030504040204" pitchFamily="50" charset="-128"/>
                      </a:endParaRPr>
                    </a:p>
                  </a:txBody>
                  <a:tcPr/>
                </a:tc>
                <a:tc>
                  <a:txBody>
                    <a:bodyPr/>
                    <a:lstStyle/>
                    <a:p>
                      <a:r>
                        <a:rPr kumimoji="1" lang="ja-JP" altLang="en-US" sz="1400" dirty="0">
                          <a:latin typeface="Meiryo UI" panose="020B0604030504040204" pitchFamily="50" charset="-128"/>
                          <a:ea typeface="Meiryo UI" panose="020B0604030504040204" pitchFamily="50" charset="-128"/>
                        </a:rPr>
                        <a:t>ログイン</a:t>
                      </a:r>
                    </a:p>
                  </a:txBody>
                  <a:tcPr/>
                </a:tc>
                <a:extLst>
                  <a:ext uri="{0D108BD9-81ED-4DB2-BD59-A6C34878D82A}">
                    <a16:rowId xmlns:a16="http://schemas.microsoft.com/office/drawing/2014/main" val="4222496944"/>
                  </a:ext>
                </a:extLst>
              </a:tr>
              <a:tr h="370840">
                <a:tc>
                  <a:txBody>
                    <a:bodyPr/>
                    <a:lstStyle/>
                    <a:p>
                      <a:r>
                        <a:rPr kumimoji="1" lang="en-US" altLang="ja-JP" sz="1400" dirty="0">
                          <a:latin typeface="Meiryo UI" panose="020B0604030504040204" pitchFamily="50" charset="-128"/>
                          <a:ea typeface="Meiryo UI" panose="020B0604030504040204" pitchFamily="50" charset="-128"/>
                        </a:rPr>
                        <a:t>POST</a:t>
                      </a:r>
                      <a:endParaRPr kumimoji="1" lang="ja-JP" altLang="en-US" sz="1400" dirty="0">
                        <a:latin typeface="Meiryo UI" panose="020B0604030504040204" pitchFamily="50" charset="-128"/>
                        <a:ea typeface="Meiryo UI" panose="020B0604030504040204" pitchFamily="50" charset="-128"/>
                      </a:endParaRPr>
                    </a:p>
                  </a:txBody>
                  <a:tcPr/>
                </a:tc>
                <a:tc>
                  <a:txBody>
                    <a:bodyPr/>
                    <a:lstStyle/>
                    <a:p>
                      <a:r>
                        <a:rPr kumimoji="1" lang="en-US" altLang="ja-JP" sz="1400" dirty="0">
                          <a:latin typeface="Meiryo UI" panose="020B0604030504040204" pitchFamily="50" charset="-128"/>
                          <a:ea typeface="Meiryo UI" panose="020B0604030504040204" pitchFamily="50" charset="-128"/>
                        </a:rPr>
                        <a:t>/logout</a:t>
                      </a:r>
                      <a:endParaRPr kumimoji="1" lang="ja-JP" altLang="en-US" sz="1400" dirty="0">
                        <a:latin typeface="Meiryo UI" panose="020B0604030504040204" pitchFamily="50" charset="-128"/>
                        <a:ea typeface="Meiryo UI" panose="020B0604030504040204" pitchFamily="50" charset="-128"/>
                      </a:endParaRPr>
                    </a:p>
                  </a:txBody>
                  <a:tcPr/>
                </a:tc>
                <a:tc>
                  <a:txBody>
                    <a:bodyPr/>
                    <a:lstStyle/>
                    <a:p>
                      <a:r>
                        <a:rPr kumimoji="1" lang="ja-JP" altLang="en-US" sz="1400" dirty="0">
                          <a:latin typeface="Meiryo UI" panose="020B0604030504040204" pitchFamily="50" charset="-128"/>
                          <a:ea typeface="Meiryo UI" panose="020B0604030504040204" pitchFamily="50" charset="-128"/>
                        </a:rPr>
                        <a:t>ログアウト</a:t>
                      </a:r>
                    </a:p>
                  </a:txBody>
                  <a:tcPr/>
                </a:tc>
                <a:extLst>
                  <a:ext uri="{0D108BD9-81ED-4DB2-BD59-A6C34878D82A}">
                    <a16:rowId xmlns:a16="http://schemas.microsoft.com/office/drawing/2014/main" val="2600247532"/>
                  </a:ext>
                </a:extLst>
              </a:tr>
              <a:tr h="370840">
                <a:tc>
                  <a:txBody>
                    <a:bodyPr/>
                    <a:lstStyle/>
                    <a:p>
                      <a:endParaRPr kumimoji="1" lang="ja-JP" altLang="en-US" sz="1400" dirty="0">
                        <a:latin typeface="Meiryo UI" panose="020B0604030504040204" pitchFamily="50" charset="-128"/>
                        <a:ea typeface="Meiryo UI" panose="020B0604030504040204" pitchFamily="50" charset="-128"/>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400" dirty="0">
                        <a:latin typeface="Meiryo UI" panose="020B0604030504040204" pitchFamily="50" charset="-128"/>
                        <a:ea typeface="Meiryo UI" panose="020B0604030504040204" pitchFamily="50" charset="-128"/>
                      </a:endParaRPr>
                    </a:p>
                  </a:txBody>
                  <a:tcPr/>
                </a:tc>
                <a:tc>
                  <a:txBody>
                    <a:bodyPr/>
                    <a:lstStyle/>
                    <a:p>
                      <a:endParaRPr kumimoji="1" lang="ja-JP" altLang="en-US" sz="1400" dirty="0">
                        <a:latin typeface="Meiryo UI" panose="020B0604030504040204" pitchFamily="50" charset="-128"/>
                        <a:ea typeface="Meiryo UI" panose="020B0604030504040204" pitchFamily="50" charset="-128"/>
                      </a:endParaRPr>
                    </a:p>
                  </a:txBody>
                  <a:tcPr/>
                </a:tc>
                <a:extLst>
                  <a:ext uri="{0D108BD9-81ED-4DB2-BD59-A6C34878D82A}">
                    <a16:rowId xmlns:a16="http://schemas.microsoft.com/office/drawing/2014/main" val="440329975"/>
                  </a:ext>
                </a:extLst>
              </a:tr>
            </a:tbl>
          </a:graphicData>
        </a:graphic>
      </p:graphicFrame>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ユーザ認証で開発する</a:t>
            </a:r>
            <a:r>
              <a:rPr kumimoji="1" lang="en-US" altLang="ja-JP" sz="2800" b="1" dirty="0">
                <a:latin typeface="Meiryo UI" panose="020B0604030504040204" pitchFamily="50" charset="-128"/>
                <a:ea typeface="Meiryo UI" panose="020B0604030504040204" pitchFamily="50" charset="-128"/>
              </a:rPr>
              <a:t>API</a:t>
            </a:r>
            <a:endParaRPr kumimoji="1" lang="ja-JP" altLang="en-US" sz="2800" b="1" dirty="0">
              <a:latin typeface="Meiryo UI" panose="020B0604030504040204" pitchFamily="50" charset="-128"/>
              <a:ea typeface="Meiryo UI" panose="020B0604030504040204" pitchFamily="50" charset="-128"/>
            </a:endParaRP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128</a:t>
            </a:fld>
            <a:endParaRPr kumimoji="1" lang="ja-JP" altLang="en-US"/>
          </a:p>
        </p:txBody>
      </p:sp>
    </p:spTree>
    <p:extLst>
      <p:ext uri="{BB962C8B-B14F-4D97-AF65-F5344CB8AC3E}">
        <p14:creationId xmlns:p14="http://schemas.microsoft.com/office/powerpoint/2010/main" val="207586236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正方形/長方形 19">
            <a:extLst>
              <a:ext uri="{FF2B5EF4-FFF2-40B4-BE49-F238E27FC236}">
                <a16:creationId xmlns:a16="http://schemas.microsoft.com/office/drawing/2014/main" id="{B44D26D6-FECD-4239-9964-7A56BA52A642}"/>
              </a:ext>
            </a:extLst>
          </p:cNvPr>
          <p:cNvSpPr/>
          <p:nvPr/>
        </p:nvSpPr>
        <p:spPr>
          <a:xfrm>
            <a:off x="1851533" y="3146446"/>
            <a:ext cx="8488933" cy="2643758"/>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authentication</a:t>
            </a:r>
            <a:endParaRPr kumimoji="1" lang="ja-JP" altLang="en-US" dirty="0">
              <a:solidFill>
                <a:schemeClr val="tx1"/>
              </a:solidFill>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ユーザ認証のアーキテクチャ</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129</a:t>
            </a:fld>
            <a:endParaRPr kumimoji="1" lang="ja-JP" altLang="en-US"/>
          </a:p>
        </p:txBody>
      </p:sp>
      <p:sp>
        <p:nvSpPr>
          <p:cNvPr id="9" name="テキスト ボックス 8">
            <a:extLst>
              <a:ext uri="{FF2B5EF4-FFF2-40B4-BE49-F238E27FC236}">
                <a16:creationId xmlns:a16="http://schemas.microsoft.com/office/drawing/2014/main" id="{831827DC-C59C-4AF4-8535-36978D8345E0}"/>
              </a:ext>
            </a:extLst>
          </p:cNvPr>
          <p:cNvSpPr txBox="1"/>
          <p:nvPr/>
        </p:nvSpPr>
        <p:spPr>
          <a:xfrm>
            <a:off x="2157705" y="4209994"/>
            <a:ext cx="2173808" cy="369332"/>
          </a:xfrm>
          <a:prstGeom prst="rect">
            <a:avLst/>
          </a:prstGeom>
          <a:solidFill>
            <a:schemeClr val="accent4"/>
          </a:solidFill>
        </p:spPr>
        <p:txBody>
          <a:bodyPr wrap="square" rtlCol="0" anchor="ctr">
            <a:spAutoFit/>
          </a:bodyPr>
          <a:lstStyle/>
          <a:p>
            <a:pPr algn="ctr"/>
            <a:r>
              <a:rPr kumimoji="1" lang="en-US" altLang="ja-JP">
                <a:solidFill>
                  <a:schemeClr val="bg1"/>
                </a:solidFill>
              </a:rPr>
              <a:t>AuthenticationAction</a:t>
            </a:r>
            <a:endParaRPr kumimoji="1" lang="ja-JP" altLang="en-US" dirty="0">
              <a:solidFill>
                <a:schemeClr val="bg1"/>
              </a:solidFill>
            </a:endParaRPr>
          </a:p>
        </p:txBody>
      </p:sp>
      <p:sp>
        <p:nvSpPr>
          <p:cNvPr id="17" name="テキスト ボックス 16">
            <a:extLst>
              <a:ext uri="{FF2B5EF4-FFF2-40B4-BE49-F238E27FC236}">
                <a16:creationId xmlns:a16="http://schemas.microsoft.com/office/drawing/2014/main" id="{76A3C426-D6AE-4432-AA2B-2B8300EAAACB}"/>
              </a:ext>
            </a:extLst>
          </p:cNvPr>
          <p:cNvSpPr txBox="1"/>
          <p:nvPr/>
        </p:nvSpPr>
        <p:spPr>
          <a:xfrm>
            <a:off x="4956948" y="4209994"/>
            <a:ext cx="2287439"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AuthenticationService</a:t>
            </a:r>
            <a:endParaRPr kumimoji="1" lang="ja-JP" altLang="en-US" dirty="0">
              <a:solidFill>
                <a:schemeClr val="bg1"/>
              </a:solidFill>
            </a:endParaRPr>
          </a:p>
        </p:txBody>
      </p:sp>
      <p:sp>
        <p:nvSpPr>
          <p:cNvPr id="28" name="正方形/長方形 27">
            <a:extLst>
              <a:ext uri="{FF2B5EF4-FFF2-40B4-BE49-F238E27FC236}">
                <a16:creationId xmlns:a16="http://schemas.microsoft.com/office/drawing/2014/main" id="{CA6B8E50-336A-4A89-B43E-B4D01B57AA07}"/>
              </a:ext>
            </a:extLst>
          </p:cNvPr>
          <p:cNvSpPr/>
          <p:nvPr/>
        </p:nvSpPr>
        <p:spPr>
          <a:xfrm>
            <a:off x="4707793" y="3595093"/>
            <a:ext cx="5498448" cy="2002163"/>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application</a:t>
            </a:r>
            <a:endParaRPr kumimoji="1" lang="ja-JP" altLang="en-US" dirty="0">
              <a:solidFill>
                <a:schemeClr val="tx1"/>
              </a:solidFill>
            </a:endParaRPr>
          </a:p>
        </p:txBody>
      </p:sp>
      <p:sp>
        <p:nvSpPr>
          <p:cNvPr id="30" name="正方形/長方形 29">
            <a:extLst>
              <a:ext uri="{FF2B5EF4-FFF2-40B4-BE49-F238E27FC236}">
                <a16:creationId xmlns:a16="http://schemas.microsoft.com/office/drawing/2014/main" id="{B4FD9F51-275A-4862-9AF8-3ABEFC5EEA2F}"/>
              </a:ext>
            </a:extLst>
          </p:cNvPr>
          <p:cNvSpPr/>
          <p:nvPr/>
        </p:nvSpPr>
        <p:spPr>
          <a:xfrm>
            <a:off x="1995094" y="3595093"/>
            <a:ext cx="2534433" cy="2002163"/>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err="1">
                <a:solidFill>
                  <a:schemeClr val="tx1"/>
                </a:solidFill>
              </a:rPr>
              <a:t>api</a:t>
            </a:r>
            <a:endParaRPr kumimoji="1" lang="ja-JP" altLang="en-US" dirty="0">
              <a:solidFill>
                <a:schemeClr val="tx1"/>
              </a:solidFill>
            </a:endParaRPr>
          </a:p>
        </p:txBody>
      </p:sp>
      <p:sp>
        <p:nvSpPr>
          <p:cNvPr id="44" name="正方形/長方形 43">
            <a:extLst>
              <a:ext uri="{FF2B5EF4-FFF2-40B4-BE49-F238E27FC236}">
                <a16:creationId xmlns:a16="http://schemas.microsoft.com/office/drawing/2014/main" id="{963C6B72-8A76-43F2-A0A9-1C5D34AF833D}"/>
              </a:ext>
            </a:extLst>
          </p:cNvPr>
          <p:cNvSpPr/>
          <p:nvPr/>
        </p:nvSpPr>
        <p:spPr>
          <a:xfrm>
            <a:off x="8111083" y="4255890"/>
            <a:ext cx="1829850" cy="1119840"/>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entity</a:t>
            </a:r>
            <a:endParaRPr kumimoji="1" lang="ja-JP" altLang="en-US" dirty="0">
              <a:solidFill>
                <a:schemeClr val="tx1"/>
              </a:solidFill>
            </a:endParaRPr>
          </a:p>
        </p:txBody>
      </p:sp>
      <p:sp>
        <p:nvSpPr>
          <p:cNvPr id="46" name="テキスト ボックス 45">
            <a:extLst>
              <a:ext uri="{FF2B5EF4-FFF2-40B4-BE49-F238E27FC236}">
                <a16:creationId xmlns:a16="http://schemas.microsoft.com/office/drawing/2014/main" id="{6298709F-D66D-4C65-ADA5-6450B744A55A}"/>
              </a:ext>
            </a:extLst>
          </p:cNvPr>
          <p:cNvSpPr txBox="1"/>
          <p:nvPr/>
        </p:nvSpPr>
        <p:spPr>
          <a:xfrm>
            <a:off x="8313799" y="4707914"/>
            <a:ext cx="1484852"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AccountEntity</a:t>
            </a:r>
            <a:endParaRPr kumimoji="1" lang="ja-JP" altLang="en-US" dirty="0">
              <a:solidFill>
                <a:schemeClr val="bg1"/>
              </a:solidFill>
            </a:endParaRPr>
          </a:p>
        </p:txBody>
      </p:sp>
      <p:cxnSp>
        <p:nvCxnSpPr>
          <p:cNvPr id="51" name="直線矢印コネクタ 50">
            <a:extLst>
              <a:ext uri="{FF2B5EF4-FFF2-40B4-BE49-F238E27FC236}">
                <a16:creationId xmlns:a16="http://schemas.microsoft.com/office/drawing/2014/main" id="{29972C1C-D2F2-496C-8FA0-49B9DB6C4D13}"/>
              </a:ext>
            </a:extLst>
          </p:cNvPr>
          <p:cNvCxnSpPr>
            <a:cxnSpLocks/>
            <a:stCxn id="9" idx="3"/>
            <a:endCxn id="17" idx="1"/>
          </p:cNvCxnSpPr>
          <p:nvPr/>
        </p:nvCxnSpPr>
        <p:spPr>
          <a:xfrm>
            <a:off x="4331513" y="4394660"/>
            <a:ext cx="625435" cy="0"/>
          </a:xfrm>
          <a:prstGeom prst="straightConnector1">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56" name="直線矢印コネクタ 55">
            <a:extLst>
              <a:ext uri="{FF2B5EF4-FFF2-40B4-BE49-F238E27FC236}">
                <a16:creationId xmlns:a16="http://schemas.microsoft.com/office/drawing/2014/main" id="{20994FE4-C05F-4348-A4A2-28BFD4414A68}"/>
              </a:ext>
            </a:extLst>
          </p:cNvPr>
          <p:cNvCxnSpPr>
            <a:cxnSpLocks/>
            <a:stCxn id="17" idx="2"/>
            <a:endCxn id="14" idx="0"/>
          </p:cNvCxnSpPr>
          <p:nvPr/>
        </p:nvCxnSpPr>
        <p:spPr>
          <a:xfrm>
            <a:off x="6100668" y="4579326"/>
            <a:ext cx="0" cy="472969"/>
          </a:xfrm>
          <a:prstGeom prst="straightConnector1">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sp>
        <p:nvSpPr>
          <p:cNvPr id="14" name="テキスト ボックス 13">
            <a:extLst>
              <a:ext uri="{FF2B5EF4-FFF2-40B4-BE49-F238E27FC236}">
                <a16:creationId xmlns:a16="http://schemas.microsoft.com/office/drawing/2014/main" id="{39F4B592-EFE2-4DF9-B4B7-F8D58F49B19F}"/>
              </a:ext>
            </a:extLst>
          </p:cNvPr>
          <p:cNvSpPr txBox="1"/>
          <p:nvPr/>
        </p:nvSpPr>
        <p:spPr>
          <a:xfrm>
            <a:off x="4956948" y="5052295"/>
            <a:ext cx="2287439" cy="369332"/>
          </a:xfrm>
          <a:prstGeom prst="rect">
            <a:avLst/>
          </a:prstGeom>
          <a:solidFill>
            <a:schemeClr val="accent4"/>
          </a:solidFill>
        </p:spPr>
        <p:txBody>
          <a:bodyPr wrap="square" rtlCol="0" anchor="ctr">
            <a:spAutoFit/>
          </a:bodyPr>
          <a:lstStyle/>
          <a:p>
            <a:pPr algn="ctr"/>
            <a:r>
              <a:rPr kumimoji="1" lang="en-US" altLang="ja-JP">
                <a:solidFill>
                  <a:schemeClr val="bg1"/>
                </a:solidFill>
              </a:rPr>
              <a:t>AuthenticationResult </a:t>
            </a:r>
            <a:endParaRPr kumimoji="1" lang="ja-JP" altLang="en-US" dirty="0">
              <a:solidFill>
                <a:schemeClr val="bg1"/>
              </a:solidFill>
            </a:endParaRPr>
          </a:p>
        </p:txBody>
      </p:sp>
      <p:cxnSp>
        <p:nvCxnSpPr>
          <p:cNvPr id="47" name="直線矢印コネクタ 46">
            <a:extLst>
              <a:ext uri="{FF2B5EF4-FFF2-40B4-BE49-F238E27FC236}">
                <a16:creationId xmlns:a16="http://schemas.microsoft.com/office/drawing/2014/main" id="{B17233D2-48B0-4625-A5EA-277D42E73C8B}"/>
              </a:ext>
            </a:extLst>
          </p:cNvPr>
          <p:cNvCxnSpPr>
            <a:cxnSpLocks/>
            <a:stCxn id="17" idx="3"/>
            <a:endCxn id="46" idx="1"/>
          </p:cNvCxnSpPr>
          <p:nvPr/>
        </p:nvCxnSpPr>
        <p:spPr>
          <a:xfrm>
            <a:off x="7244387" y="4394660"/>
            <a:ext cx="1069412" cy="497920"/>
          </a:xfrm>
          <a:prstGeom prst="bentConnector3">
            <a:avLst>
              <a:gd name="adj1" fmla="val 50000"/>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52" name="直線矢印コネクタ 51">
            <a:extLst>
              <a:ext uri="{FF2B5EF4-FFF2-40B4-BE49-F238E27FC236}">
                <a16:creationId xmlns:a16="http://schemas.microsoft.com/office/drawing/2014/main" id="{76829CC7-23E6-4A5E-A6D9-5E6371317786}"/>
              </a:ext>
            </a:extLst>
          </p:cNvPr>
          <p:cNvCxnSpPr>
            <a:cxnSpLocks/>
            <a:stCxn id="9" idx="3"/>
            <a:endCxn id="14" idx="1"/>
          </p:cNvCxnSpPr>
          <p:nvPr/>
        </p:nvCxnSpPr>
        <p:spPr>
          <a:xfrm>
            <a:off x="4331513" y="4394660"/>
            <a:ext cx="625435" cy="842301"/>
          </a:xfrm>
          <a:prstGeom prst="bentConnector3">
            <a:avLst>
              <a:gd name="adj1" fmla="val 50000"/>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sp>
        <p:nvSpPr>
          <p:cNvPr id="39" name="テキスト ボックス 38">
            <a:extLst>
              <a:ext uri="{FF2B5EF4-FFF2-40B4-BE49-F238E27FC236}">
                <a16:creationId xmlns:a16="http://schemas.microsoft.com/office/drawing/2014/main" id="{BF2C2809-B9DA-4259-AF65-4540B955F5F0}"/>
              </a:ext>
            </a:extLst>
          </p:cNvPr>
          <p:cNvSpPr txBox="1"/>
          <p:nvPr/>
        </p:nvSpPr>
        <p:spPr>
          <a:xfrm>
            <a:off x="715816" y="1308543"/>
            <a:ext cx="10888049" cy="1271758"/>
          </a:xfrm>
          <a:prstGeom prst="rect">
            <a:avLst/>
          </a:prstGeom>
          <a:noFill/>
        </p:spPr>
        <p:txBody>
          <a:bodyPr wrap="square" rtlCol="0">
            <a:spAutoFit/>
          </a:bodyPr>
          <a:lstStyle/>
          <a:p>
            <a:pPr>
              <a:lnSpc>
                <a:spcPts val="3200"/>
              </a:lnSpc>
            </a:pPr>
            <a:r>
              <a:rPr kumimoji="1" lang="en-US" altLang="ja-JP" sz="2000" dirty="0">
                <a:latin typeface="Meiryo UI" panose="020B0604030504040204" pitchFamily="50" charset="-128"/>
                <a:ea typeface="Meiryo UI" panose="020B0604030504040204" pitchFamily="50" charset="-128"/>
              </a:rPr>
              <a:t>ToDo</a:t>
            </a:r>
            <a:r>
              <a:rPr kumimoji="1" lang="ja-JP" altLang="en-US" sz="2000" dirty="0">
                <a:latin typeface="Meiryo UI" panose="020B0604030504040204" pitchFamily="50" charset="-128"/>
                <a:ea typeface="Meiryo UI" panose="020B0604030504040204" pitchFamily="50" charset="-128"/>
              </a:rPr>
              <a:t>管理とはガラっと変わり、</a:t>
            </a:r>
            <a:r>
              <a:rPr kumimoji="1" lang="en-US" altLang="ja-JP" sz="2000" dirty="0">
                <a:latin typeface="Meiryo UI" panose="020B0604030504040204" pitchFamily="50" charset="-128"/>
                <a:ea typeface="Meiryo UI" panose="020B0604030504040204" pitchFamily="50" charset="-128"/>
              </a:rPr>
              <a:t>REST</a:t>
            </a:r>
            <a:r>
              <a:rPr kumimoji="1" lang="ja-JP" altLang="en-US" sz="2000" dirty="0">
                <a:latin typeface="Meiryo UI" panose="020B0604030504040204" pitchFamily="50" charset="-128"/>
                <a:ea typeface="Meiryo UI" panose="020B0604030504040204" pitchFamily="50" charset="-128"/>
              </a:rPr>
              <a:t> </a:t>
            </a:r>
            <a:r>
              <a:rPr kumimoji="1" lang="en-US" altLang="ja-JP" sz="2000" dirty="0">
                <a:latin typeface="Meiryo UI" panose="020B0604030504040204" pitchFamily="50" charset="-128"/>
                <a:ea typeface="Meiryo UI" panose="020B0604030504040204" pitchFamily="50" charset="-128"/>
              </a:rPr>
              <a:t>API</a:t>
            </a:r>
            <a:r>
              <a:rPr kumimoji="1" lang="ja-JP" altLang="en-US" sz="2000" dirty="0">
                <a:latin typeface="Meiryo UI" panose="020B0604030504040204" pitchFamily="50" charset="-128"/>
                <a:ea typeface="Meiryo UI" panose="020B0604030504040204" pitchFamily="50" charset="-128"/>
              </a:rPr>
              <a:t>と機能を分離するだけにし、</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ドメインやインフラストラクチャも使用しません。</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ユーザ認証は登場する概念が少なく、機能がシンプルなため、単純な構成にしています。</a:t>
            </a:r>
            <a:endParaRPr kumimoji="1" lang="en-US" altLang="ja-JP" sz="200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3338708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SPA</a:t>
            </a:r>
            <a:r>
              <a:rPr kumimoji="1" lang="ja-JP" altLang="en-US" sz="2800" b="1" dirty="0">
                <a:latin typeface="Meiryo UI" panose="020B0604030504040204" pitchFamily="50" charset="-128"/>
                <a:ea typeface="Meiryo UI" panose="020B0604030504040204" pitchFamily="50" charset="-128"/>
              </a:rPr>
              <a:t>、その前に</a:t>
            </a:r>
            <a:r>
              <a:rPr kumimoji="1" lang="en-US" altLang="ja-JP" sz="2800" b="1" dirty="0">
                <a:latin typeface="Meiryo UI" panose="020B0604030504040204" pitchFamily="50" charset="-128"/>
                <a:ea typeface="Meiryo UI" panose="020B0604030504040204" pitchFamily="50" charset="-128"/>
              </a:rPr>
              <a:t>Web</a:t>
            </a:r>
            <a:r>
              <a:rPr kumimoji="1" lang="ja-JP" altLang="en-US" sz="2800" b="1" dirty="0">
                <a:latin typeface="Meiryo UI" panose="020B0604030504040204" pitchFamily="50" charset="-128"/>
                <a:ea typeface="Meiryo UI" panose="020B0604030504040204" pitchFamily="50" charset="-128"/>
              </a:rPr>
              <a:t>アプリ</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861390"/>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リクエストすると</a:t>
            </a:r>
            <a:r>
              <a:rPr kumimoji="1" lang="en-US" altLang="ja-JP" sz="2000" dirty="0">
                <a:latin typeface="Meiryo UI" panose="020B0604030504040204" pitchFamily="50" charset="-128"/>
                <a:ea typeface="Meiryo UI" panose="020B0604030504040204" pitchFamily="50" charset="-128"/>
              </a:rPr>
              <a:t>HTML</a:t>
            </a:r>
            <a:r>
              <a:rPr kumimoji="1" lang="ja-JP" altLang="en-US" sz="2000" dirty="0">
                <a:latin typeface="Meiryo UI" panose="020B0604030504040204" pitchFamily="50" charset="-128"/>
                <a:ea typeface="Meiryo UI" panose="020B0604030504040204" pitchFamily="50" charset="-128"/>
              </a:rPr>
              <a:t>を返します。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Web</a:t>
            </a:r>
            <a:r>
              <a:rPr kumimoji="1" lang="ja-JP" altLang="en-US" sz="2000" dirty="0">
                <a:latin typeface="Meiryo UI" panose="020B0604030504040204" pitchFamily="50" charset="-128"/>
                <a:ea typeface="Meiryo UI" panose="020B0604030504040204" pitchFamily="50" charset="-128"/>
              </a:rPr>
              <a:t>アプリが画面遷移をコントロールします。</a:t>
            </a:r>
            <a:endParaRPr kumimoji="1" lang="en-US" altLang="ja-JP" sz="2000" dirty="0">
              <a:latin typeface="Meiryo UI" panose="020B0604030504040204" pitchFamily="50" charset="-128"/>
              <a:ea typeface="Meiryo UI" panose="020B0604030504040204" pitchFamily="50" charset="-128"/>
            </a:endParaRPr>
          </a:p>
        </p:txBody>
      </p:sp>
      <p:pic>
        <p:nvPicPr>
          <p:cNvPr id="1028" name="Picture 4" descr="サーバーのアイコン素材">
            <a:extLst>
              <a:ext uri="{FF2B5EF4-FFF2-40B4-BE49-F238E27FC236}">
                <a16:creationId xmlns:a16="http://schemas.microsoft.com/office/drawing/2014/main" id="{AC7240A1-3088-4FA8-A4AE-7BECDD1E9A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39089" y="2816249"/>
            <a:ext cx="845043" cy="1215342"/>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a:extLst>
              <a:ext uri="{FF2B5EF4-FFF2-40B4-BE49-F238E27FC236}">
                <a16:creationId xmlns:a16="http://schemas.microsoft.com/office/drawing/2014/main" id="{0A2894D2-F72D-497E-AACF-B58BF7F898A3}"/>
              </a:ext>
            </a:extLst>
          </p:cNvPr>
          <p:cNvSpPr txBox="1"/>
          <p:nvPr/>
        </p:nvSpPr>
        <p:spPr>
          <a:xfrm>
            <a:off x="8743950" y="6079063"/>
            <a:ext cx="3448050" cy="571695"/>
          </a:xfrm>
          <a:prstGeom prst="rect">
            <a:avLst/>
          </a:prstGeom>
          <a:noFill/>
        </p:spPr>
        <p:txBody>
          <a:bodyPr wrap="square" rtlCol="0">
            <a:spAutoFit/>
          </a:bodyPr>
          <a:lstStyle/>
          <a:p>
            <a:pPr>
              <a:lnSpc>
                <a:spcPts val="2000"/>
              </a:lnSpc>
            </a:pPr>
            <a:r>
              <a:rPr kumimoji="1" lang="ja-JP" altLang="en-US" sz="1200" dirty="0">
                <a:solidFill>
                  <a:schemeClr val="bg1">
                    <a:lumMod val="50000"/>
                  </a:schemeClr>
                </a:solidFill>
                <a:latin typeface="Meiryo UI" panose="020B0604030504040204" pitchFamily="50" charset="-128"/>
                <a:ea typeface="Meiryo UI" panose="020B0604030504040204" pitchFamily="50" charset="-128"/>
              </a:rPr>
              <a:t>アイコンは</a:t>
            </a:r>
            <a:r>
              <a:rPr kumimoji="1" lang="en-US" altLang="ja-JP" sz="1200" dirty="0">
                <a:solidFill>
                  <a:schemeClr val="bg1">
                    <a:lumMod val="50000"/>
                  </a:schemeClr>
                </a:solidFill>
                <a:latin typeface="Meiryo UI" panose="020B0604030504040204" pitchFamily="50" charset="-128"/>
                <a:ea typeface="Meiryo UI" panose="020B0604030504040204" pitchFamily="50" charset="-128"/>
              </a:rPr>
              <a:t>FLAT</a:t>
            </a:r>
            <a:r>
              <a:rPr kumimoji="1" lang="ja-JP" altLang="en-US" sz="1200" dirty="0">
                <a:solidFill>
                  <a:schemeClr val="bg1">
                    <a:lumMod val="50000"/>
                  </a:schemeClr>
                </a:solidFill>
                <a:latin typeface="Meiryo UI" panose="020B0604030504040204" pitchFamily="50" charset="-128"/>
                <a:ea typeface="Meiryo UI" panose="020B0604030504040204" pitchFamily="50" charset="-128"/>
              </a:rPr>
              <a:t> </a:t>
            </a:r>
            <a:r>
              <a:rPr kumimoji="1" lang="en-US" altLang="ja-JP" sz="1200" dirty="0">
                <a:solidFill>
                  <a:schemeClr val="bg1">
                    <a:lumMod val="50000"/>
                  </a:schemeClr>
                </a:solidFill>
                <a:latin typeface="Meiryo UI" panose="020B0604030504040204" pitchFamily="50" charset="-128"/>
                <a:ea typeface="Meiryo UI" panose="020B0604030504040204" pitchFamily="50" charset="-128"/>
              </a:rPr>
              <a:t>ICON</a:t>
            </a:r>
            <a:r>
              <a:rPr kumimoji="1" lang="ja-JP" altLang="en-US" sz="1200" dirty="0">
                <a:solidFill>
                  <a:schemeClr val="bg1">
                    <a:lumMod val="50000"/>
                  </a:schemeClr>
                </a:solidFill>
                <a:latin typeface="Meiryo UI" panose="020B0604030504040204" pitchFamily="50" charset="-128"/>
                <a:ea typeface="Meiryo UI" panose="020B0604030504040204" pitchFamily="50" charset="-128"/>
              </a:rPr>
              <a:t> </a:t>
            </a:r>
            <a:r>
              <a:rPr kumimoji="1" lang="en-US" altLang="ja-JP" sz="1200" dirty="0">
                <a:solidFill>
                  <a:schemeClr val="bg1">
                    <a:lumMod val="50000"/>
                  </a:schemeClr>
                </a:solidFill>
                <a:latin typeface="Meiryo UI" panose="020B0604030504040204" pitchFamily="50" charset="-128"/>
                <a:ea typeface="Meiryo UI" panose="020B0604030504040204" pitchFamily="50" charset="-128"/>
              </a:rPr>
              <a:t>DESIGN</a:t>
            </a:r>
            <a:r>
              <a:rPr kumimoji="1" lang="ja-JP" altLang="en-US" sz="1200" dirty="0">
                <a:solidFill>
                  <a:schemeClr val="bg1">
                    <a:lumMod val="50000"/>
                  </a:schemeClr>
                </a:solidFill>
                <a:latin typeface="Meiryo UI" panose="020B0604030504040204" pitchFamily="50" charset="-128"/>
                <a:ea typeface="Meiryo UI" panose="020B0604030504040204" pitchFamily="50" charset="-128"/>
              </a:rPr>
              <a:t>を使用しています。</a:t>
            </a:r>
          </a:p>
          <a:p>
            <a:pPr>
              <a:lnSpc>
                <a:spcPts val="2000"/>
              </a:lnSpc>
            </a:pPr>
            <a:r>
              <a:rPr kumimoji="1" lang="en-US" altLang="ja-JP" sz="1200" dirty="0">
                <a:solidFill>
                  <a:schemeClr val="bg1">
                    <a:lumMod val="50000"/>
                  </a:schemeClr>
                </a:solidFill>
                <a:latin typeface="Meiryo UI" panose="020B0604030504040204" pitchFamily="50" charset="-128"/>
                <a:ea typeface="Meiryo UI" panose="020B0604030504040204" pitchFamily="50" charset="-128"/>
              </a:rPr>
              <a:t>http://flat-icon-design.com/</a:t>
            </a:r>
          </a:p>
        </p:txBody>
      </p:sp>
      <p:pic>
        <p:nvPicPr>
          <p:cNvPr id="1030" name="Picture 6" descr="WEBページのブラウザウィンドウアイコン素材">
            <a:extLst>
              <a:ext uri="{FF2B5EF4-FFF2-40B4-BE49-F238E27FC236}">
                <a16:creationId xmlns:a16="http://schemas.microsoft.com/office/drawing/2014/main" id="{D315D335-7C8E-4F32-9288-05A71E5965F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66054" y="2821329"/>
            <a:ext cx="1179736" cy="1215342"/>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直線矢印コネクタ 9">
            <a:extLst>
              <a:ext uri="{FF2B5EF4-FFF2-40B4-BE49-F238E27FC236}">
                <a16:creationId xmlns:a16="http://schemas.microsoft.com/office/drawing/2014/main" id="{6CEF37FB-7EBB-4C9F-8EA4-0B10BD30152D}"/>
              </a:ext>
            </a:extLst>
          </p:cNvPr>
          <p:cNvCxnSpPr>
            <a:cxnSpLocks/>
          </p:cNvCxnSpPr>
          <p:nvPr/>
        </p:nvCxnSpPr>
        <p:spPr>
          <a:xfrm>
            <a:off x="5120640" y="3058160"/>
            <a:ext cx="2225040" cy="0"/>
          </a:xfrm>
          <a:prstGeom prst="straightConnector1">
            <a:avLst/>
          </a:prstGeom>
          <a:ln w="76200">
            <a:solidFill>
              <a:schemeClr val="bg1">
                <a:lumMod val="65000"/>
              </a:schemeClr>
            </a:solidFill>
            <a:miter lim="800000"/>
            <a:tailEnd type="triangle" w="med" len="sm"/>
          </a:ln>
        </p:spPr>
        <p:style>
          <a:lnRef idx="1">
            <a:schemeClr val="accent1"/>
          </a:lnRef>
          <a:fillRef idx="0">
            <a:schemeClr val="accent1"/>
          </a:fillRef>
          <a:effectRef idx="0">
            <a:schemeClr val="accent1"/>
          </a:effectRef>
          <a:fontRef idx="minor">
            <a:schemeClr val="tx1"/>
          </a:fontRef>
        </p:style>
      </p:cxnSp>
      <p:sp>
        <p:nvSpPr>
          <p:cNvPr id="12" name="テキスト ボックス 11">
            <a:extLst>
              <a:ext uri="{FF2B5EF4-FFF2-40B4-BE49-F238E27FC236}">
                <a16:creationId xmlns:a16="http://schemas.microsoft.com/office/drawing/2014/main" id="{BF78575F-859A-4F7D-ACF9-0C487954043F}"/>
              </a:ext>
            </a:extLst>
          </p:cNvPr>
          <p:cNvSpPr txBox="1"/>
          <p:nvPr/>
        </p:nvSpPr>
        <p:spPr>
          <a:xfrm>
            <a:off x="5758190" y="2616051"/>
            <a:ext cx="997667" cy="358688"/>
          </a:xfrm>
          <a:prstGeom prst="rect">
            <a:avLst/>
          </a:prstGeom>
          <a:noFill/>
        </p:spPr>
        <p:txBody>
          <a:bodyPr wrap="square" lIns="0" tIns="0" rIns="0" bIns="0" rtlCol="0" anchor="ctr" anchorCtr="0">
            <a:spAutoFit/>
          </a:bodyPr>
          <a:lstStyle/>
          <a:p>
            <a:pPr algn="ctr">
              <a:lnSpc>
                <a:spcPts val="3200"/>
              </a:lnSpc>
            </a:pPr>
            <a:r>
              <a:rPr kumimoji="1" lang="ja-JP" altLang="en-US" sz="2000" dirty="0">
                <a:latin typeface="Meiryo UI" panose="020B0604030504040204" pitchFamily="50" charset="-128"/>
                <a:ea typeface="Meiryo UI" panose="020B0604030504040204" pitchFamily="50" charset="-128"/>
              </a:rPr>
              <a:t>リクエスト</a:t>
            </a:r>
            <a:endParaRPr kumimoji="1" lang="en-US" altLang="ja-JP" sz="2000" dirty="0">
              <a:latin typeface="Meiryo UI" panose="020B0604030504040204" pitchFamily="50" charset="-128"/>
              <a:ea typeface="Meiryo UI" panose="020B0604030504040204" pitchFamily="50" charset="-128"/>
            </a:endParaRPr>
          </a:p>
        </p:txBody>
      </p:sp>
      <p:cxnSp>
        <p:nvCxnSpPr>
          <p:cNvPr id="17" name="直線矢印コネクタ 16">
            <a:extLst>
              <a:ext uri="{FF2B5EF4-FFF2-40B4-BE49-F238E27FC236}">
                <a16:creationId xmlns:a16="http://schemas.microsoft.com/office/drawing/2014/main" id="{01D890EA-2683-48BD-81D9-311C9A4A42CB}"/>
              </a:ext>
            </a:extLst>
          </p:cNvPr>
          <p:cNvCxnSpPr>
            <a:cxnSpLocks/>
          </p:cNvCxnSpPr>
          <p:nvPr/>
        </p:nvCxnSpPr>
        <p:spPr>
          <a:xfrm flipH="1">
            <a:off x="5080000" y="3911600"/>
            <a:ext cx="2265680" cy="0"/>
          </a:xfrm>
          <a:prstGeom prst="straightConnector1">
            <a:avLst/>
          </a:prstGeom>
          <a:ln w="76200">
            <a:solidFill>
              <a:schemeClr val="bg1">
                <a:lumMod val="65000"/>
              </a:schemeClr>
            </a:solidFill>
            <a:miter lim="800000"/>
            <a:tailEnd type="triangle" w="med" len="sm"/>
          </a:ln>
        </p:spPr>
        <p:style>
          <a:lnRef idx="1">
            <a:schemeClr val="accent1"/>
          </a:lnRef>
          <a:fillRef idx="0">
            <a:schemeClr val="accent1"/>
          </a:fillRef>
          <a:effectRef idx="0">
            <a:schemeClr val="accent1"/>
          </a:effectRef>
          <a:fontRef idx="minor">
            <a:schemeClr val="tx1"/>
          </a:fontRef>
        </p:style>
      </p:cxnSp>
      <p:sp>
        <p:nvSpPr>
          <p:cNvPr id="16" name="テキスト ボックス 15">
            <a:extLst>
              <a:ext uri="{FF2B5EF4-FFF2-40B4-BE49-F238E27FC236}">
                <a16:creationId xmlns:a16="http://schemas.microsoft.com/office/drawing/2014/main" id="{B3FCCD3D-FDD3-4426-AE7D-A122DDC6F898}"/>
              </a:ext>
            </a:extLst>
          </p:cNvPr>
          <p:cNvSpPr txBox="1"/>
          <p:nvPr/>
        </p:nvSpPr>
        <p:spPr>
          <a:xfrm>
            <a:off x="5809533" y="3469491"/>
            <a:ext cx="845042" cy="358688"/>
          </a:xfrm>
          <a:prstGeom prst="rect">
            <a:avLst/>
          </a:prstGeom>
          <a:noFill/>
        </p:spPr>
        <p:txBody>
          <a:bodyPr wrap="square" lIns="0" tIns="0" rIns="0" bIns="0" rtlCol="0" anchor="ctr" anchorCtr="0">
            <a:spAutoFit/>
          </a:bodyPr>
          <a:lstStyle/>
          <a:p>
            <a:pPr algn="ct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HTML</a:t>
            </a:r>
          </a:p>
        </p:txBody>
      </p:sp>
      <p:sp>
        <p:nvSpPr>
          <p:cNvPr id="13" name="吹き出し: 角を丸めた四角形 12">
            <a:extLst>
              <a:ext uri="{FF2B5EF4-FFF2-40B4-BE49-F238E27FC236}">
                <a16:creationId xmlns:a16="http://schemas.microsoft.com/office/drawing/2014/main" id="{57128FAD-CDBC-4503-B2B4-C326CE5C7502}"/>
              </a:ext>
            </a:extLst>
          </p:cNvPr>
          <p:cNvSpPr/>
          <p:nvPr/>
        </p:nvSpPr>
        <p:spPr>
          <a:xfrm>
            <a:off x="9380740" y="2946400"/>
            <a:ext cx="2169623" cy="833120"/>
          </a:xfrm>
          <a:prstGeom prst="wedgeRoundRectCallout">
            <a:avLst>
              <a:gd name="adj1" fmla="val -62737"/>
              <a:gd name="adj2" fmla="val 24695"/>
              <a:gd name="adj3" fmla="val 16667"/>
            </a:avLst>
          </a:prstGeom>
          <a:solidFill>
            <a:srgbClr val="FF0066">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2000" dirty="0">
                <a:solidFill>
                  <a:schemeClr val="tx1"/>
                </a:solidFill>
                <a:latin typeface="Meiryo UI" panose="020B0604030504040204" pitchFamily="50" charset="-128"/>
                <a:ea typeface="Meiryo UI" panose="020B0604030504040204" pitchFamily="50" charset="-128"/>
              </a:rPr>
              <a:t>何か処理する</a:t>
            </a:r>
          </a:p>
        </p:txBody>
      </p:sp>
      <p:sp>
        <p:nvSpPr>
          <p:cNvPr id="15" name="テキスト ボックス 14">
            <a:extLst>
              <a:ext uri="{FF2B5EF4-FFF2-40B4-BE49-F238E27FC236}">
                <a16:creationId xmlns:a16="http://schemas.microsoft.com/office/drawing/2014/main" id="{8B0E0B4D-BA04-49B8-B8EB-6BAC3A561529}"/>
              </a:ext>
            </a:extLst>
          </p:cNvPr>
          <p:cNvSpPr txBox="1"/>
          <p:nvPr/>
        </p:nvSpPr>
        <p:spPr>
          <a:xfrm>
            <a:off x="7395569" y="4077286"/>
            <a:ext cx="1732082" cy="615553"/>
          </a:xfrm>
          <a:prstGeom prst="rect">
            <a:avLst/>
          </a:prstGeom>
          <a:noFill/>
        </p:spPr>
        <p:txBody>
          <a:bodyPr wrap="square" lIns="0" tIns="0" rIns="0" bIns="0" rtlCol="0" anchor="ctr" anchorCtr="0">
            <a:spAutoFit/>
          </a:bodyPr>
          <a:lstStyle/>
          <a:p>
            <a:pPr algn="ctr">
              <a:lnSpc>
                <a:spcPts val="2400"/>
              </a:lnSpc>
            </a:pPr>
            <a:r>
              <a:rPr kumimoji="1" lang="ja-JP" altLang="en-US" sz="2000" dirty="0">
                <a:latin typeface="Meiryo UI" panose="020B0604030504040204" pitchFamily="50" charset="-128"/>
                <a:ea typeface="Meiryo UI" panose="020B0604030504040204" pitchFamily="50" charset="-128"/>
              </a:rPr>
              <a:t>サーバ</a:t>
            </a:r>
            <a:endParaRPr kumimoji="1" lang="en-US" altLang="ja-JP" sz="2000" dirty="0">
              <a:latin typeface="Meiryo UI" panose="020B0604030504040204" pitchFamily="50" charset="-128"/>
              <a:ea typeface="Meiryo UI" panose="020B0604030504040204" pitchFamily="50" charset="-128"/>
            </a:endParaRPr>
          </a:p>
          <a:p>
            <a:pPr algn="ctr">
              <a:lnSpc>
                <a:spcPts val="2400"/>
              </a:lnSpc>
            </a:pPr>
            <a:r>
              <a:rPr kumimoji="1" lang="ja-JP" altLang="en-US" sz="2000" dirty="0">
                <a:latin typeface="Meiryo UI" panose="020B0604030504040204" pitchFamily="50" charset="-128"/>
                <a:ea typeface="Meiryo UI" panose="020B0604030504040204" pitchFamily="50" charset="-128"/>
              </a:rPr>
              <a:t>（</a:t>
            </a:r>
            <a:r>
              <a:rPr kumimoji="1" lang="en-US" altLang="ja-JP" sz="2000" dirty="0">
                <a:highlight>
                  <a:srgbClr val="FFFF00"/>
                </a:highlight>
                <a:latin typeface="Meiryo UI" panose="020B0604030504040204" pitchFamily="50" charset="-128"/>
                <a:ea typeface="Meiryo UI" panose="020B0604030504040204" pitchFamily="50" charset="-128"/>
              </a:rPr>
              <a:t>Web</a:t>
            </a:r>
            <a:r>
              <a:rPr kumimoji="1" lang="ja-JP" altLang="en-US" sz="2000" dirty="0">
                <a:highlight>
                  <a:srgbClr val="FFFF00"/>
                </a:highlight>
                <a:latin typeface="Meiryo UI" panose="020B0604030504040204" pitchFamily="50" charset="-128"/>
                <a:ea typeface="Meiryo UI" panose="020B0604030504040204" pitchFamily="50" charset="-128"/>
              </a:rPr>
              <a:t>アプリ</a:t>
            </a:r>
            <a:r>
              <a:rPr kumimoji="1" lang="ja-JP" altLang="en-US" sz="2000" dirty="0">
                <a:latin typeface="Meiryo UI" panose="020B0604030504040204" pitchFamily="50" charset="-128"/>
                <a:ea typeface="Meiryo UI" panose="020B0604030504040204" pitchFamily="50" charset="-128"/>
              </a:rPr>
              <a:t>）</a:t>
            </a:r>
            <a:endParaRPr kumimoji="1" lang="en-US" altLang="ja-JP" sz="2000" dirty="0">
              <a:latin typeface="Meiryo UI" panose="020B0604030504040204" pitchFamily="50" charset="-128"/>
              <a:ea typeface="Meiryo UI" panose="020B0604030504040204" pitchFamily="50" charset="-128"/>
            </a:endParaRPr>
          </a:p>
        </p:txBody>
      </p:sp>
      <p:sp>
        <p:nvSpPr>
          <p:cNvPr id="26" name="吹き出し: 角を丸めた四角形 25">
            <a:extLst>
              <a:ext uri="{FF2B5EF4-FFF2-40B4-BE49-F238E27FC236}">
                <a16:creationId xmlns:a16="http://schemas.microsoft.com/office/drawing/2014/main" id="{9C4B0457-A8A0-4E8E-95CB-68F401BD2F06}"/>
              </a:ext>
            </a:extLst>
          </p:cNvPr>
          <p:cNvSpPr/>
          <p:nvPr/>
        </p:nvSpPr>
        <p:spPr>
          <a:xfrm>
            <a:off x="9347200" y="1838853"/>
            <a:ext cx="2169623" cy="833120"/>
          </a:xfrm>
          <a:prstGeom prst="wedgeRoundRectCallout">
            <a:avLst>
              <a:gd name="adj1" fmla="val -60310"/>
              <a:gd name="adj2" fmla="val 34451"/>
              <a:gd name="adj3" fmla="val 16667"/>
            </a:avLst>
          </a:prstGeom>
          <a:solidFill>
            <a:srgbClr val="FF0066">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2000" dirty="0">
                <a:solidFill>
                  <a:schemeClr val="tx1"/>
                </a:solidFill>
                <a:latin typeface="Meiryo UI" panose="020B0604030504040204" pitchFamily="50" charset="-128"/>
                <a:ea typeface="Meiryo UI" panose="020B0604030504040204" pitchFamily="50" charset="-128"/>
              </a:rPr>
              <a:t>リクエストに応じた</a:t>
            </a:r>
            <a:endParaRPr kumimoji="1" lang="en-US" altLang="ja-JP" sz="2000" dirty="0">
              <a:solidFill>
                <a:schemeClr val="tx1"/>
              </a:solidFill>
              <a:latin typeface="Meiryo UI" panose="020B0604030504040204" pitchFamily="50" charset="-128"/>
              <a:ea typeface="Meiryo UI" panose="020B0604030504040204" pitchFamily="50" charset="-128"/>
            </a:endParaRPr>
          </a:p>
          <a:p>
            <a:r>
              <a:rPr kumimoji="1" lang="ja-JP" altLang="en-US" sz="2000" dirty="0">
                <a:solidFill>
                  <a:schemeClr val="tx1"/>
                </a:solidFill>
                <a:latin typeface="Meiryo UI" panose="020B0604030504040204" pitchFamily="50" charset="-128"/>
                <a:ea typeface="Meiryo UI" panose="020B0604030504040204" pitchFamily="50" charset="-128"/>
              </a:rPr>
              <a:t>処理を呼び出す</a:t>
            </a:r>
          </a:p>
        </p:txBody>
      </p:sp>
      <p:sp>
        <p:nvSpPr>
          <p:cNvPr id="28" name="吹き出し: 角を丸めた四角形 27">
            <a:extLst>
              <a:ext uri="{FF2B5EF4-FFF2-40B4-BE49-F238E27FC236}">
                <a16:creationId xmlns:a16="http://schemas.microsoft.com/office/drawing/2014/main" id="{C9C94801-BC49-4829-9844-4425A054794B}"/>
              </a:ext>
            </a:extLst>
          </p:cNvPr>
          <p:cNvSpPr/>
          <p:nvPr/>
        </p:nvSpPr>
        <p:spPr>
          <a:xfrm>
            <a:off x="9380740" y="4075662"/>
            <a:ext cx="2169623" cy="833120"/>
          </a:xfrm>
          <a:prstGeom prst="wedgeRoundRectCallout">
            <a:avLst>
              <a:gd name="adj1" fmla="val -63223"/>
              <a:gd name="adj2" fmla="val -35061"/>
              <a:gd name="adj3" fmla="val 16667"/>
            </a:avLst>
          </a:prstGeom>
          <a:solidFill>
            <a:srgbClr val="FF0066">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2000" dirty="0">
                <a:solidFill>
                  <a:schemeClr val="tx1"/>
                </a:solidFill>
                <a:latin typeface="Meiryo UI" panose="020B0604030504040204" pitchFamily="50" charset="-128"/>
                <a:ea typeface="Meiryo UI" panose="020B0604030504040204" pitchFamily="50" charset="-128"/>
              </a:rPr>
              <a:t>処理結果に応じた</a:t>
            </a:r>
            <a:r>
              <a:rPr kumimoji="1" lang="en-US" altLang="ja-JP" sz="2000" dirty="0">
                <a:solidFill>
                  <a:schemeClr val="tx1"/>
                </a:solidFill>
                <a:latin typeface="Meiryo UI" panose="020B0604030504040204" pitchFamily="50" charset="-128"/>
                <a:ea typeface="Meiryo UI" panose="020B0604030504040204" pitchFamily="50" charset="-128"/>
              </a:rPr>
              <a:t>HTML</a:t>
            </a:r>
            <a:r>
              <a:rPr kumimoji="1" lang="ja-JP" altLang="en-US" sz="2000" dirty="0">
                <a:solidFill>
                  <a:schemeClr val="tx1"/>
                </a:solidFill>
                <a:latin typeface="Meiryo UI" panose="020B0604030504040204" pitchFamily="50" charset="-128"/>
                <a:ea typeface="Meiryo UI" panose="020B0604030504040204" pitchFamily="50" charset="-128"/>
              </a:rPr>
              <a:t>を作る</a:t>
            </a:r>
          </a:p>
        </p:txBody>
      </p:sp>
      <p:sp>
        <p:nvSpPr>
          <p:cNvPr id="1032" name="テキスト ボックス 1031">
            <a:extLst>
              <a:ext uri="{FF2B5EF4-FFF2-40B4-BE49-F238E27FC236}">
                <a16:creationId xmlns:a16="http://schemas.microsoft.com/office/drawing/2014/main" id="{B6830F43-C564-4EE9-8194-8681A9375C23}"/>
              </a:ext>
            </a:extLst>
          </p:cNvPr>
          <p:cNvSpPr txBox="1"/>
          <p:nvPr/>
        </p:nvSpPr>
        <p:spPr>
          <a:xfrm>
            <a:off x="3194050" y="4077286"/>
            <a:ext cx="1732082" cy="615553"/>
          </a:xfrm>
          <a:prstGeom prst="rect">
            <a:avLst/>
          </a:prstGeom>
          <a:noFill/>
        </p:spPr>
        <p:txBody>
          <a:bodyPr wrap="square" lIns="0" tIns="0" rIns="0" bIns="0" rtlCol="0" anchor="ctr" anchorCtr="0">
            <a:spAutoFit/>
          </a:bodyPr>
          <a:lstStyle/>
          <a:p>
            <a:pPr algn="ctr">
              <a:lnSpc>
                <a:spcPts val="2400"/>
              </a:lnSpc>
            </a:pPr>
            <a:r>
              <a:rPr kumimoji="1" lang="ja-JP" altLang="en-US" sz="2000" dirty="0">
                <a:latin typeface="Meiryo UI" panose="020B0604030504040204" pitchFamily="50" charset="-128"/>
                <a:ea typeface="Meiryo UI" panose="020B0604030504040204" pitchFamily="50" charset="-128"/>
              </a:rPr>
              <a:t>ブラウザ</a:t>
            </a:r>
            <a:endParaRPr kumimoji="1" lang="en-US" altLang="ja-JP" sz="2000" dirty="0">
              <a:latin typeface="Meiryo UI" panose="020B0604030504040204" pitchFamily="50" charset="-128"/>
              <a:ea typeface="Meiryo UI" panose="020B0604030504040204" pitchFamily="50" charset="-128"/>
            </a:endParaRPr>
          </a:p>
          <a:p>
            <a:pPr algn="ctr">
              <a:lnSpc>
                <a:spcPts val="2400"/>
              </a:lnSpc>
            </a:pPr>
            <a:endParaRPr kumimoji="1" lang="en-US" altLang="ja-JP" sz="2000" dirty="0">
              <a:latin typeface="Meiryo UI" panose="020B0604030504040204" pitchFamily="50" charset="-128"/>
              <a:ea typeface="Meiryo UI" panose="020B0604030504040204" pitchFamily="50" charset="-128"/>
            </a:endParaRPr>
          </a:p>
        </p:txBody>
      </p:sp>
      <p:sp>
        <p:nvSpPr>
          <p:cNvPr id="4" name="スライド番号プレースホルダー 3">
            <a:extLst>
              <a:ext uri="{FF2B5EF4-FFF2-40B4-BE49-F238E27FC236}">
                <a16:creationId xmlns:a16="http://schemas.microsoft.com/office/drawing/2014/main" id="{D44D4717-9FE2-494B-B4A9-5D87F775B86C}"/>
              </a:ext>
            </a:extLst>
          </p:cNvPr>
          <p:cNvSpPr>
            <a:spLocks noGrp="1"/>
          </p:cNvSpPr>
          <p:nvPr>
            <p:ph type="sldNum" sz="quarter" idx="12"/>
          </p:nvPr>
        </p:nvSpPr>
        <p:spPr/>
        <p:txBody>
          <a:bodyPr/>
          <a:lstStyle/>
          <a:p>
            <a:fld id="{A783C381-2822-4F05-8A88-66F73725CF2D}" type="slidenum">
              <a:rPr kumimoji="1" lang="ja-JP" altLang="en-US" smtClean="0"/>
              <a:t>13</a:t>
            </a:fld>
            <a:endParaRPr kumimoji="1" lang="ja-JP" altLang="en-US"/>
          </a:p>
        </p:txBody>
      </p:sp>
    </p:spTree>
    <p:extLst>
      <p:ext uri="{BB962C8B-B14F-4D97-AF65-F5344CB8AC3E}">
        <p14:creationId xmlns:p14="http://schemas.microsoft.com/office/powerpoint/2010/main" val="1943040117"/>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アーキテクチャを比べてみる</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130</a:t>
            </a:fld>
            <a:endParaRPr kumimoji="1" lang="ja-JP" altLang="en-US"/>
          </a:p>
        </p:txBody>
      </p:sp>
      <p:pic>
        <p:nvPicPr>
          <p:cNvPr id="5" name="図 4">
            <a:extLst>
              <a:ext uri="{FF2B5EF4-FFF2-40B4-BE49-F238E27FC236}">
                <a16:creationId xmlns:a16="http://schemas.microsoft.com/office/drawing/2014/main" id="{C44E1B4F-B3B7-453C-B181-23005051EB9A}"/>
              </a:ext>
            </a:extLst>
          </p:cNvPr>
          <p:cNvPicPr>
            <a:picLocks noChangeAspect="1"/>
          </p:cNvPicPr>
          <p:nvPr/>
        </p:nvPicPr>
        <p:blipFill>
          <a:blip r:embed="rId3"/>
          <a:stretch>
            <a:fillRect/>
          </a:stretch>
        </p:blipFill>
        <p:spPr>
          <a:xfrm>
            <a:off x="2921361" y="4659414"/>
            <a:ext cx="5376202" cy="1696936"/>
          </a:xfrm>
          <a:prstGeom prst="rect">
            <a:avLst/>
          </a:prstGeom>
        </p:spPr>
      </p:pic>
      <p:pic>
        <p:nvPicPr>
          <p:cNvPr id="7" name="図 6">
            <a:extLst>
              <a:ext uri="{FF2B5EF4-FFF2-40B4-BE49-F238E27FC236}">
                <a16:creationId xmlns:a16="http://schemas.microsoft.com/office/drawing/2014/main" id="{A3D4FA68-ED19-4CFD-915E-99EFF5BEF56B}"/>
              </a:ext>
            </a:extLst>
          </p:cNvPr>
          <p:cNvPicPr>
            <a:picLocks noChangeAspect="1"/>
          </p:cNvPicPr>
          <p:nvPr/>
        </p:nvPicPr>
        <p:blipFill>
          <a:blip r:embed="rId4"/>
          <a:stretch>
            <a:fillRect/>
          </a:stretch>
        </p:blipFill>
        <p:spPr>
          <a:xfrm>
            <a:off x="2921361" y="1344779"/>
            <a:ext cx="6349278" cy="2817061"/>
          </a:xfrm>
          <a:prstGeom prst="rect">
            <a:avLst/>
          </a:prstGeom>
        </p:spPr>
      </p:pic>
    </p:spTree>
    <p:extLst>
      <p:ext uri="{BB962C8B-B14F-4D97-AF65-F5344CB8AC3E}">
        <p14:creationId xmlns:p14="http://schemas.microsoft.com/office/powerpoint/2010/main" val="337840433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622570" y="900000"/>
            <a:ext cx="10846341" cy="4796492"/>
          </a:xfrm>
          <a:prstGeom prst="rect">
            <a:avLst/>
          </a:prstGeom>
          <a:noFill/>
          <a:ln>
            <a:noFill/>
          </a:ln>
          <a:effectLst/>
        </p:spPr>
        <p:txBody>
          <a:bodyPr wrap="square" tIns="360000" bIns="360000" rtlCol="0" anchor="ctr">
            <a:noAutofit/>
          </a:bodyPr>
          <a:lstStyle/>
          <a:p>
            <a:r>
              <a:rPr lang="ja-JP" altLang="en-US" sz="4400" b="1" dirty="0">
                <a:solidFill>
                  <a:schemeClr val="bg1"/>
                </a:solidFill>
                <a:latin typeface="Meiryo UI" panose="020B0604030504040204" pitchFamily="50" charset="-128"/>
                <a:ea typeface="Meiryo UI" panose="020B0604030504040204" pitchFamily="50" charset="-128"/>
              </a:rPr>
              <a:t>質問タイム</a:t>
            </a:r>
            <a:endParaRPr lang="en-US" altLang="ja-JP" sz="4400" b="1" dirty="0">
              <a:solidFill>
                <a:schemeClr val="bg1"/>
              </a:solidFill>
              <a:latin typeface="Meiryo UI" panose="020B0604030504040204" pitchFamily="50" charset="-128"/>
              <a:ea typeface="Meiryo UI" panose="020B0604030504040204" pitchFamily="50" charset="-128"/>
            </a:endParaRPr>
          </a:p>
          <a:p>
            <a:endParaRPr lang="en-US" altLang="ja-JP" sz="4400" b="1" dirty="0">
              <a:solidFill>
                <a:schemeClr val="bg1"/>
              </a:solidFill>
              <a:latin typeface="Meiryo UI" panose="020B0604030504040204" pitchFamily="50" charset="-128"/>
              <a:ea typeface="Meiryo UI" panose="020B0604030504040204" pitchFamily="50" charset="-128"/>
            </a:endParaRPr>
          </a:p>
          <a:p>
            <a:r>
              <a:rPr lang="ja-JP" altLang="en-US" sz="4400" b="1" dirty="0">
                <a:solidFill>
                  <a:schemeClr val="bg1"/>
                </a:solidFill>
                <a:latin typeface="Meiryo UI" panose="020B0604030504040204" pitchFamily="50" charset="-128"/>
                <a:ea typeface="Meiryo UI" panose="020B0604030504040204" pitchFamily="50" charset="-128"/>
              </a:rPr>
              <a:t>どっちのアーキテクチャが好きですか？</a:t>
            </a:r>
            <a:endParaRPr lang="en-US" altLang="ja-JP" sz="4400" b="1" dirty="0">
              <a:solidFill>
                <a:schemeClr val="bg1"/>
              </a:solidFill>
              <a:latin typeface="Meiryo UI" panose="020B0604030504040204" pitchFamily="50" charset="-128"/>
              <a:ea typeface="Meiryo UI" panose="020B0604030504040204" pitchFamily="50" charset="-128"/>
            </a:endParaRPr>
          </a:p>
        </p:txBody>
      </p:sp>
      <p:sp>
        <p:nvSpPr>
          <p:cNvPr id="3" name="スライド番号プレースホルダー 2">
            <a:extLst>
              <a:ext uri="{FF2B5EF4-FFF2-40B4-BE49-F238E27FC236}">
                <a16:creationId xmlns:a16="http://schemas.microsoft.com/office/drawing/2014/main" id="{6F448A2C-9C5D-4263-A831-BD5C7B1E0ACF}"/>
              </a:ext>
            </a:extLst>
          </p:cNvPr>
          <p:cNvSpPr>
            <a:spLocks noGrp="1"/>
          </p:cNvSpPr>
          <p:nvPr>
            <p:ph type="sldNum" sz="quarter" idx="12"/>
          </p:nvPr>
        </p:nvSpPr>
        <p:spPr/>
        <p:txBody>
          <a:bodyPr/>
          <a:lstStyle/>
          <a:p>
            <a:fld id="{A783C381-2822-4F05-8A88-66F73725CF2D}" type="slidenum">
              <a:rPr kumimoji="1" lang="ja-JP" altLang="en-US" smtClean="0"/>
              <a:t>131</a:t>
            </a:fld>
            <a:endParaRPr kumimoji="1" lang="ja-JP" altLang="en-US"/>
          </a:p>
        </p:txBody>
      </p:sp>
    </p:spTree>
    <p:extLst>
      <p:ext uri="{BB962C8B-B14F-4D97-AF65-F5344CB8AC3E}">
        <p14:creationId xmlns:p14="http://schemas.microsoft.com/office/powerpoint/2010/main" val="311333409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0" y="900000"/>
            <a:ext cx="12188389" cy="4796492"/>
          </a:xfrm>
          <a:prstGeom prst="rect">
            <a:avLst/>
          </a:prstGeom>
          <a:noFill/>
          <a:ln>
            <a:noFill/>
          </a:ln>
          <a:effectLst/>
        </p:spPr>
        <p:txBody>
          <a:bodyPr wrap="square" tIns="360000" bIns="360000" rtlCol="0" anchor="ctr">
            <a:noAutofit/>
          </a:bodyPr>
          <a:lstStyle/>
          <a:p>
            <a:pPr algn="ctr"/>
            <a:r>
              <a:rPr lang="ja-JP" altLang="en-US" sz="4400" b="1" dirty="0">
                <a:solidFill>
                  <a:schemeClr val="bg1"/>
                </a:solidFill>
                <a:latin typeface="Meiryo UI" panose="020B0604030504040204" pitchFamily="50" charset="-128"/>
                <a:ea typeface="Meiryo UI" panose="020B0604030504040204" pitchFamily="50" charset="-128"/>
              </a:rPr>
              <a:t>ログインの作成</a:t>
            </a:r>
            <a:r>
              <a:rPr lang="en-US" altLang="ja-JP" sz="4400" b="1" dirty="0">
                <a:solidFill>
                  <a:schemeClr val="bg1"/>
                </a:solidFill>
                <a:latin typeface="Meiryo UI" panose="020B0604030504040204" pitchFamily="50" charset="-128"/>
                <a:ea typeface="Meiryo UI" panose="020B0604030504040204" pitchFamily="50" charset="-128"/>
              </a:rPr>
              <a:t>/</a:t>
            </a:r>
            <a:r>
              <a:rPr lang="ja-JP" altLang="en-US" sz="4400" b="1" dirty="0">
                <a:solidFill>
                  <a:schemeClr val="bg1"/>
                </a:solidFill>
                <a:latin typeface="Meiryo UI" panose="020B0604030504040204" pitchFamily="50" charset="-128"/>
                <a:ea typeface="Meiryo UI" panose="020B0604030504040204" pitchFamily="50" charset="-128"/>
              </a:rPr>
              <a:t>テスト</a:t>
            </a:r>
            <a:endParaRPr lang="en-US" altLang="ja-JP" sz="4400" b="1" dirty="0">
              <a:solidFill>
                <a:schemeClr val="bg1"/>
              </a:solidFill>
              <a:latin typeface="Meiryo UI" panose="020B0604030504040204" pitchFamily="50" charset="-128"/>
              <a:ea typeface="Meiryo UI" panose="020B0604030504040204" pitchFamily="50" charset="-128"/>
            </a:endParaRPr>
          </a:p>
        </p:txBody>
      </p:sp>
      <p:sp>
        <p:nvSpPr>
          <p:cNvPr id="3" name="スライド番号プレースホルダー 2">
            <a:extLst>
              <a:ext uri="{FF2B5EF4-FFF2-40B4-BE49-F238E27FC236}">
                <a16:creationId xmlns:a16="http://schemas.microsoft.com/office/drawing/2014/main" id="{321E0297-002D-4A75-89F3-0A09CB1787EB}"/>
              </a:ext>
            </a:extLst>
          </p:cNvPr>
          <p:cNvSpPr>
            <a:spLocks noGrp="1"/>
          </p:cNvSpPr>
          <p:nvPr>
            <p:ph type="sldNum" sz="quarter" idx="12"/>
          </p:nvPr>
        </p:nvSpPr>
        <p:spPr/>
        <p:txBody>
          <a:bodyPr/>
          <a:lstStyle/>
          <a:p>
            <a:fld id="{A783C381-2822-4F05-8A88-66F73725CF2D}" type="slidenum">
              <a:rPr kumimoji="1" lang="ja-JP" altLang="en-US" smtClean="0"/>
              <a:t>132</a:t>
            </a:fld>
            <a:endParaRPr kumimoji="1" lang="ja-JP" altLang="en-US"/>
          </a:p>
        </p:txBody>
      </p:sp>
    </p:spTree>
    <p:extLst>
      <p:ext uri="{BB962C8B-B14F-4D97-AF65-F5344CB8AC3E}">
        <p14:creationId xmlns:p14="http://schemas.microsoft.com/office/powerpoint/2010/main" val="383677019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ログイン</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133</a:t>
            </a:fld>
            <a:endParaRPr kumimoji="1" lang="ja-JP" altLang="en-US"/>
          </a:p>
        </p:txBody>
      </p:sp>
      <p:sp>
        <p:nvSpPr>
          <p:cNvPr id="8" name="Rectangle 2">
            <a:extLst>
              <a:ext uri="{FF2B5EF4-FFF2-40B4-BE49-F238E27FC236}">
                <a16:creationId xmlns:a16="http://schemas.microsoft.com/office/drawing/2014/main" id="{FF21CE90-405A-4FB1-9847-258D337898CB}"/>
              </a:ext>
            </a:extLst>
          </p:cNvPr>
          <p:cNvSpPr>
            <a:spLocks noChangeArrowheads="1"/>
          </p:cNvSpPr>
          <p:nvPr/>
        </p:nvSpPr>
        <p:spPr bwMode="auto">
          <a:xfrm>
            <a:off x="3071769" y="682094"/>
            <a:ext cx="6048462" cy="5493812"/>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/api/login</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post</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summary</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a:ln>
                  <a:noFill/>
                </a:ln>
                <a:solidFill>
                  <a:srgbClr val="080808"/>
                </a:solidFill>
                <a:effectLst/>
                <a:latin typeface="Consolas" panose="020B0609020204030204" pitchFamily="49" charset="0"/>
                <a:ea typeface="ＭＳ ゴシック" panose="020B0609070205080204" pitchFamily="49" charset="-128"/>
              </a:rPr>
              <a:t>ログイン</a:t>
            </a:r>
            <a:br>
              <a:rPr kumimoji="0" lang="ja-JP" altLang="ja-JP" sz="900" b="0" i="0" u="none" strike="noStrike" cap="none" normalizeH="0" baseline="0">
                <a:ln>
                  <a:noFill/>
                </a:ln>
                <a:solidFill>
                  <a:srgbClr val="080808"/>
                </a:solidFill>
                <a:effectLst/>
                <a:latin typeface="Consolas" panose="020B0609020204030204" pitchFamily="49" charset="0"/>
                <a:ea typeface="ＭＳ ゴシック" panose="020B0609070205080204" pitchFamily="49" charset="-128"/>
              </a:rPr>
            </a:br>
            <a:r>
              <a:rPr kumimoji="0" lang="ja-JP" altLang="ja-JP" sz="900" b="0" i="0" u="none" strike="noStrike" cap="none" normalizeH="0" baseline="0">
                <a:ln>
                  <a:noFill/>
                </a:ln>
                <a:solidFill>
                  <a:srgbClr val="080808"/>
                </a:solidFill>
                <a:effectLst/>
                <a:latin typeface="Consolas" panose="020B0609020204030204" pitchFamily="49" charset="0"/>
                <a:ea typeface="ＭＳ ゴシック" panose="020B0609070205080204" pitchFamily="49" charset="-128"/>
              </a:rPr>
              <a:t>    </a:t>
            </a: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description</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&gt;</a:t>
            </a:r>
            <a:br>
              <a:rPr kumimoji="0" lang="ja-JP" altLang="ja-JP" sz="900" b="0" i="0" u="none" strike="noStrike" cap="none" normalizeH="0" baseline="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a:ln>
                  <a:noFill/>
                </a:ln>
                <a:solidFill>
                  <a:srgbClr val="080808"/>
                </a:solidFill>
                <a:effectLst/>
                <a:latin typeface="Consolas" panose="020B0609020204030204" pitchFamily="49" charset="0"/>
                <a:ea typeface="ＭＳ ゴシック" panose="020B0609070205080204" pitchFamily="49" charset="-128"/>
              </a:rPr>
              <a:t>ユーザー情報で認証を行い、認証に成功した場合はログインする。</a:t>
            </a:r>
            <a:br>
              <a:rPr kumimoji="0" lang="ja-JP" altLang="ja-JP" sz="900" b="0" i="0" u="none" strike="noStrike" cap="none" normalizeH="0" baseline="0">
                <a:ln>
                  <a:noFill/>
                </a:ln>
                <a:solidFill>
                  <a:srgbClr val="080808"/>
                </a:solidFill>
                <a:effectLst/>
                <a:latin typeface="Consolas" panose="020B0609020204030204" pitchFamily="49" charset="0"/>
                <a:ea typeface="ＭＳ ゴシック" panose="020B0609070205080204" pitchFamily="49" charset="-128"/>
              </a:rPr>
            </a:br>
            <a:r>
              <a:rPr kumimoji="0" lang="ja-JP" altLang="ja-JP" sz="900" b="0" i="0" u="none" strike="noStrike" cap="none" normalizeH="0" baseline="0">
                <a:ln>
                  <a:noFill/>
                </a:ln>
                <a:solidFill>
                  <a:srgbClr val="080808"/>
                </a:solidFill>
                <a:effectLst/>
                <a:latin typeface="Consolas" panose="020B0609020204030204" pitchFamily="49" charset="0"/>
                <a:ea typeface="ＭＳ ゴシック" panose="020B0609070205080204" pitchFamily="49" charset="-128"/>
              </a:rPr>
              <a:t>      一部の</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REST API</a:t>
            </a:r>
            <a:r>
              <a:rPr kumimoji="0" lang="ja-JP" altLang="ja-JP" sz="900" b="0" i="0" u="none" strike="noStrike" cap="none" normalizeH="0" baseline="0">
                <a:ln>
                  <a:noFill/>
                </a:ln>
                <a:solidFill>
                  <a:srgbClr val="080808"/>
                </a:solidFill>
                <a:effectLst/>
                <a:latin typeface="Consolas" panose="020B0609020204030204" pitchFamily="49" charset="0"/>
                <a:ea typeface="ＭＳ ゴシック" panose="020B0609070205080204" pitchFamily="49" charset="-128"/>
              </a:rPr>
              <a:t>を利用するためには、この</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REST API</a:t>
            </a:r>
            <a:r>
              <a:rPr kumimoji="0" lang="ja-JP" altLang="ja-JP" sz="900" b="0" i="0" u="none" strike="noStrike" cap="none" normalizeH="0" baseline="0">
                <a:ln>
                  <a:noFill/>
                </a:ln>
                <a:solidFill>
                  <a:srgbClr val="080808"/>
                </a:solidFill>
                <a:effectLst/>
                <a:latin typeface="Consolas" panose="020B0609020204030204" pitchFamily="49" charset="0"/>
                <a:ea typeface="ＭＳ ゴシック" panose="020B0609070205080204" pitchFamily="49" charset="-128"/>
              </a:rPr>
              <a:t>を利用して事前にログインしておく必要がある。</a:t>
            </a:r>
            <a:br>
              <a:rPr kumimoji="0" lang="ja-JP" altLang="ja-JP" sz="900" b="0" i="0" u="none" strike="noStrike" cap="none" normalizeH="0" baseline="0">
                <a:ln>
                  <a:noFill/>
                </a:ln>
                <a:solidFill>
                  <a:srgbClr val="080808"/>
                </a:solidFill>
                <a:effectLst/>
                <a:latin typeface="Consolas" panose="020B0609020204030204" pitchFamily="49" charset="0"/>
                <a:ea typeface="ＭＳ ゴシック" panose="020B0609070205080204" pitchFamily="49" charset="-128"/>
              </a:rPr>
            </a:br>
            <a:r>
              <a:rPr kumimoji="0" lang="ja-JP" altLang="ja-JP" sz="900" b="0" i="0" u="none" strike="noStrike" cap="none" normalizeH="0" baseline="0">
                <a:ln>
                  <a:noFill/>
                </a:ln>
                <a:solidFill>
                  <a:srgbClr val="080808"/>
                </a:solidFill>
                <a:effectLst/>
                <a:latin typeface="Consolas" panose="020B0609020204030204" pitchFamily="49" charset="0"/>
                <a:ea typeface="ＭＳ ゴシック" panose="020B0609070205080204" pitchFamily="49" charset="-128"/>
              </a:rPr>
              <a:t>      ログイン状態は、ログアウトする</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REST API</a:t>
            </a:r>
            <a:r>
              <a:rPr kumimoji="0" lang="ja-JP" altLang="ja-JP" sz="900" b="0" i="0" u="none" strike="noStrike" cap="none" normalizeH="0" baseline="0">
                <a:ln>
                  <a:noFill/>
                </a:ln>
                <a:solidFill>
                  <a:srgbClr val="080808"/>
                </a:solidFill>
                <a:effectLst/>
                <a:latin typeface="Consolas" panose="020B0609020204030204" pitchFamily="49" charset="0"/>
                <a:ea typeface="ＭＳ ゴシック" panose="020B0609070205080204" pitchFamily="49" charset="-128"/>
              </a:rPr>
              <a:t>を呼び出すか、一定時間が経過するまで継続する。</a:t>
            </a:r>
            <a:br>
              <a:rPr kumimoji="0" lang="ja-JP" altLang="ja-JP" sz="900" b="0" i="0" u="none" strike="noStrike" cap="none" normalizeH="0" baseline="0">
                <a:ln>
                  <a:noFill/>
                </a:ln>
                <a:solidFill>
                  <a:srgbClr val="080808"/>
                </a:solidFill>
                <a:effectLst/>
                <a:latin typeface="Consolas" panose="020B0609020204030204" pitchFamily="49" charset="0"/>
                <a:ea typeface="ＭＳ ゴシック" panose="020B0609070205080204" pitchFamily="49" charset="-128"/>
              </a:rPr>
            </a:br>
            <a:r>
              <a:rPr kumimoji="0" lang="ja-JP" altLang="ja-JP" sz="900" b="0" i="0" u="none" strike="noStrike" cap="none" normalizeH="0" baseline="0">
                <a:ln>
                  <a:noFill/>
                </a:ln>
                <a:solidFill>
                  <a:srgbClr val="080808"/>
                </a:solidFill>
                <a:effectLst/>
                <a:latin typeface="Consolas" panose="020B0609020204030204" pitchFamily="49" charset="0"/>
                <a:ea typeface="ＭＳ ゴシック" panose="020B0609070205080204" pitchFamily="49" charset="-128"/>
              </a:rPr>
              <a:t>    </a:t>
            </a: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tags</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 users</a:t>
            </a:r>
            <a:br>
              <a:rPr kumimoji="0" lang="ja-JP" altLang="ja-JP" sz="900" b="0" i="0" u="none" strike="noStrike" cap="none" normalizeH="0" baseline="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operationId</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login</a:t>
            </a:r>
            <a:br>
              <a:rPr kumimoji="0" lang="ja-JP" altLang="ja-JP" sz="900" b="0" i="0" u="none" strike="noStrike" cap="none" normalizeH="0" baseline="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requestBody</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required</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true</a:t>
            </a:r>
            <a:br>
              <a:rPr kumimoji="0" lang="ja-JP" altLang="ja-JP" sz="900" b="0" i="0" u="none" strike="noStrike" cap="none" normalizeH="0" baseline="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content</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application/json</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schema</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type</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object</a:t>
            </a:r>
            <a:br>
              <a:rPr kumimoji="0" lang="ja-JP" altLang="ja-JP" sz="900" b="0" i="0" u="none" strike="noStrike" cap="none" normalizeH="0" baseline="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properties</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userName</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type</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string</a:t>
            </a:r>
            <a:br>
              <a:rPr kumimoji="0" lang="ja-JP" altLang="ja-JP" sz="900" b="0" i="0" u="none" strike="noStrike" cap="none" normalizeH="0" baseline="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description</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a:ln>
                  <a:noFill/>
                </a:ln>
                <a:solidFill>
                  <a:srgbClr val="080808"/>
                </a:solidFill>
                <a:effectLst/>
                <a:latin typeface="Consolas" panose="020B0609020204030204" pitchFamily="49" charset="0"/>
                <a:ea typeface="ＭＳ ゴシック" panose="020B0609070205080204" pitchFamily="49" charset="-128"/>
              </a:rPr>
              <a:t>ユーザー名</a:t>
            </a:r>
            <a:br>
              <a:rPr kumimoji="0" lang="ja-JP" altLang="ja-JP" sz="900" b="0" i="0" u="none" strike="noStrike" cap="none" normalizeH="0" baseline="0">
                <a:ln>
                  <a:noFill/>
                </a:ln>
                <a:solidFill>
                  <a:srgbClr val="080808"/>
                </a:solidFill>
                <a:effectLst/>
                <a:latin typeface="Consolas" panose="020B0609020204030204" pitchFamily="49" charset="0"/>
                <a:ea typeface="ＭＳ ゴシック" panose="020B0609070205080204" pitchFamily="49" charset="-128"/>
              </a:rPr>
            </a:br>
            <a:r>
              <a:rPr kumimoji="0" lang="ja-JP" altLang="ja-JP" sz="900" b="0" i="0" u="none" strike="noStrike" cap="none" normalizeH="0" baseline="0">
                <a:ln>
                  <a:noFill/>
                </a:ln>
                <a:solidFill>
                  <a:srgbClr val="080808"/>
                </a:solidFill>
                <a:effectLst/>
                <a:latin typeface="Consolas" panose="020B0609020204030204" pitchFamily="49" charset="0"/>
                <a:ea typeface="ＭＳ ゴシック" panose="020B0609070205080204" pitchFamily="49" charset="-128"/>
              </a:rPr>
              <a:t>              </a:t>
            </a: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password</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type</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string</a:t>
            </a:r>
            <a:br>
              <a:rPr kumimoji="0" lang="ja-JP" altLang="ja-JP" sz="900" b="0" i="0" u="none" strike="noStrike" cap="none" normalizeH="0" baseline="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description</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a:ln>
                  <a:noFill/>
                </a:ln>
                <a:solidFill>
                  <a:srgbClr val="080808"/>
                </a:solidFill>
                <a:effectLst/>
                <a:latin typeface="Consolas" panose="020B0609020204030204" pitchFamily="49" charset="0"/>
                <a:ea typeface="ＭＳ ゴシック" panose="020B0609070205080204" pitchFamily="49" charset="-128"/>
              </a:rPr>
              <a:t>パスワード</a:t>
            </a:r>
            <a:br>
              <a:rPr kumimoji="0" lang="ja-JP" altLang="ja-JP" sz="900" b="0" i="0" u="none" strike="noStrike" cap="none" normalizeH="0" baseline="0">
                <a:ln>
                  <a:noFill/>
                </a:ln>
                <a:solidFill>
                  <a:srgbClr val="080808"/>
                </a:solidFill>
                <a:effectLst/>
                <a:latin typeface="Consolas" panose="020B0609020204030204" pitchFamily="49" charset="0"/>
                <a:ea typeface="ＭＳ ゴシック" panose="020B0609070205080204" pitchFamily="49" charset="-128"/>
              </a:rPr>
            </a:br>
            <a:r>
              <a:rPr kumimoji="0" lang="ja-JP" altLang="ja-JP" sz="900" b="0" i="0" u="none" strike="noStrike" cap="none" normalizeH="0" baseline="0">
                <a:ln>
                  <a:noFill/>
                </a:ln>
                <a:solidFill>
                  <a:srgbClr val="080808"/>
                </a:solidFill>
                <a:effectLst/>
                <a:latin typeface="Consolas" panose="020B0609020204030204" pitchFamily="49" charset="0"/>
                <a:ea typeface="ＭＳ ゴシック" panose="020B0609070205080204" pitchFamily="49" charset="-128"/>
              </a:rPr>
              <a:t>            </a:t>
            </a: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required</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 userName</a:t>
            </a:r>
            <a:br>
              <a:rPr kumimoji="0" lang="ja-JP" altLang="ja-JP" sz="900" b="0" i="0" u="none" strike="noStrike" cap="none" normalizeH="0" baseline="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 password</a:t>
            </a:r>
            <a:br>
              <a:rPr kumimoji="0" lang="ja-JP" altLang="ja-JP" sz="900" b="0" i="0" u="none" strike="noStrike" cap="none" normalizeH="0" baseline="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additionalProperties</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false</a:t>
            </a:r>
            <a:br>
              <a:rPr kumimoji="0" lang="ja-JP" altLang="ja-JP" sz="900" b="0" i="0" u="none" strike="noStrike" cap="none" normalizeH="0" baseline="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examples</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example</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value</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userName</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test1</a:t>
            </a:r>
            <a:br>
              <a:rPr kumimoji="0" lang="ja-JP" altLang="ja-JP" sz="900" b="0" i="0" u="none" strike="noStrike" cap="none" normalizeH="0" baseline="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password</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password</a:t>
            </a:r>
            <a:br>
              <a:rPr kumimoji="0" lang="ja-JP" altLang="ja-JP" sz="900" b="0" i="0" u="none" strike="noStrike" cap="none" normalizeH="0" baseline="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responses</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'204'</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description</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No Content</a:t>
            </a:r>
            <a:br>
              <a:rPr kumimoji="0" lang="ja-JP" altLang="ja-JP" sz="900" b="0" i="0" u="none" strike="noStrike" cap="none" normalizeH="0" baseline="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'400'</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description</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Bad Request</a:t>
            </a:r>
            <a:br>
              <a:rPr kumimoji="0" lang="ja-JP" altLang="ja-JP" sz="900" b="0" i="0" u="none" strike="noStrike" cap="none" normalizeH="0" baseline="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'401'</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description</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Unauthorized</a:t>
            </a:r>
            <a:endParaRPr kumimoji="0" lang="ja-JP" altLang="ja-JP" sz="1800" b="0" i="0" u="none" strike="noStrike" cap="none" normalizeH="0" baseline="0">
              <a:ln>
                <a:noFill/>
              </a:ln>
              <a:solidFill>
                <a:schemeClr val="tx1"/>
              </a:solidFill>
              <a:effectLst/>
              <a:latin typeface="Consolas" panose="020B0609020204030204" pitchFamily="49" charset="0"/>
            </a:endParaRPr>
          </a:p>
        </p:txBody>
      </p:sp>
    </p:spTree>
    <p:extLst>
      <p:ext uri="{BB962C8B-B14F-4D97-AF65-F5344CB8AC3E}">
        <p14:creationId xmlns:p14="http://schemas.microsoft.com/office/powerpoint/2010/main" val="169388227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正方形/長方形 19">
            <a:extLst>
              <a:ext uri="{FF2B5EF4-FFF2-40B4-BE49-F238E27FC236}">
                <a16:creationId xmlns:a16="http://schemas.microsoft.com/office/drawing/2014/main" id="{B44D26D6-FECD-4239-9964-7A56BA52A642}"/>
              </a:ext>
            </a:extLst>
          </p:cNvPr>
          <p:cNvSpPr/>
          <p:nvPr/>
        </p:nvSpPr>
        <p:spPr>
          <a:xfrm>
            <a:off x="1851533" y="2107121"/>
            <a:ext cx="8488933" cy="2643758"/>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authentication</a:t>
            </a:r>
            <a:endParaRPr kumimoji="1" lang="ja-JP" altLang="en-US" dirty="0">
              <a:solidFill>
                <a:schemeClr val="tx1"/>
              </a:solidFill>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ログインの作成対象</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134</a:t>
            </a:fld>
            <a:endParaRPr kumimoji="1" lang="ja-JP" altLang="en-US"/>
          </a:p>
        </p:txBody>
      </p:sp>
      <p:sp>
        <p:nvSpPr>
          <p:cNvPr id="9" name="テキスト ボックス 8">
            <a:extLst>
              <a:ext uri="{FF2B5EF4-FFF2-40B4-BE49-F238E27FC236}">
                <a16:creationId xmlns:a16="http://schemas.microsoft.com/office/drawing/2014/main" id="{831827DC-C59C-4AF4-8535-36978D8345E0}"/>
              </a:ext>
            </a:extLst>
          </p:cNvPr>
          <p:cNvSpPr txBox="1"/>
          <p:nvPr/>
        </p:nvSpPr>
        <p:spPr>
          <a:xfrm>
            <a:off x="2157705" y="3170669"/>
            <a:ext cx="2173808" cy="369332"/>
          </a:xfrm>
          <a:prstGeom prst="rect">
            <a:avLst/>
          </a:prstGeom>
          <a:solidFill>
            <a:schemeClr val="accent4"/>
          </a:solidFill>
        </p:spPr>
        <p:txBody>
          <a:bodyPr wrap="square" rtlCol="0" anchor="ctr">
            <a:spAutoFit/>
          </a:bodyPr>
          <a:lstStyle/>
          <a:p>
            <a:pPr algn="ctr"/>
            <a:r>
              <a:rPr kumimoji="1" lang="en-US" altLang="ja-JP">
                <a:solidFill>
                  <a:schemeClr val="bg1"/>
                </a:solidFill>
              </a:rPr>
              <a:t>AuthenticationAction</a:t>
            </a:r>
            <a:endParaRPr kumimoji="1" lang="ja-JP" altLang="en-US" dirty="0">
              <a:solidFill>
                <a:schemeClr val="bg1"/>
              </a:solidFill>
            </a:endParaRPr>
          </a:p>
        </p:txBody>
      </p:sp>
      <p:sp>
        <p:nvSpPr>
          <p:cNvPr id="17" name="テキスト ボックス 16">
            <a:extLst>
              <a:ext uri="{FF2B5EF4-FFF2-40B4-BE49-F238E27FC236}">
                <a16:creationId xmlns:a16="http://schemas.microsoft.com/office/drawing/2014/main" id="{76A3C426-D6AE-4432-AA2B-2B8300EAAACB}"/>
              </a:ext>
            </a:extLst>
          </p:cNvPr>
          <p:cNvSpPr txBox="1"/>
          <p:nvPr/>
        </p:nvSpPr>
        <p:spPr>
          <a:xfrm>
            <a:off x="4956948" y="3170669"/>
            <a:ext cx="2287439"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AuthenticationService</a:t>
            </a:r>
            <a:endParaRPr kumimoji="1" lang="ja-JP" altLang="en-US" dirty="0">
              <a:solidFill>
                <a:schemeClr val="bg1"/>
              </a:solidFill>
            </a:endParaRPr>
          </a:p>
        </p:txBody>
      </p:sp>
      <p:sp>
        <p:nvSpPr>
          <p:cNvPr id="28" name="正方形/長方形 27">
            <a:extLst>
              <a:ext uri="{FF2B5EF4-FFF2-40B4-BE49-F238E27FC236}">
                <a16:creationId xmlns:a16="http://schemas.microsoft.com/office/drawing/2014/main" id="{CA6B8E50-336A-4A89-B43E-B4D01B57AA07}"/>
              </a:ext>
            </a:extLst>
          </p:cNvPr>
          <p:cNvSpPr/>
          <p:nvPr/>
        </p:nvSpPr>
        <p:spPr>
          <a:xfrm>
            <a:off x="4707793" y="2555768"/>
            <a:ext cx="5498448" cy="2002163"/>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application</a:t>
            </a:r>
            <a:endParaRPr kumimoji="1" lang="ja-JP" altLang="en-US" dirty="0">
              <a:solidFill>
                <a:schemeClr val="tx1"/>
              </a:solidFill>
            </a:endParaRPr>
          </a:p>
        </p:txBody>
      </p:sp>
      <p:sp>
        <p:nvSpPr>
          <p:cNvPr id="30" name="正方形/長方形 29">
            <a:extLst>
              <a:ext uri="{FF2B5EF4-FFF2-40B4-BE49-F238E27FC236}">
                <a16:creationId xmlns:a16="http://schemas.microsoft.com/office/drawing/2014/main" id="{B4FD9F51-275A-4862-9AF8-3ABEFC5EEA2F}"/>
              </a:ext>
            </a:extLst>
          </p:cNvPr>
          <p:cNvSpPr/>
          <p:nvPr/>
        </p:nvSpPr>
        <p:spPr>
          <a:xfrm>
            <a:off x="1995094" y="2555768"/>
            <a:ext cx="2534433" cy="2002163"/>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err="1">
                <a:solidFill>
                  <a:schemeClr val="tx1"/>
                </a:solidFill>
              </a:rPr>
              <a:t>api</a:t>
            </a:r>
            <a:endParaRPr kumimoji="1" lang="ja-JP" altLang="en-US" dirty="0">
              <a:solidFill>
                <a:schemeClr val="tx1"/>
              </a:solidFill>
            </a:endParaRPr>
          </a:p>
        </p:txBody>
      </p:sp>
      <p:sp>
        <p:nvSpPr>
          <p:cNvPr id="44" name="正方形/長方形 43">
            <a:extLst>
              <a:ext uri="{FF2B5EF4-FFF2-40B4-BE49-F238E27FC236}">
                <a16:creationId xmlns:a16="http://schemas.microsoft.com/office/drawing/2014/main" id="{963C6B72-8A76-43F2-A0A9-1C5D34AF833D}"/>
              </a:ext>
            </a:extLst>
          </p:cNvPr>
          <p:cNvSpPr/>
          <p:nvPr/>
        </p:nvSpPr>
        <p:spPr>
          <a:xfrm>
            <a:off x="8111083" y="3216565"/>
            <a:ext cx="1829850" cy="1119840"/>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entity</a:t>
            </a:r>
            <a:endParaRPr kumimoji="1" lang="ja-JP" altLang="en-US" dirty="0">
              <a:solidFill>
                <a:schemeClr val="tx1"/>
              </a:solidFill>
            </a:endParaRPr>
          </a:p>
        </p:txBody>
      </p:sp>
      <p:sp>
        <p:nvSpPr>
          <p:cNvPr id="46" name="テキスト ボックス 45">
            <a:extLst>
              <a:ext uri="{FF2B5EF4-FFF2-40B4-BE49-F238E27FC236}">
                <a16:creationId xmlns:a16="http://schemas.microsoft.com/office/drawing/2014/main" id="{6298709F-D66D-4C65-ADA5-6450B744A55A}"/>
              </a:ext>
            </a:extLst>
          </p:cNvPr>
          <p:cNvSpPr txBox="1"/>
          <p:nvPr/>
        </p:nvSpPr>
        <p:spPr>
          <a:xfrm>
            <a:off x="8313799" y="3668589"/>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AccountEntity</a:t>
            </a:r>
            <a:endParaRPr kumimoji="1" lang="ja-JP" altLang="en-US" dirty="0">
              <a:solidFill>
                <a:schemeClr val="bg1"/>
              </a:solidFill>
            </a:endParaRPr>
          </a:p>
        </p:txBody>
      </p:sp>
      <p:cxnSp>
        <p:nvCxnSpPr>
          <p:cNvPr id="51" name="直線矢印コネクタ 50">
            <a:extLst>
              <a:ext uri="{FF2B5EF4-FFF2-40B4-BE49-F238E27FC236}">
                <a16:creationId xmlns:a16="http://schemas.microsoft.com/office/drawing/2014/main" id="{29972C1C-D2F2-496C-8FA0-49B9DB6C4D13}"/>
              </a:ext>
            </a:extLst>
          </p:cNvPr>
          <p:cNvCxnSpPr>
            <a:cxnSpLocks/>
            <a:stCxn id="9" idx="3"/>
            <a:endCxn id="17" idx="1"/>
          </p:cNvCxnSpPr>
          <p:nvPr/>
        </p:nvCxnSpPr>
        <p:spPr>
          <a:xfrm>
            <a:off x="4331513" y="3355335"/>
            <a:ext cx="625435" cy="0"/>
          </a:xfrm>
          <a:prstGeom prst="straightConnector1">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56" name="直線矢印コネクタ 55">
            <a:extLst>
              <a:ext uri="{FF2B5EF4-FFF2-40B4-BE49-F238E27FC236}">
                <a16:creationId xmlns:a16="http://schemas.microsoft.com/office/drawing/2014/main" id="{20994FE4-C05F-4348-A4A2-28BFD4414A68}"/>
              </a:ext>
            </a:extLst>
          </p:cNvPr>
          <p:cNvCxnSpPr>
            <a:cxnSpLocks/>
            <a:stCxn id="17" idx="2"/>
            <a:endCxn id="14" idx="0"/>
          </p:cNvCxnSpPr>
          <p:nvPr/>
        </p:nvCxnSpPr>
        <p:spPr>
          <a:xfrm>
            <a:off x="6100668" y="3540001"/>
            <a:ext cx="0" cy="472969"/>
          </a:xfrm>
          <a:prstGeom prst="straightConnector1">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sp>
        <p:nvSpPr>
          <p:cNvPr id="14" name="テキスト ボックス 13">
            <a:extLst>
              <a:ext uri="{FF2B5EF4-FFF2-40B4-BE49-F238E27FC236}">
                <a16:creationId xmlns:a16="http://schemas.microsoft.com/office/drawing/2014/main" id="{39F4B592-EFE2-4DF9-B4B7-F8D58F49B19F}"/>
              </a:ext>
            </a:extLst>
          </p:cNvPr>
          <p:cNvSpPr txBox="1"/>
          <p:nvPr/>
        </p:nvSpPr>
        <p:spPr>
          <a:xfrm>
            <a:off x="4956948" y="4012970"/>
            <a:ext cx="2287439" cy="369332"/>
          </a:xfrm>
          <a:prstGeom prst="rect">
            <a:avLst/>
          </a:prstGeom>
          <a:solidFill>
            <a:schemeClr val="accent4"/>
          </a:solidFill>
        </p:spPr>
        <p:txBody>
          <a:bodyPr wrap="square" rtlCol="0" anchor="ctr">
            <a:spAutoFit/>
          </a:bodyPr>
          <a:lstStyle/>
          <a:p>
            <a:pPr algn="ctr"/>
            <a:r>
              <a:rPr kumimoji="1" lang="en-US" altLang="ja-JP">
                <a:solidFill>
                  <a:schemeClr val="bg1"/>
                </a:solidFill>
              </a:rPr>
              <a:t>AuthenticationResult </a:t>
            </a:r>
            <a:endParaRPr kumimoji="1" lang="ja-JP" altLang="en-US" dirty="0">
              <a:solidFill>
                <a:schemeClr val="bg1"/>
              </a:solidFill>
            </a:endParaRPr>
          </a:p>
        </p:txBody>
      </p:sp>
      <p:cxnSp>
        <p:nvCxnSpPr>
          <p:cNvPr id="47" name="直線矢印コネクタ 46">
            <a:extLst>
              <a:ext uri="{FF2B5EF4-FFF2-40B4-BE49-F238E27FC236}">
                <a16:creationId xmlns:a16="http://schemas.microsoft.com/office/drawing/2014/main" id="{B17233D2-48B0-4625-A5EA-277D42E73C8B}"/>
              </a:ext>
            </a:extLst>
          </p:cNvPr>
          <p:cNvCxnSpPr>
            <a:cxnSpLocks/>
            <a:stCxn id="17" idx="3"/>
            <a:endCxn id="46" idx="1"/>
          </p:cNvCxnSpPr>
          <p:nvPr/>
        </p:nvCxnSpPr>
        <p:spPr>
          <a:xfrm>
            <a:off x="7244387" y="3355335"/>
            <a:ext cx="1069412" cy="497920"/>
          </a:xfrm>
          <a:prstGeom prst="bentConnector3">
            <a:avLst>
              <a:gd name="adj1" fmla="val 50000"/>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52" name="直線矢印コネクタ 51">
            <a:extLst>
              <a:ext uri="{FF2B5EF4-FFF2-40B4-BE49-F238E27FC236}">
                <a16:creationId xmlns:a16="http://schemas.microsoft.com/office/drawing/2014/main" id="{76829CC7-23E6-4A5E-A6D9-5E6371317786}"/>
              </a:ext>
            </a:extLst>
          </p:cNvPr>
          <p:cNvCxnSpPr>
            <a:cxnSpLocks/>
            <a:stCxn id="9" idx="3"/>
            <a:endCxn id="14" idx="1"/>
          </p:cNvCxnSpPr>
          <p:nvPr/>
        </p:nvCxnSpPr>
        <p:spPr>
          <a:xfrm>
            <a:off x="4331513" y="3355335"/>
            <a:ext cx="625435" cy="842301"/>
          </a:xfrm>
          <a:prstGeom prst="bentConnector3">
            <a:avLst>
              <a:gd name="adj1" fmla="val 50000"/>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16206067"/>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正方形/長方形 19">
            <a:extLst>
              <a:ext uri="{FF2B5EF4-FFF2-40B4-BE49-F238E27FC236}">
                <a16:creationId xmlns:a16="http://schemas.microsoft.com/office/drawing/2014/main" id="{B44D26D6-FECD-4239-9964-7A56BA52A642}"/>
              </a:ext>
            </a:extLst>
          </p:cNvPr>
          <p:cNvSpPr/>
          <p:nvPr/>
        </p:nvSpPr>
        <p:spPr>
          <a:xfrm>
            <a:off x="1851533" y="2107121"/>
            <a:ext cx="8488933" cy="2643758"/>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authentication</a:t>
            </a:r>
            <a:endParaRPr kumimoji="1" lang="ja-JP" altLang="en-US" dirty="0">
              <a:solidFill>
                <a:schemeClr val="tx1"/>
              </a:solidFill>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application</a:t>
            </a:r>
            <a:r>
              <a:rPr kumimoji="1" lang="ja-JP" altLang="en-US" sz="2800" b="1" dirty="0">
                <a:latin typeface="Meiryo UI" panose="020B0604030504040204" pitchFamily="50" charset="-128"/>
                <a:ea typeface="Meiryo UI" panose="020B0604030504040204" pitchFamily="50" charset="-128"/>
              </a:rPr>
              <a:t>パッケージの作成</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135</a:t>
            </a:fld>
            <a:endParaRPr kumimoji="1" lang="ja-JP" altLang="en-US"/>
          </a:p>
        </p:txBody>
      </p:sp>
      <p:sp>
        <p:nvSpPr>
          <p:cNvPr id="9" name="テキスト ボックス 8">
            <a:extLst>
              <a:ext uri="{FF2B5EF4-FFF2-40B4-BE49-F238E27FC236}">
                <a16:creationId xmlns:a16="http://schemas.microsoft.com/office/drawing/2014/main" id="{831827DC-C59C-4AF4-8535-36978D8345E0}"/>
              </a:ext>
            </a:extLst>
          </p:cNvPr>
          <p:cNvSpPr txBox="1"/>
          <p:nvPr/>
        </p:nvSpPr>
        <p:spPr>
          <a:xfrm>
            <a:off x="2157705" y="3170669"/>
            <a:ext cx="2173808" cy="369332"/>
          </a:xfrm>
          <a:prstGeom prst="rect">
            <a:avLst/>
          </a:prstGeom>
          <a:solidFill>
            <a:schemeClr val="bg1">
              <a:lumMod val="75000"/>
            </a:schemeClr>
          </a:solidFill>
        </p:spPr>
        <p:txBody>
          <a:bodyPr wrap="square" rtlCol="0" anchor="ctr">
            <a:spAutoFit/>
          </a:bodyPr>
          <a:lstStyle/>
          <a:p>
            <a:pPr algn="ctr"/>
            <a:r>
              <a:rPr kumimoji="1" lang="en-US" altLang="ja-JP">
                <a:solidFill>
                  <a:schemeClr val="bg1"/>
                </a:solidFill>
              </a:rPr>
              <a:t>AuthenticationAction</a:t>
            </a:r>
            <a:endParaRPr kumimoji="1" lang="ja-JP" altLang="en-US" dirty="0">
              <a:solidFill>
                <a:schemeClr val="bg1"/>
              </a:solidFill>
            </a:endParaRPr>
          </a:p>
        </p:txBody>
      </p:sp>
      <p:sp>
        <p:nvSpPr>
          <p:cNvPr id="17" name="テキスト ボックス 16">
            <a:extLst>
              <a:ext uri="{FF2B5EF4-FFF2-40B4-BE49-F238E27FC236}">
                <a16:creationId xmlns:a16="http://schemas.microsoft.com/office/drawing/2014/main" id="{76A3C426-D6AE-4432-AA2B-2B8300EAAACB}"/>
              </a:ext>
            </a:extLst>
          </p:cNvPr>
          <p:cNvSpPr txBox="1"/>
          <p:nvPr/>
        </p:nvSpPr>
        <p:spPr>
          <a:xfrm>
            <a:off x="4956948" y="3170669"/>
            <a:ext cx="2287439"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AuthenticationService</a:t>
            </a:r>
            <a:endParaRPr kumimoji="1" lang="ja-JP" altLang="en-US" dirty="0">
              <a:solidFill>
                <a:schemeClr val="bg1"/>
              </a:solidFill>
            </a:endParaRPr>
          </a:p>
        </p:txBody>
      </p:sp>
      <p:sp>
        <p:nvSpPr>
          <p:cNvPr id="28" name="正方形/長方形 27">
            <a:extLst>
              <a:ext uri="{FF2B5EF4-FFF2-40B4-BE49-F238E27FC236}">
                <a16:creationId xmlns:a16="http://schemas.microsoft.com/office/drawing/2014/main" id="{CA6B8E50-336A-4A89-B43E-B4D01B57AA07}"/>
              </a:ext>
            </a:extLst>
          </p:cNvPr>
          <p:cNvSpPr/>
          <p:nvPr/>
        </p:nvSpPr>
        <p:spPr>
          <a:xfrm>
            <a:off x="4707793" y="2555768"/>
            <a:ext cx="5498448" cy="2002163"/>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application</a:t>
            </a:r>
            <a:endParaRPr kumimoji="1" lang="ja-JP" altLang="en-US" dirty="0">
              <a:solidFill>
                <a:schemeClr val="tx1"/>
              </a:solidFill>
            </a:endParaRPr>
          </a:p>
        </p:txBody>
      </p:sp>
      <p:sp>
        <p:nvSpPr>
          <p:cNvPr id="30" name="正方形/長方形 29">
            <a:extLst>
              <a:ext uri="{FF2B5EF4-FFF2-40B4-BE49-F238E27FC236}">
                <a16:creationId xmlns:a16="http://schemas.microsoft.com/office/drawing/2014/main" id="{B4FD9F51-275A-4862-9AF8-3ABEFC5EEA2F}"/>
              </a:ext>
            </a:extLst>
          </p:cNvPr>
          <p:cNvSpPr/>
          <p:nvPr/>
        </p:nvSpPr>
        <p:spPr>
          <a:xfrm>
            <a:off x="1995094" y="2555768"/>
            <a:ext cx="2534433" cy="2002163"/>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err="1">
                <a:solidFill>
                  <a:schemeClr val="tx1"/>
                </a:solidFill>
              </a:rPr>
              <a:t>api</a:t>
            </a:r>
            <a:endParaRPr kumimoji="1" lang="ja-JP" altLang="en-US" dirty="0">
              <a:solidFill>
                <a:schemeClr val="tx1"/>
              </a:solidFill>
            </a:endParaRPr>
          </a:p>
        </p:txBody>
      </p:sp>
      <p:sp>
        <p:nvSpPr>
          <p:cNvPr id="44" name="正方形/長方形 43">
            <a:extLst>
              <a:ext uri="{FF2B5EF4-FFF2-40B4-BE49-F238E27FC236}">
                <a16:creationId xmlns:a16="http://schemas.microsoft.com/office/drawing/2014/main" id="{963C6B72-8A76-43F2-A0A9-1C5D34AF833D}"/>
              </a:ext>
            </a:extLst>
          </p:cNvPr>
          <p:cNvSpPr/>
          <p:nvPr/>
        </p:nvSpPr>
        <p:spPr>
          <a:xfrm>
            <a:off x="8111083" y="3216565"/>
            <a:ext cx="1829850" cy="1119840"/>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entity</a:t>
            </a:r>
            <a:endParaRPr kumimoji="1" lang="ja-JP" altLang="en-US" dirty="0">
              <a:solidFill>
                <a:schemeClr val="tx1"/>
              </a:solidFill>
            </a:endParaRPr>
          </a:p>
        </p:txBody>
      </p:sp>
      <p:sp>
        <p:nvSpPr>
          <p:cNvPr id="46" name="テキスト ボックス 45">
            <a:extLst>
              <a:ext uri="{FF2B5EF4-FFF2-40B4-BE49-F238E27FC236}">
                <a16:creationId xmlns:a16="http://schemas.microsoft.com/office/drawing/2014/main" id="{6298709F-D66D-4C65-ADA5-6450B744A55A}"/>
              </a:ext>
            </a:extLst>
          </p:cNvPr>
          <p:cNvSpPr txBox="1"/>
          <p:nvPr/>
        </p:nvSpPr>
        <p:spPr>
          <a:xfrm>
            <a:off x="8313799" y="3668589"/>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AccountEntity</a:t>
            </a:r>
            <a:endParaRPr kumimoji="1" lang="ja-JP" altLang="en-US" dirty="0">
              <a:solidFill>
                <a:schemeClr val="bg1"/>
              </a:solidFill>
            </a:endParaRPr>
          </a:p>
        </p:txBody>
      </p:sp>
      <p:cxnSp>
        <p:nvCxnSpPr>
          <p:cNvPr id="51" name="直線矢印コネクタ 50">
            <a:extLst>
              <a:ext uri="{FF2B5EF4-FFF2-40B4-BE49-F238E27FC236}">
                <a16:creationId xmlns:a16="http://schemas.microsoft.com/office/drawing/2014/main" id="{29972C1C-D2F2-496C-8FA0-49B9DB6C4D13}"/>
              </a:ext>
            </a:extLst>
          </p:cNvPr>
          <p:cNvCxnSpPr>
            <a:cxnSpLocks/>
            <a:stCxn id="9" idx="3"/>
            <a:endCxn id="17" idx="1"/>
          </p:cNvCxnSpPr>
          <p:nvPr/>
        </p:nvCxnSpPr>
        <p:spPr>
          <a:xfrm>
            <a:off x="4331513" y="3355335"/>
            <a:ext cx="625435" cy="0"/>
          </a:xfrm>
          <a:prstGeom prst="straightConnector1">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56" name="直線矢印コネクタ 55">
            <a:extLst>
              <a:ext uri="{FF2B5EF4-FFF2-40B4-BE49-F238E27FC236}">
                <a16:creationId xmlns:a16="http://schemas.microsoft.com/office/drawing/2014/main" id="{20994FE4-C05F-4348-A4A2-28BFD4414A68}"/>
              </a:ext>
            </a:extLst>
          </p:cNvPr>
          <p:cNvCxnSpPr>
            <a:cxnSpLocks/>
            <a:stCxn id="17" idx="2"/>
            <a:endCxn id="14" idx="0"/>
          </p:cNvCxnSpPr>
          <p:nvPr/>
        </p:nvCxnSpPr>
        <p:spPr>
          <a:xfrm>
            <a:off x="6100668" y="3540001"/>
            <a:ext cx="0" cy="472969"/>
          </a:xfrm>
          <a:prstGeom prst="straightConnector1">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sp>
        <p:nvSpPr>
          <p:cNvPr id="14" name="テキスト ボックス 13">
            <a:extLst>
              <a:ext uri="{FF2B5EF4-FFF2-40B4-BE49-F238E27FC236}">
                <a16:creationId xmlns:a16="http://schemas.microsoft.com/office/drawing/2014/main" id="{39F4B592-EFE2-4DF9-B4B7-F8D58F49B19F}"/>
              </a:ext>
            </a:extLst>
          </p:cNvPr>
          <p:cNvSpPr txBox="1"/>
          <p:nvPr/>
        </p:nvSpPr>
        <p:spPr>
          <a:xfrm>
            <a:off x="4956948" y="4012970"/>
            <a:ext cx="2287439" cy="369332"/>
          </a:xfrm>
          <a:prstGeom prst="rect">
            <a:avLst/>
          </a:prstGeom>
          <a:solidFill>
            <a:schemeClr val="accent4"/>
          </a:solidFill>
        </p:spPr>
        <p:txBody>
          <a:bodyPr wrap="square" rtlCol="0" anchor="ctr">
            <a:spAutoFit/>
          </a:bodyPr>
          <a:lstStyle/>
          <a:p>
            <a:pPr algn="ctr"/>
            <a:r>
              <a:rPr kumimoji="1" lang="en-US" altLang="ja-JP">
                <a:solidFill>
                  <a:schemeClr val="bg1"/>
                </a:solidFill>
              </a:rPr>
              <a:t>AuthenticationResult </a:t>
            </a:r>
            <a:endParaRPr kumimoji="1" lang="ja-JP" altLang="en-US" dirty="0">
              <a:solidFill>
                <a:schemeClr val="bg1"/>
              </a:solidFill>
            </a:endParaRPr>
          </a:p>
        </p:txBody>
      </p:sp>
      <p:cxnSp>
        <p:nvCxnSpPr>
          <p:cNvPr id="47" name="直線矢印コネクタ 46">
            <a:extLst>
              <a:ext uri="{FF2B5EF4-FFF2-40B4-BE49-F238E27FC236}">
                <a16:creationId xmlns:a16="http://schemas.microsoft.com/office/drawing/2014/main" id="{B17233D2-48B0-4625-A5EA-277D42E73C8B}"/>
              </a:ext>
            </a:extLst>
          </p:cNvPr>
          <p:cNvCxnSpPr>
            <a:cxnSpLocks/>
            <a:stCxn id="17" idx="3"/>
            <a:endCxn id="46" idx="1"/>
          </p:cNvCxnSpPr>
          <p:nvPr/>
        </p:nvCxnSpPr>
        <p:spPr>
          <a:xfrm>
            <a:off x="7244387" y="3355335"/>
            <a:ext cx="1069412" cy="497920"/>
          </a:xfrm>
          <a:prstGeom prst="bentConnector3">
            <a:avLst>
              <a:gd name="adj1" fmla="val 50000"/>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52" name="直線矢印コネクタ 51">
            <a:extLst>
              <a:ext uri="{FF2B5EF4-FFF2-40B4-BE49-F238E27FC236}">
                <a16:creationId xmlns:a16="http://schemas.microsoft.com/office/drawing/2014/main" id="{76829CC7-23E6-4A5E-A6D9-5E6371317786}"/>
              </a:ext>
            </a:extLst>
          </p:cNvPr>
          <p:cNvCxnSpPr>
            <a:cxnSpLocks/>
            <a:stCxn id="9" idx="3"/>
            <a:endCxn id="14" idx="1"/>
          </p:cNvCxnSpPr>
          <p:nvPr/>
        </p:nvCxnSpPr>
        <p:spPr>
          <a:xfrm>
            <a:off x="4331513" y="3355335"/>
            <a:ext cx="625435" cy="842301"/>
          </a:xfrm>
          <a:prstGeom prst="bentConnector3">
            <a:avLst>
              <a:gd name="adj1" fmla="val 50000"/>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339089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51021"/>
          </a:xfrm>
          <a:prstGeom prst="rect">
            <a:avLst/>
          </a:prstGeom>
          <a:noFill/>
        </p:spPr>
        <p:txBody>
          <a:bodyPr wrap="square" rtlCol="0">
            <a:spAutoFit/>
          </a:bodyPr>
          <a:lstStyle/>
          <a:p>
            <a:pPr>
              <a:lnSpc>
                <a:spcPts val="3200"/>
              </a:lnSpc>
            </a:pPr>
            <a:r>
              <a:rPr kumimoji="1" lang="en-US" altLang="ja-JP" sz="2000" dirty="0" err="1">
                <a:highlight>
                  <a:srgbClr val="FFFF00"/>
                </a:highlight>
                <a:latin typeface="Meiryo UI" panose="020B0604030504040204" pitchFamily="50" charset="-128"/>
                <a:ea typeface="Meiryo UI" panose="020B0604030504040204" pitchFamily="50" charset="-128"/>
              </a:rPr>
              <a:t>AccountEntity</a:t>
            </a:r>
            <a:r>
              <a:rPr kumimoji="1" lang="ja-JP" altLang="en-US" sz="2000" dirty="0">
                <a:highlight>
                  <a:srgbClr val="FFFF00"/>
                </a:highlight>
                <a:latin typeface="Meiryo UI" panose="020B0604030504040204" pitchFamily="50" charset="-128"/>
                <a:ea typeface="Meiryo UI" panose="020B0604030504040204" pitchFamily="50" charset="-128"/>
              </a:rPr>
              <a:t>クラス</a:t>
            </a:r>
            <a:r>
              <a:rPr kumimoji="1" lang="ja-JP" altLang="en-US" sz="2000" dirty="0">
                <a:latin typeface="Meiryo UI" panose="020B0604030504040204" pitchFamily="50" charset="-128"/>
                <a:ea typeface="Meiryo UI" panose="020B0604030504040204" pitchFamily="50" charset="-128"/>
              </a:rPr>
              <a:t>を確認します。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en-US" altLang="ja-JP" sz="2800" b="1" dirty="0" err="1">
                <a:latin typeface="Meiryo UI" panose="020B0604030504040204" pitchFamily="50" charset="-128"/>
                <a:ea typeface="Meiryo UI" panose="020B0604030504040204" pitchFamily="50" charset="-128"/>
              </a:rPr>
              <a:t>AccountEntity</a:t>
            </a:r>
            <a:r>
              <a:rPr kumimoji="1" lang="ja-JP" altLang="en-US" sz="2800" b="1" dirty="0">
                <a:latin typeface="Meiryo UI" panose="020B0604030504040204" pitchFamily="50" charset="-128"/>
                <a:ea typeface="Meiryo UI" panose="020B0604030504040204" pitchFamily="50" charset="-128"/>
              </a:rPr>
              <a:t>クラスの確認</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136</a:t>
            </a:fld>
            <a:endParaRPr kumimoji="1" lang="ja-JP" altLang="en-US"/>
          </a:p>
        </p:txBody>
      </p:sp>
      <p:sp>
        <p:nvSpPr>
          <p:cNvPr id="10" name="テキスト ボックス 9">
            <a:extLst>
              <a:ext uri="{FF2B5EF4-FFF2-40B4-BE49-F238E27FC236}">
                <a16:creationId xmlns:a16="http://schemas.microsoft.com/office/drawing/2014/main" id="{C0A6BB52-682E-4D8A-8043-A24A517600DF}"/>
              </a:ext>
            </a:extLst>
          </p:cNvPr>
          <p:cNvSpPr txBox="1"/>
          <p:nvPr/>
        </p:nvSpPr>
        <p:spPr>
          <a:xfrm>
            <a:off x="10768518" y="169054"/>
            <a:ext cx="1307547" cy="451021"/>
          </a:xfrm>
          <a:prstGeom prst="rect">
            <a:avLst/>
          </a:prstGeom>
          <a:solidFill>
            <a:schemeClr val="accent6"/>
          </a:solidFill>
        </p:spPr>
        <p:txBody>
          <a:bodyPr wrap="square" rtlCol="0">
            <a:spAutoFit/>
          </a:bodyPr>
          <a:lstStyle/>
          <a:p>
            <a:pPr algn="ctr">
              <a:lnSpc>
                <a:spcPts val="3200"/>
              </a:lnSpc>
            </a:pPr>
            <a:r>
              <a:rPr kumimoji="1" lang="en-US" altLang="ja-JP" sz="2000" dirty="0">
                <a:solidFill>
                  <a:schemeClr val="bg1"/>
                </a:solidFill>
                <a:latin typeface="Meiryo UI" panose="020B0604030504040204" pitchFamily="50" charset="-128"/>
                <a:ea typeface="Meiryo UI" panose="020B0604030504040204" pitchFamily="50" charset="-128"/>
              </a:rPr>
              <a:t>Reading</a:t>
            </a:r>
          </a:p>
        </p:txBody>
      </p:sp>
      <p:sp>
        <p:nvSpPr>
          <p:cNvPr id="2" name="Rectangle 1">
            <a:extLst>
              <a:ext uri="{FF2B5EF4-FFF2-40B4-BE49-F238E27FC236}">
                <a16:creationId xmlns:a16="http://schemas.microsoft.com/office/drawing/2014/main" id="{73659DC4-57B4-4528-B680-E08B2F1650E5}"/>
              </a:ext>
            </a:extLst>
          </p:cNvPr>
          <p:cNvSpPr>
            <a:spLocks noChangeArrowheads="1"/>
          </p:cNvSpPr>
          <p:nvPr/>
        </p:nvSpPr>
        <p:spPr bwMode="auto">
          <a:xfrm>
            <a:off x="5897461" y="1759564"/>
            <a:ext cx="3749878" cy="4385816"/>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package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com.example.authentication.application.entity</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javax.persistence.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@Entity</a:t>
            </a:r>
            <a:b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@Table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(name = </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"account"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@Access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AccessType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FIELD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class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AccountEntity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@Id</a:t>
            </a:r>
            <a:b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private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String </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userId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private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String </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password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String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getUserId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return </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userId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void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setUserId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String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userId)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this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userId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userId;</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String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getPassword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return </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password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void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setPassword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String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password)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this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password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password;</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endParaRPr kumimoji="0" lang="ja-JP" altLang="ja-JP" sz="1800" b="0" i="0" u="none" strike="noStrike" cap="none" normalizeH="0" baseline="0" dirty="0">
              <a:ln>
                <a:noFill/>
              </a:ln>
              <a:solidFill>
                <a:schemeClr val="tx1"/>
              </a:solidFill>
              <a:effectLst/>
              <a:latin typeface="Consolas" panose="020B0609020204030204" pitchFamily="49" charset="0"/>
            </a:endParaRPr>
          </a:p>
        </p:txBody>
      </p:sp>
      <p:sp>
        <p:nvSpPr>
          <p:cNvPr id="7" name="Rectangle 2">
            <a:extLst>
              <a:ext uri="{FF2B5EF4-FFF2-40B4-BE49-F238E27FC236}">
                <a16:creationId xmlns:a16="http://schemas.microsoft.com/office/drawing/2014/main" id="{FF041EF6-DF41-432D-A06E-F6B8B19BDCA0}"/>
              </a:ext>
            </a:extLst>
          </p:cNvPr>
          <p:cNvSpPr>
            <a:spLocks noChangeArrowheads="1"/>
          </p:cNvSpPr>
          <p:nvPr/>
        </p:nvSpPr>
        <p:spPr bwMode="auto">
          <a:xfrm>
            <a:off x="2667698" y="3192846"/>
            <a:ext cx="2533475" cy="923330"/>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CREATE TABLE </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account</a:t>
            </a:r>
            <a:br>
              <a:rPr kumimoji="0" lang="ja-JP" altLang="ja-JP" sz="900" b="0" i="0" u="none" strike="noStrike" cap="none" normalizeH="0" baseline="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user_id   </a:t>
            </a: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VARCHAR</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a:ln>
                  <a:noFill/>
                </a:ln>
                <a:solidFill>
                  <a:srgbClr val="1750EB"/>
                </a:solidFill>
                <a:effectLst/>
                <a:latin typeface="Consolas" panose="020B0609020204030204" pitchFamily="49" charset="0"/>
                <a:ea typeface="JetBrains Mono"/>
              </a:rPr>
              <a:t>40</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NOT NULL</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password  </a:t>
            </a: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VARCHAR</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a:ln>
                  <a:noFill/>
                </a:ln>
                <a:solidFill>
                  <a:srgbClr val="1750EB"/>
                </a:solidFill>
                <a:effectLst/>
                <a:latin typeface="Consolas" panose="020B0609020204030204" pitchFamily="49" charset="0"/>
                <a:ea typeface="JetBrains Mono"/>
              </a:rPr>
              <a:t>20</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NOT NULL</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PRIMARY KEY </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(user_id)</a:t>
            </a:r>
            <a:br>
              <a:rPr kumimoji="0" lang="ja-JP" altLang="ja-JP" sz="900" b="0" i="0" u="none" strike="noStrike" cap="none" normalizeH="0" baseline="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a:t>
            </a:r>
            <a:endParaRPr kumimoji="0" lang="ja-JP" altLang="ja-JP" sz="1800" b="0" i="0" u="none" strike="noStrike" cap="none" normalizeH="0" baseline="0">
              <a:ln>
                <a:noFill/>
              </a:ln>
              <a:solidFill>
                <a:schemeClr val="tx1"/>
              </a:solidFill>
              <a:effectLst/>
              <a:latin typeface="Consolas" panose="020B0609020204030204" pitchFamily="49" charset="0"/>
            </a:endParaRPr>
          </a:p>
        </p:txBody>
      </p:sp>
    </p:spTree>
    <p:extLst>
      <p:ext uri="{BB962C8B-B14F-4D97-AF65-F5344CB8AC3E}">
        <p14:creationId xmlns:p14="http://schemas.microsoft.com/office/powerpoint/2010/main" val="1968338297"/>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2913233"/>
          </a:xfrm>
          <a:prstGeom prst="rect">
            <a:avLst/>
          </a:prstGeom>
          <a:noFill/>
        </p:spPr>
        <p:txBody>
          <a:bodyPr wrap="square" rtlCol="0">
            <a:spAutoFit/>
          </a:bodyPr>
          <a:lstStyle/>
          <a:p>
            <a:pPr>
              <a:lnSpc>
                <a:spcPts val="3200"/>
              </a:lnSpc>
            </a:pPr>
            <a:r>
              <a:rPr kumimoji="1" lang="en-US" altLang="ja-JP" sz="2000" dirty="0" err="1">
                <a:latin typeface="Meiryo UI" panose="020B0604030504040204" pitchFamily="50" charset="-128"/>
                <a:ea typeface="Meiryo UI" panose="020B0604030504040204" pitchFamily="50" charset="-128"/>
              </a:rPr>
              <a:t>AccountEntity</a:t>
            </a:r>
            <a:r>
              <a:rPr kumimoji="1" lang="ja-JP" altLang="en-US" sz="2000" dirty="0">
                <a:latin typeface="Meiryo UI" panose="020B0604030504040204" pitchFamily="50" charset="-128"/>
                <a:ea typeface="Meiryo UI" panose="020B0604030504040204" pitchFamily="50" charset="-128"/>
              </a:rPr>
              <a:t>クラスに対応する</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err="1">
                <a:highlight>
                  <a:srgbClr val="FFFF00"/>
                </a:highlight>
                <a:latin typeface="Meiryo UI" panose="020B0604030504040204" pitchFamily="50" charset="-128"/>
                <a:ea typeface="Meiryo UI" panose="020B0604030504040204" pitchFamily="50" charset="-128"/>
              </a:rPr>
              <a:t>AccountEntity.sql</a:t>
            </a:r>
            <a:r>
              <a:rPr kumimoji="1" lang="ja-JP" altLang="en-US" sz="2000" dirty="0">
                <a:highlight>
                  <a:srgbClr val="FFFF00"/>
                </a:highlight>
                <a:latin typeface="Meiryo UI" panose="020B0604030504040204" pitchFamily="50" charset="-128"/>
                <a:ea typeface="Meiryo UI" panose="020B0604030504040204" pitchFamily="50" charset="-128"/>
              </a:rPr>
              <a:t>ファイル</a:t>
            </a:r>
            <a:r>
              <a:rPr kumimoji="1" lang="ja-JP" altLang="en-US" sz="2000" dirty="0">
                <a:latin typeface="Meiryo UI" panose="020B0604030504040204" pitchFamily="50" charset="-128"/>
                <a:ea typeface="Meiryo UI" panose="020B0604030504040204" pitchFamily="50" charset="-128"/>
              </a:rPr>
              <a:t>を作成します。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ユーザー認証では名前とパスワードを使用しますが、</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それぞれテーブルが分かれています。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ユニバーサル</a:t>
            </a:r>
            <a:r>
              <a:rPr kumimoji="1" lang="en-US" altLang="ja-JP" sz="2000" dirty="0">
                <a:latin typeface="Meiryo UI" panose="020B0604030504040204" pitchFamily="50" charset="-128"/>
                <a:ea typeface="Meiryo UI" panose="020B0604030504040204" pitchFamily="50" charset="-128"/>
              </a:rPr>
              <a:t>DAO</a:t>
            </a:r>
            <a:r>
              <a:rPr kumimoji="1" lang="ja-JP" altLang="en-US" sz="2000" dirty="0">
                <a:latin typeface="Meiryo UI" panose="020B0604030504040204" pitchFamily="50" charset="-128"/>
                <a:ea typeface="Meiryo UI" panose="020B0604030504040204" pitchFamily="50" charset="-128"/>
              </a:rPr>
              <a:t>では、テーブルを結合して</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検索する場合は</a:t>
            </a:r>
            <a:r>
              <a:rPr kumimoji="1" lang="en-US" altLang="ja-JP" sz="2000" dirty="0">
                <a:latin typeface="Meiryo UI" panose="020B0604030504040204" pitchFamily="50" charset="-128"/>
                <a:ea typeface="Meiryo UI" panose="020B0604030504040204" pitchFamily="50" charset="-128"/>
              </a:rPr>
              <a:t>SQL</a:t>
            </a:r>
            <a:r>
              <a:rPr kumimoji="1" lang="ja-JP" altLang="en-US" sz="2000" dirty="0">
                <a:latin typeface="Meiryo UI" panose="020B0604030504040204" pitchFamily="50" charset="-128"/>
                <a:ea typeface="Meiryo UI" panose="020B0604030504040204" pitchFamily="50" charset="-128"/>
              </a:rPr>
              <a:t>を作成する必要があります。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名前でアカウント検索する</a:t>
            </a:r>
            <a:r>
              <a:rPr kumimoji="1" lang="en-US" altLang="ja-JP" sz="2800" b="1" dirty="0">
                <a:latin typeface="Meiryo UI" panose="020B0604030504040204" pitchFamily="50" charset="-128"/>
                <a:ea typeface="Meiryo UI" panose="020B0604030504040204" pitchFamily="50" charset="-128"/>
              </a:rPr>
              <a:t>SQL</a:t>
            </a:r>
            <a:r>
              <a:rPr kumimoji="1" lang="ja-JP" altLang="en-US" sz="2800" b="1" dirty="0">
                <a:latin typeface="Meiryo UI" panose="020B0604030504040204" pitchFamily="50" charset="-128"/>
                <a:ea typeface="Meiryo UI" panose="020B0604030504040204" pitchFamily="50" charset="-128"/>
              </a:rPr>
              <a:t>の作成</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137</a:t>
            </a:fld>
            <a:endParaRPr kumimoji="1" lang="ja-JP" altLang="en-US"/>
          </a:p>
        </p:txBody>
      </p:sp>
      <p:sp>
        <p:nvSpPr>
          <p:cNvPr id="5" name="Rectangle 1">
            <a:extLst>
              <a:ext uri="{FF2B5EF4-FFF2-40B4-BE49-F238E27FC236}">
                <a16:creationId xmlns:a16="http://schemas.microsoft.com/office/drawing/2014/main" id="{776D1A6D-E29C-40D8-A38C-674055726FC0}"/>
              </a:ext>
            </a:extLst>
          </p:cNvPr>
          <p:cNvSpPr>
            <a:spLocks noChangeArrowheads="1"/>
          </p:cNvSpPr>
          <p:nvPr/>
        </p:nvSpPr>
        <p:spPr bwMode="auto">
          <a:xfrm>
            <a:off x="6782499" y="1493885"/>
            <a:ext cx="3800213" cy="2031325"/>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CREATE TABLE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account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user_id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VARCHAR</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1750EB"/>
                </a:solidFill>
                <a:effectLst/>
                <a:latin typeface="Consolas" panose="020B0609020204030204" pitchFamily="49" charset="0"/>
                <a:ea typeface="JetBrains Mono"/>
              </a:rPr>
              <a:t>40</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NOT NULL</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password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VARCHAR</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1750EB"/>
                </a:solidFill>
                <a:effectLst/>
                <a:latin typeface="Consolas" panose="020B0609020204030204" pitchFamily="49" charset="0"/>
                <a:ea typeface="JetBrains Mono"/>
              </a:rPr>
              <a:t>20</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NOT NULL</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PRIMARY KEY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(user_id)</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CREATE TABLE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user_profile</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user_id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VARCHAR</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1750EB"/>
                </a:solidFill>
                <a:effectLst/>
                <a:latin typeface="Consolas" panose="020B0609020204030204" pitchFamily="49" charset="0"/>
                <a:ea typeface="JetBrains Mono"/>
              </a:rPr>
              <a:t>40</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NOT NULL</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name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VARCHAR</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1750EB"/>
                </a:solidFill>
                <a:effectLst/>
                <a:latin typeface="Consolas" panose="020B0609020204030204" pitchFamily="49" charset="0"/>
                <a:ea typeface="JetBrains Mono"/>
              </a:rPr>
              <a:t>20</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NOT NULL</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PRIMARY KEY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(user_id),</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FOREIGN KEY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(user_id)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REFERENCES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account (user_id)</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endParaRPr kumimoji="0" lang="ja-JP" altLang="ja-JP" sz="1800" b="0" i="0" u="none" strike="noStrike" cap="none" normalizeH="0" baseline="0" dirty="0">
              <a:ln>
                <a:noFill/>
              </a:ln>
              <a:solidFill>
                <a:schemeClr val="tx1"/>
              </a:solidFill>
              <a:effectLst/>
              <a:latin typeface="Consolas" panose="020B0609020204030204" pitchFamily="49" charset="0"/>
            </a:endParaRPr>
          </a:p>
        </p:txBody>
      </p:sp>
      <p:sp>
        <p:nvSpPr>
          <p:cNvPr id="8" name="Rectangle 2">
            <a:extLst>
              <a:ext uri="{FF2B5EF4-FFF2-40B4-BE49-F238E27FC236}">
                <a16:creationId xmlns:a16="http://schemas.microsoft.com/office/drawing/2014/main" id="{42D6CD3E-5B4C-444D-8773-4CE960E62979}"/>
              </a:ext>
            </a:extLst>
          </p:cNvPr>
          <p:cNvSpPr>
            <a:spLocks noChangeArrowheads="1"/>
          </p:cNvSpPr>
          <p:nvPr/>
        </p:nvSpPr>
        <p:spPr bwMode="auto">
          <a:xfrm>
            <a:off x="6782499" y="4113207"/>
            <a:ext cx="3242345" cy="1477328"/>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FIND_BY_USERNAME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select</a:t>
            </a:r>
            <a:b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account.user_id,</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account.password</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FROM</a:t>
            </a:r>
            <a:b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account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INNER JOIN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user_profile</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ON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account.user_id = user_profile.user_id</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WHERE</a:t>
            </a:r>
            <a:b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user_profile.name = :userName</a:t>
            </a:r>
            <a:endParaRPr kumimoji="0" lang="ja-JP" altLang="ja-JP" sz="1800" b="0" i="0" u="none" strike="noStrike" cap="none" normalizeH="0" baseline="0" dirty="0">
              <a:ln>
                <a:noFill/>
              </a:ln>
              <a:solidFill>
                <a:schemeClr val="tx1"/>
              </a:solidFill>
              <a:effectLst/>
              <a:latin typeface="Consolas" panose="020B0609020204030204" pitchFamily="49" charset="0"/>
            </a:endParaRPr>
          </a:p>
        </p:txBody>
      </p:sp>
    </p:spTree>
    <p:extLst>
      <p:ext uri="{BB962C8B-B14F-4D97-AF65-F5344CB8AC3E}">
        <p14:creationId xmlns:p14="http://schemas.microsoft.com/office/powerpoint/2010/main" val="2592522022"/>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5DAEEF76-36C7-4AE3-BF5C-0D4FDD5163DE}"/>
              </a:ext>
            </a:extLst>
          </p:cNvPr>
          <p:cNvSpPr/>
          <p:nvPr/>
        </p:nvSpPr>
        <p:spPr>
          <a:xfrm>
            <a:off x="0" y="0"/>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3EA890EA-D727-4C6A-BF6B-FB64915A7FAE}"/>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dirty="0">
                <a:solidFill>
                  <a:schemeClr val="bg1"/>
                </a:solidFill>
                <a:latin typeface="Meiryo UI" panose="020B0604030504040204" pitchFamily="50" charset="-128"/>
                <a:ea typeface="Meiryo UI" panose="020B0604030504040204" pitchFamily="50" charset="-128"/>
              </a:rPr>
              <a:t>Work</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2913233"/>
          </a:xfrm>
          <a:prstGeom prst="rect">
            <a:avLst/>
          </a:prstGeom>
          <a:noFill/>
        </p:spPr>
        <p:txBody>
          <a:bodyPr wrap="square" rtlCol="0">
            <a:spAutoFit/>
          </a:bodyPr>
          <a:lstStyle/>
          <a:p>
            <a:pPr>
              <a:lnSpc>
                <a:spcPts val="3200"/>
              </a:lnSpc>
            </a:pPr>
            <a:r>
              <a:rPr kumimoji="1" lang="en-US" altLang="ja-JP" sz="2000" dirty="0" err="1">
                <a:latin typeface="Meiryo UI" panose="020B0604030504040204" pitchFamily="50" charset="-128"/>
                <a:ea typeface="Meiryo UI" panose="020B0604030504040204" pitchFamily="50" charset="-128"/>
              </a:rPr>
              <a:t>AccountEntity</a:t>
            </a:r>
            <a:r>
              <a:rPr kumimoji="1" lang="ja-JP" altLang="en-US" sz="2000" dirty="0">
                <a:latin typeface="Meiryo UI" panose="020B0604030504040204" pitchFamily="50" charset="-128"/>
                <a:ea typeface="Meiryo UI" panose="020B0604030504040204" pitchFamily="50" charset="-128"/>
              </a:rPr>
              <a:t>クラスに対応する</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err="1">
                <a:highlight>
                  <a:srgbClr val="FFFF00"/>
                </a:highlight>
                <a:latin typeface="Meiryo UI" panose="020B0604030504040204" pitchFamily="50" charset="-128"/>
                <a:ea typeface="Meiryo UI" panose="020B0604030504040204" pitchFamily="50" charset="-128"/>
              </a:rPr>
              <a:t>AccountEntity.sql</a:t>
            </a:r>
            <a:r>
              <a:rPr kumimoji="1" lang="ja-JP" altLang="en-US" sz="2000" dirty="0">
                <a:highlight>
                  <a:srgbClr val="FFFF00"/>
                </a:highlight>
                <a:latin typeface="Meiryo UI" panose="020B0604030504040204" pitchFamily="50" charset="-128"/>
                <a:ea typeface="Meiryo UI" panose="020B0604030504040204" pitchFamily="50" charset="-128"/>
              </a:rPr>
              <a:t>ファイル</a:t>
            </a:r>
            <a:r>
              <a:rPr kumimoji="1" lang="ja-JP" altLang="en-US" sz="2000" dirty="0">
                <a:latin typeface="Meiryo UI" panose="020B0604030504040204" pitchFamily="50" charset="-128"/>
                <a:ea typeface="Meiryo UI" panose="020B0604030504040204" pitchFamily="50" charset="-128"/>
              </a:rPr>
              <a:t>を作成します。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ユーザー認証では名前とパスワードを使用しますが、</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それぞれテーブルが分かれています。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ユニバーサル</a:t>
            </a:r>
            <a:r>
              <a:rPr kumimoji="1" lang="en-US" altLang="ja-JP" sz="2000" dirty="0">
                <a:latin typeface="Meiryo UI" panose="020B0604030504040204" pitchFamily="50" charset="-128"/>
                <a:ea typeface="Meiryo UI" panose="020B0604030504040204" pitchFamily="50" charset="-128"/>
              </a:rPr>
              <a:t>DAO</a:t>
            </a:r>
            <a:r>
              <a:rPr kumimoji="1" lang="ja-JP" altLang="en-US" sz="2000" dirty="0">
                <a:latin typeface="Meiryo UI" panose="020B0604030504040204" pitchFamily="50" charset="-128"/>
                <a:ea typeface="Meiryo UI" panose="020B0604030504040204" pitchFamily="50" charset="-128"/>
              </a:rPr>
              <a:t>では、テーブルを結合して</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検索する場合は</a:t>
            </a:r>
            <a:r>
              <a:rPr kumimoji="1" lang="en-US" altLang="ja-JP" sz="2000" dirty="0">
                <a:latin typeface="Meiryo UI" panose="020B0604030504040204" pitchFamily="50" charset="-128"/>
                <a:ea typeface="Meiryo UI" panose="020B0604030504040204" pitchFamily="50" charset="-128"/>
              </a:rPr>
              <a:t>SQL</a:t>
            </a:r>
            <a:r>
              <a:rPr kumimoji="1" lang="ja-JP" altLang="en-US" sz="2000" dirty="0">
                <a:latin typeface="Meiryo UI" panose="020B0604030504040204" pitchFamily="50" charset="-128"/>
                <a:ea typeface="Meiryo UI" panose="020B0604030504040204" pitchFamily="50" charset="-128"/>
              </a:rPr>
              <a:t>を作成する必要があります。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名前でアカウント検索する</a:t>
            </a:r>
            <a:r>
              <a:rPr kumimoji="1" lang="en-US" altLang="ja-JP" sz="2800" b="1" dirty="0">
                <a:latin typeface="Meiryo UI" panose="020B0604030504040204" pitchFamily="50" charset="-128"/>
                <a:ea typeface="Meiryo UI" panose="020B0604030504040204" pitchFamily="50" charset="-128"/>
              </a:rPr>
              <a:t>SQL</a:t>
            </a:r>
            <a:r>
              <a:rPr kumimoji="1" lang="ja-JP" altLang="en-US" sz="2800" b="1" dirty="0">
                <a:latin typeface="Meiryo UI" panose="020B0604030504040204" pitchFamily="50" charset="-128"/>
                <a:ea typeface="Meiryo UI" panose="020B0604030504040204" pitchFamily="50" charset="-128"/>
              </a:rPr>
              <a:t>の作成</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138</a:t>
            </a:fld>
            <a:endParaRPr kumimoji="1" lang="ja-JP" altLang="en-US"/>
          </a:p>
        </p:txBody>
      </p:sp>
      <p:sp>
        <p:nvSpPr>
          <p:cNvPr id="5" name="Rectangle 1">
            <a:extLst>
              <a:ext uri="{FF2B5EF4-FFF2-40B4-BE49-F238E27FC236}">
                <a16:creationId xmlns:a16="http://schemas.microsoft.com/office/drawing/2014/main" id="{776D1A6D-E29C-40D8-A38C-674055726FC0}"/>
              </a:ext>
            </a:extLst>
          </p:cNvPr>
          <p:cNvSpPr>
            <a:spLocks noChangeArrowheads="1"/>
          </p:cNvSpPr>
          <p:nvPr/>
        </p:nvSpPr>
        <p:spPr bwMode="auto">
          <a:xfrm>
            <a:off x="6782499" y="1493885"/>
            <a:ext cx="3800213" cy="2031325"/>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CREATE TABLE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account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user_id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VARCHAR</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1750EB"/>
                </a:solidFill>
                <a:effectLst/>
                <a:latin typeface="Consolas" panose="020B0609020204030204" pitchFamily="49" charset="0"/>
                <a:ea typeface="JetBrains Mono"/>
              </a:rPr>
              <a:t>40</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NOT NULL</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password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VARCHAR</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1750EB"/>
                </a:solidFill>
                <a:effectLst/>
                <a:latin typeface="Consolas" panose="020B0609020204030204" pitchFamily="49" charset="0"/>
                <a:ea typeface="JetBrains Mono"/>
              </a:rPr>
              <a:t>20</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NOT NULL</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PRIMARY KEY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(user_id)</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CREATE TABLE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user_profile</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user_id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VARCHAR</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1750EB"/>
                </a:solidFill>
                <a:effectLst/>
                <a:latin typeface="Consolas" panose="020B0609020204030204" pitchFamily="49" charset="0"/>
                <a:ea typeface="JetBrains Mono"/>
              </a:rPr>
              <a:t>40</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NOT NULL</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name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VARCHAR</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1750EB"/>
                </a:solidFill>
                <a:effectLst/>
                <a:latin typeface="Consolas" panose="020B0609020204030204" pitchFamily="49" charset="0"/>
                <a:ea typeface="JetBrains Mono"/>
              </a:rPr>
              <a:t>20</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NOT NULL</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PRIMARY KEY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(user_id),</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FOREIGN KEY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(user_id)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REFERENCES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account (user_id)</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endParaRPr kumimoji="0" lang="ja-JP" altLang="ja-JP" sz="1800" b="0" i="0" u="none" strike="noStrike" cap="none" normalizeH="0" baseline="0" dirty="0">
              <a:ln>
                <a:noFill/>
              </a:ln>
              <a:solidFill>
                <a:schemeClr val="tx1"/>
              </a:solidFill>
              <a:effectLst/>
              <a:latin typeface="Consolas" panose="020B0609020204030204" pitchFamily="49" charset="0"/>
            </a:endParaRPr>
          </a:p>
        </p:txBody>
      </p:sp>
      <p:sp>
        <p:nvSpPr>
          <p:cNvPr id="16" name="Rectangle 2">
            <a:extLst>
              <a:ext uri="{FF2B5EF4-FFF2-40B4-BE49-F238E27FC236}">
                <a16:creationId xmlns:a16="http://schemas.microsoft.com/office/drawing/2014/main" id="{5D3F6F4B-6EF9-4755-9E60-8F63C470242D}"/>
              </a:ext>
            </a:extLst>
          </p:cNvPr>
          <p:cNvSpPr>
            <a:spLocks noChangeArrowheads="1"/>
          </p:cNvSpPr>
          <p:nvPr/>
        </p:nvSpPr>
        <p:spPr bwMode="auto">
          <a:xfrm>
            <a:off x="6782499" y="4113207"/>
            <a:ext cx="3242345" cy="1477328"/>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FIND_BY_USERNAME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select</a:t>
            </a:r>
            <a:b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account.user_id,</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account.password</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FROM</a:t>
            </a:r>
            <a:b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account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INNER JOIN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user_profile</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ON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account.user_id = user_profile.user_id</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WHERE</a:t>
            </a:r>
            <a:b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user_profile.name = :userName</a:t>
            </a:r>
            <a:endParaRPr kumimoji="0" lang="ja-JP" altLang="ja-JP" sz="1800" b="0" i="0" u="none" strike="noStrike" cap="none" normalizeH="0" baseline="0" dirty="0">
              <a:ln>
                <a:noFill/>
              </a:ln>
              <a:solidFill>
                <a:schemeClr val="tx1"/>
              </a:solidFill>
              <a:effectLst/>
              <a:latin typeface="Consolas" panose="020B0609020204030204" pitchFamily="49" charset="0"/>
            </a:endParaRPr>
          </a:p>
        </p:txBody>
      </p:sp>
    </p:spTree>
    <p:extLst>
      <p:ext uri="{BB962C8B-B14F-4D97-AF65-F5344CB8AC3E}">
        <p14:creationId xmlns:p14="http://schemas.microsoft.com/office/powerpoint/2010/main" val="919432540"/>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861390"/>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認証結果を表す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err="1">
                <a:highlight>
                  <a:srgbClr val="FFFF00"/>
                </a:highlight>
                <a:latin typeface="Meiryo UI" panose="020B0604030504040204" pitchFamily="50" charset="-128"/>
                <a:ea typeface="Meiryo UI" panose="020B0604030504040204" pitchFamily="50" charset="-128"/>
              </a:rPr>
              <a:t>AuthenticationResult</a:t>
            </a:r>
            <a:r>
              <a:rPr kumimoji="1" lang="ja-JP" altLang="en-US" sz="2000" dirty="0">
                <a:highlight>
                  <a:srgbClr val="FFFF00"/>
                </a:highlight>
                <a:latin typeface="Meiryo UI" panose="020B0604030504040204" pitchFamily="50" charset="-128"/>
                <a:ea typeface="Meiryo UI" panose="020B0604030504040204" pitchFamily="50" charset="-128"/>
              </a:rPr>
              <a:t>クラス</a:t>
            </a:r>
            <a:r>
              <a:rPr kumimoji="1" lang="ja-JP" altLang="en-US" sz="2000" dirty="0">
                <a:latin typeface="Meiryo UI" panose="020B0604030504040204" pitchFamily="50" charset="-128"/>
                <a:ea typeface="Meiryo UI" panose="020B0604030504040204" pitchFamily="50" charset="-128"/>
              </a:rPr>
              <a:t>を作成します。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en-US" altLang="ja-JP" sz="2800" b="1" dirty="0" err="1">
                <a:latin typeface="Meiryo UI" panose="020B0604030504040204" pitchFamily="50" charset="-128"/>
                <a:ea typeface="Meiryo UI" panose="020B0604030504040204" pitchFamily="50" charset="-128"/>
              </a:rPr>
              <a:t>AuthenticationResult</a:t>
            </a:r>
            <a:r>
              <a:rPr kumimoji="1" lang="ja-JP" altLang="en-US" sz="2800" b="1" dirty="0">
                <a:latin typeface="Meiryo UI" panose="020B0604030504040204" pitchFamily="50" charset="-128"/>
                <a:ea typeface="Meiryo UI" panose="020B0604030504040204" pitchFamily="50" charset="-128"/>
              </a:rPr>
              <a:t>クラスの作成</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139</a:t>
            </a:fld>
            <a:endParaRPr kumimoji="1" lang="ja-JP" altLang="en-US"/>
          </a:p>
        </p:txBody>
      </p:sp>
      <p:sp>
        <p:nvSpPr>
          <p:cNvPr id="2" name="Rectangle 1">
            <a:extLst>
              <a:ext uri="{FF2B5EF4-FFF2-40B4-BE49-F238E27FC236}">
                <a16:creationId xmlns:a16="http://schemas.microsoft.com/office/drawing/2014/main" id="{27C6F9FD-EA70-42B8-9C69-82594E678D2E}"/>
              </a:ext>
            </a:extLst>
          </p:cNvPr>
          <p:cNvSpPr>
            <a:spLocks noChangeArrowheads="1"/>
          </p:cNvSpPr>
          <p:nvPr/>
        </p:nvSpPr>
        <p:spPr bwMode="auto">
          <a:xfrm>
            <a:off x="5961776" y="1208485"/>
            <a:ext cx="4927134" cy="5078313"/>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package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com.example.authentication.application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class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AuthenticationResult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private final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Status </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status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private final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String </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userId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private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AuthenticationResult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Status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status,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String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userId)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this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status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status;</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this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userId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userId;</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static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AuthenticationResult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success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String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userId)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return new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AuthenticationResult(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Status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SUCCESS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userId);</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static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AuthenticationResult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passwordMismatch</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return new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AuthenticationResult(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Status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PASSWORD_MISMATCH</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null</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boolean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isFailed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return </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status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Status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SUCCESS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String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userId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if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(isFailed())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throw new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UnsupportedOperationException();</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return </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userId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private enum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Status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SUCCESS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PASSWORD_MISMATCH</a:t>
            </a:r>
            <a:b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b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endParaRPr kumimoji="0" lang="ja-JP" altLang="ja-JP" sz="1800" b="0" i="0" u="none" strike="noStrike" cap="none" normalizeH="0" baseline="0" dirty="0">
              <a:ln>
                <a:noFill/>
              </a:ln>
              <a:solidFill>
                <a:schemeClr val="tx1"/>
              </a:solidFill>
              <a:effectLst/>
              <a:latin typeface="Consolas" panose="020B0609020204030204" pitchFamily="49" charset="0"/>
            </a:endParaRPr>
          </a:p>
        </p:txBody>
      </p:sp>
    </p:spTree>
    <p:extLst>
      <p:ext uri="{BB962C8B-B14F-4D97-AF65-F5344CB8AC3E}">
        <p14:creationId xmlns:p14="http://schemas.microsoft.com/office/powerpoint/2010/main" val="39773914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SPA</a:t>
            </a:r>
            <a:r>
              <a:rPr kumimoji="1" lang="ja-JP" altLang="en-US" sz="2800" b="1" dirty="0">
                <a:latin typeface="Meiryo UI" panose="020B0604030504040204" pitchFamily="50" charset="-128"/>
                <a:ea typeface="Meiryo UI" panose="020B0604030504040204" pitchFamily="50" charset="-128"/>
              </a:rPr>
              <a:t>になると</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861390"/>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リクエストするとデータが返ってきます。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SPA</a:t>
            </a:r>
            <a:r>
              <a:rPr kumimoji="1" lang="ja-JP" altLang="en-US" sz="2000" dirty="0">
                <a:latin typeface="Meiryo UI" panose="020B0604030504040204" pitchFamily="50" charset="-128"/>
                <a:ea typeface="Meiryo UI" panose="020B0604030504040204" pitchFamily="50" charset="-128"/>
              </a:rPr>
              <a:t>が画面遷移をコントロールします。</a:t>
            </a:r>
            <a:endParaRPr kumimoji="1" lang="en-US" altLang="ja-JP" sz="2000" dirty="0">
              <a:latin typeface="Meiryo UI" panose="020B0604030504040204" pitchFamily="50" charset="-128"/>
              <a:ea typeface="Meiryo UI" panose="020B0604030504040204" pitchFamily="50" charset="-128"/>
            </a:endParaRPr>
          </a:p>
        </p:txBody>
      </p:sp>
      <p:pic>
        <p:nvPicPr>
          <p:cNvPr id="1028" name="Picture 4" descr="サーバーのアイコン素材">
            <a:extLst>
              <a:ext uri="{FF2B5EF4-FFF2-40B4-BE49-F238E27FC236}">
                <a16:creationId xmlns:a16="http://schemas.microsoft.com/office/drawing/2014/main" id="{AC7240A1-3088-4FA8-A4AE-7BECDD1E9A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39089" y="2816249"/>
            <a:ext cx="845043" cy="121534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WEBページのブラウザウィンドウアイコン素材">
            <a:extLst>
              <a:ext uri="{FF2B5EF4-FFF2-40B4-BE49-F238E27FC236}">
                <a16:creationId xmlns:a16="http://schemas.microsoft.com/office/drawing/2014/main" id="{D315D335-7C8E-4F32-9288-05A71E5965F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66054" y="2821329"/>
            <a:ext cx="1179736" cy="1215342"/>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直線矢印コネクタ 9">
            <a:extLst>
              <a:ext uri="{FF2B5EF4-FFF2-40B4-BE49-F238E27FC236}">
                <a16:creationId xmlns:a16="http://schemas.microsoft.com/office/drawing/2014/main" id="{6CEF37FB-7EBB-4C9F-8EA4-0B10BD30152D}"/>
              </a:ext>
            </a:extLst>
          </p:cNvPr>
          <p:cNvCxnSpPr>
            <a:cxnSpLocks/>
          </p:cNvCxnSpPr>
          <p:nvPr/>
        </p:nvCxnSpPr>
        <p:spPr>
          <a:xfrm>
            <a:off x="5120640" y="3058160"/>
            <a:ext cx="2225040" cy="0"/>
          </a:xfrm>
          <a:prstGeom prst="straightConnector1">
            <a:avLst/>
          </a:prstGeom>
          <a:ln w="76200">
            <a:solidFill>
              <a:schemeClr val="bg1">
                <a:lumMod val="65000"/>
              </a:schemeClr>
            </a:solidFill>
            <a:miter lim="800000"/>
            <a:tailEnd type="triangle" w="med" len="sm"/>
          </a:ln>
        </p:spPr>
        <p:style>
          <a:lnRef idx="1">
            <a:schemeClr val="accent1"/>
          </a:lnRef>
          <a:fillRef idx="0">
            <a:schemeClr val="accent1"/>
          </a:fillRef>
          <a:effectRef idx="0">
            <a:schemeClr val="accent1"/>
          </a:effectRef>
          <a:fontRef idx="minor">
            <a:schemeClr val="tx1"/>
          </a:fontRef>
        </p:style>
      </p:cxnSp>
      <p:sp>
        <p:nvSpPr>
          <p:cNvPr id="12" name="テキスト ボックス 11">
            <a:extLst>
              <a:ext uri="{FF2B5EF4-FFF2-40B4-BE49-F238E27FC236}">
                <a16:creationId xmlns:a16="http://schemas.microsoft.com/office/drawing/2014/main" id="{BF78575F-859A-4F7D-ACF9-0C487954043F}"/>
              </a:ext>
            </a:extLst>
          </p:cNvPr>
          <p:cNvSpPr txBox="1"/>
          <p:nvPr/>
        </p:nvSpPr>
        <p:spPr>
          <a:xfrm>
            <a:off x="5758190" y="2616051"/>
            <a:ext cx="997667" cy="358688"/>
          </a:xfrm>
          <a:prstGeom prst="rect">
            <a:avLst/>
          </a:prstGeom>
          <a:noFill/>
        </p:spPr>
        <p:txBody>
          <a:bodyPr wrap="square" lIns="0" tIns="0" rIns="0" bIns="0" rtlCol="0" anchor="ctr" anchorCtr="0">
            <a:spAutoFit/>
          </a:bodyPr>
          <a:lstStyle/>
          <a:p>
            <a:pPr algn="ctr">
              <a:lnSpc>
                <a:spcPts val="3200"/>
              </a:lnSpc>
            </a:pPr>
            <a:r>
              <a:rPr kumimoji="1" lang="ja-JP" altLang="en-US" sz="2000" dirty="0">
                <a:latin typeface="Meiryo UI" panose="020B0604030504040204" pitchFamily="50" charset="-128"/>
                <a:ea typeface="Meiryo UI" panose="020B0604030504040204" pitchFamily="50" charset="-128"/>
              </a:rPr>
              <a:t>リクエスト</a:t>
            </a:r>
            <a:endParaRPr kumimoji="1" lang="en-US" altLang="ja-JP" sz="2000" dirty="0">
              <a:latin typeface="Meiryo UI" panose="020B0604030504040204" pitchFamily="50" charset="-128"/>
              <a:ea typeface="Meiryo UI" panose="020B0604030504040204" pitchFamily="50" charset="-128"/>
            </a:endParaRPr>
          </a:p>
        </p:txBody>
      </p:sp>
      <p:cxnSp>
        <p:nvCxnSpPr>
          <p:cNvPr id="17" name="直線矢印コネクタ 16">
            <a:extLst>
              <a:ext uri="{FF2B5EF4-FFF2-40B4-BE49-F238E27FC236}">
                <a16:creationId xmlns:a16="http://schemas.microsoft.com/office/drawing/2014/main" id="{01D890EA-2683-48BD-81D9-311C9A4A42CB}"/>
              </a:ext>
            </a:extLst>
          </p:cNvPr>
          <p:cNvCxnSpPr>
            <a:cxnSpLocks/>
          </p:cNvCxnSpPr>
          <p:nvPr/>
        </p:nvCxnSpPr>
        <p:spPr>
          <a:xfrm flipH="1">
            <a:off x="5080000" y="3911600"/>
            <a:ext cx="2265680" cy="0"/>
          </a:xfrm>
          <a:prstGeom prst="straightConnector1">
            <a:avLst/>
          </a:prstGeom>
          <a:ln w="76200">
            <a:solidFill>
              <a:schemeClr val="bg1">
                <a:lumMod val="65000"/>
              </a:schemeClr>
            </a:solidFill>
            <a:miter lim="800000"/>
            <a:tailEnd type="triangle" w="med" len="sm"/>
          </a:ln>
        </p:spPr>
        <p:style>
          <a:lnRef idx="1">
            <a:schemeClr val="accent1"/>
          </a:lnRef>
          <a:fillRef idx="0">
            <a:schemeClr val="accent1"/>
          </a:fillRef>
          <a:effectRef idx="0">
            <a:schemeClr val="accent1"/>
          </a:effectRef>
          <a:fontRef idx="minor">
            <a:schemeClr val="tx1"/>
          </a:fontRef>
        </p:style>
      </p:cxnSp>
      <p:sp>
        <p:nvSpPr>
          <p:cNvPr id="16" name="テキスト ボックス 15">
            <a:extLst>
              <a:ext uri="{FF2B5EF4-FFF2-40B4-BE49-F238E27FC236}">
                <a16:creationId xmlns:a16="http://schemas.microsoft.com/office/drawing/2014/main" id="{B3FCCD3D-FDD3-4426-AE7D-A122DDC6F898}"/>
              </a:ext>
            </a:extLst>
          </p:cNvPr>
          <p:cNvSpPr txBox="1"/>
          <p:nvPr/>
        </p:nvSpPr>
        <p:spPr>
          <a:xfrm>
            <a:off x="5809533" y="3469491"/>
            <a:ext cx="845042" cy="358688"/>
          </a:xfrm>
          <a:prstGeom prst="rect">
            <a:avLst/>
          </a:prstGeom>
          <a:noFill/>
        </p:spPr>
        <p:txBody>
          <a:bodyPr wrap="square" lIns="0" tIns="0" rIns="0" bIns="0" rtlCol="0" anchor="ctr" anchorCtr="0">
            <a:spAutoFit/>
          </a:bodyPr>
          <a:lstStyle/>
          <a:p>
            <a:pPr algn="ctr">
              <a:lnSpc>
                <a:spcPts val="3200"/>
              </a:lnSpc>
            </a:pPr>
            <a:r>
              <a:rPr kumimoji="1" lang="ja-JP" altLang="en-US" sz="2000" dirty="0">
                <a:highlight>
                  <a:srgbClr val="FFFF00"/>
                </a:highlight>
                <a:latin typeface="Meiryo UI" panose="020B0604030504040204" pitchFamily="50" charset="-128"/>
                <a:ea typeface="Meiryo UI" panose="020B0604030504040204" pitchFamily="50" charset="-128"/>
              </a:rPr>
              <a:t>データ</a:t>
            </a:r>
            <a:endParaRPr kumimoji="1" lang="en-US" altLang="ja-JP" sz="2000" dirty="0">
              <a:highlight>
                <a:srgbClr val="FFFF00"/>
              </a:highlight>
              <a:latin typeface="Meiryo UI" panose="020B0604030504040204" pitchFamily="50" charset="-128"/>
              <a:ea typeface="Meiryo UI" panose="020B0604030504040204" pitchFamily="50" charset="-128"/>
            </a:endParaRPr>
          </a:p>
        </p:txBody>
      </p:sp>
      <p:sp>
        <p:nvSpPr>
          <p:cNvPr id="13" name="吹き出し: 角を丸めた四角形 12">
            <a:extLst>
              <a:ext uri="{FF2B5EF4-FFF2-40B4-BE49-F238E27FC236}">
                <a16:creationId xmlns:a16="http://schemas.microsoft.com/office/drawing/2014/main" id="{57128FAD-CDBC-4503-B2B4-C326CE5C7502}"/>
              </a:ext>
            </a:extLst>
          </p:cNvPr>
          <p:cNvSpPr/>
          <p:nvPr/>
        </p:nvSpPr>
        <p:spPr>
          <a:xfrm>
            <a:off x="9380740" y="2946400"/>
            <a:ext cx="2169623" cy="833120"/>
          </a:xfrm>
          <a:prstGeom prst="wedgeRoundRectCallout">
            <a:avLst>
              <a:gd name="adj1" fmla="val -62737"/>
              <a:gd name="adj2" fmla="val 24695"/>
              <a:gd name="adj3" fmla="val 16667"/>
            </a:avLst>
          </a:prstGeom>
          <a:solidFill>
            <a:srgbClr val="FF0066">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2000" dirty="0">
                <a:solidFill>
                  <a:schemeClr val="tx1"/>
                </a:solidFill>
                <a:latin typeface="Meiryo UI" panose="020B0604030504040204" pitchFamily="50" charset="-128"/>
                <a:ea typeface="Meiryo UI" panose="020B0604030504040204" pitchFamily="50" charset="-128"/>
              </a:rPr>
              <a:t>何か処理する</a:t>
            </a:r>
          </a:p>
        </p:txBody>
      </p:sp>
      <p:sp>
        <p:nvSpPr>
          <p:cNvPr id="15" name="テキスト ボックス 14">
            <a:extLst>
              <a:ext uri="{FF2B5EF4-FFF2-40B4-BE49-F238E27FC236}">
                <a16:creationId xmlns:a16="http://schemas.microsoft.com/office/drawing/2014/main" id="{8B0E0B4D-BA04-49B8-B8EB-6BAC3A561529}"/>
              </a:ext>
            </a:extLst>
          </p:cNvPr>
          <p:cNvSpPr txBox="1"/>
          <p:nvPr/>
        </p:nvSpPr>
        <p:spPr>
          <a:xfrm>
            <a:off x="7395569" y="4077286"/>
            <a:ext cx="1732082" cy="615553"/>
          </a:xfrm>
          <a:prstGeom prst="rect">
            <a:avLst/>
          </a:prstGeom>
          <a:noFill/>
        </p:spPr>
        <p:txBody>
          <a:bodyPr wrap="square" lIns="0" tIns="0" rIns="0" bIns="0" rtlCol="0" anchor="ctr" anchorCtr="0">
            <a:spAutoFit/>
          </a:bodyPr>
          <a:lstStyle/>
          <a:p>
            <a:pPr algn="ctr">
              <a:lnSpc>
                <a:spcPts val="2400"/>
              </a:lnSpc>
            </a:pPr>
            <a:r>
              <a:rPr kumimoji="1" lang="ja-JP" altLang="en-US" sz="2000" dirty="0">
                <a:latin typeface="Meiryo UI" panose="020B0604030504040204" pitchFamily="50" charset="-128"/>
                <a:ea typeface="Meiryo UI" panose="020B0604030504040204" pitchFamily="50" charset="-128"/>
              </a:rPr>
              <a:t>サーバ</a:t>
            </a:r>
            <a:endParaRPr kumimoji="1" lang="en-US" altLang="ja-JP" sz="2000" dirty="0">
              <a:latin typeface="Meiryo UI" panose="020B0604030504040204" pitchFamily="50" charset="-128"/>
              <a:ea typeface="Meiryo UI" panose="020B0604030504040204" pitchFamily="50" charset="-128"/>
            </a:endParaRPr>
          </a:p>
          <a:p>
            <a:pPr algn="ctr">
              <a:lnSpc>
                <a:spcPts val="2400"/>
              </a:lnSpc>
            </a:pPr>
            <a:r>
              <a:rPr kumimoji="1" lang="ja-JP" altLang="en-US" sz="2000" dirty="0">
                <a:latin typeface="Meiryo UI" panose="020B0604030504040204" pitchFamily="50" charset="-128"/>
                <a:ea typeface="Meiryo UI" panose="020B0604030504040204" pitchFamily="50" charset="-128"/>
              </a:rPr>
              <a:t>（</a:t>
            </a:r>
            <a:r>
              <a:rPr kumimoji="1" lang="en-US" altLang="ja-JP" sz="2000" dirty="0">
                <a:highlight>
                  <a:srgbClr val="FFFF00"/>
                </a:highlight>
                <a:latin typeface="Meiryo UI" panose="020B0604030504040204" pitchFamily="50" charset="-128"/>
                <a:ea typeface="Meiryo UI" panose="020B0604030504040204" pitchFamily="50" charset="-128"/>
              </a:rPr>
              <a:t>API</a:t>
            </a:r>
            <a:r>
              <a:rPr kumimoji="1" lang="ja-JP" altLang="en-US" sz="2000" dirty="0">
                <a:latin typeface="Meiryo UI" panose="020B0604030504040204" pitchFamily="50" charset="-128"/>
                <a:ea typeface="Meiryo UI" panose="020B0604030504040204" pitchFamily="50" charset="-128"/>
              </a:rPr>
              <a:t>）</a:t>
            </a:r>
            <a:endParaRPr kumimoji="1" lang="en-US" altLang="ja-JP" sz="2000" dirty="0">
              <a:latin typeface="Meiryo UI" panose="020B0604030504040204" pitchFamily="50" charset="-128"/>
              <a:ea typeface="Meiryo UI" panose="020B0604030504040204" pitchFamily="50" charset="-128"/>
            </a:endParaRPr>
          </a:p>
        </p:txBody>
      </p:sp>
      <p:sp>
        <p:nvSpPr>
          <p:cNvPr id="26" name="吹き出し: 角を丸めた四角形 25">
            <a:extLst>
              <a:ext uri="{FF2B5EF4-FFF2-40B4-BE49-F238E27FC236}">
                <a16:creationId xmlns:a16="http://schemas.microsoft.com/office/drawing/2014/main" id="{9C4B0457-A8A0-4E8E-95CB-68F401BD2F06}"/>
              </a:ext>
            </a:extLst>
          </p:cNvPr>
          <p:cNvSpPr/>
          <p:nvPr/>
        </p:nvSpPr>
        <p:spPr>
          <a:xfrm>
            <a:off x="9347200" y="1838853"/>
            <a:ext cx="2169623" cy="833120"/>
          </a:xfrm>
          <a:prstGeom prst="wedgeRoundRectCallout">
            <a:avLst>
              <a:gd name="adj1" fmla="val -60310"/>
              <a:gd name="adj2" fmla="val 34451"/>
              <a:gd name="adj3" fmla="val 16667"/>
            </a:avLst>
          </a:prstGeom>
          <a:solidFill>
            <a:srgbClr val="FF0066">
              <a:alpha val="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2000" dirty="0">
                <a:solidFill>
                  <a:schemeClr val="bg1">
                    <a:lumMod val="75000"/>
                  </a:schemeClr>
                </a:solidFill>
                <a:latin typeface="Meiryo UI" panose="020B0604030504040204" pitchFamily="50" charset="-128"/>
                <a:ea typeface="Meiryo UI" panose="020B0604030504040204" pitchFamily="50" charset="-128"/>
              </a:rPr>
              <a:t>リクエストに応じた</a:t>
            </a:r>
            <a:endParaRPr kumimoji="1" lang="en-US" altLang="ja-JP" sz="2000" dirty="0">
              <a:solidFill>
                <a:schemeClr val="bg1">
                  <a:lumMod val="75000"/>
                </a:schemeClr>
              </a:solidFill>
              <a:latin typeface="Meiryo UI" panose="020B0604030504040204" pitchFamily="50" charset="-128"/>
              <a:ea typeface="Meiryo UI" panose="020B0604030504040204" pitchFamily="50" charset="-128"/>
            </a:endParaRPr>
          </a:p>
          <a:p>
            <a:r>
              <a:rPr kumimoji="1" lang="ja-JP" altLang="en-US" sz="2000" dirty="0">
                <a:solidFill>
                  <a:schemeClr val="bg1">
                    <a:lumMod val="75000"/>
                  </a:schemeClr>
                </a:solidFill>
                <a:latin typeface="Meiryo UI" panose="020B0604030504040204" pitchFamily="50" charset="-128"/>
                <a:ea typeface="Meiryo UI" panose="020B0604030504040204" pitchFamily="50" charset="-128"/>
              </a:rPr>
              <a:t>処理を呼び出す</a:t>
            </a:r>
          </a:p>
        </p:txBody>
      </p:sp>
      <p:sp>
        <p:nvSpPr>
          <p:cNvPr id="28" name="吹き出し: 角を丸めた四角形 27">
            <a:extLst>
              <a:ext uri="{FF2B5EF4-FFF2-40B4-BE49-F238E27FC236}">
                <a16:creationId xmlns:a16="http://schemas.microsoft.com/office/drawing/2014/main" id="{C9C94801-BC49-4829-9844-4425A054794B}"/>
              </a:ext>
            </a:extLst>
          </p:cNvPr>
          <p:cNvSpPr/>
          <p:nvPr/>
        </p:nvSpPr>
        <p:spPr>
          <a:xfrm>
            <a:off x="9380740" y="4075662"/>
            <a:ext cx="2169623" cy="833120"/>
          </a:xfrm>
          <a:prstGeom prst="wedgeRoundRectCallout">
            <a:avLst>
              <a:gd name="adj1" fmla="val -63223"/>
              <a:gd name="adj2" fmla="val -35061"/>
              <a:gd name="adj3" fmla="val 16667"/>
            </a:avLst>
          </a:prstGeom>
          <a:solidFill>
            <a:srgbClr val="FF0066">
              <a:alpha val="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2000" dirty="0">
                <a:solidFill>
                  <a:schemeClr val="bg1">
                    <a:lumMod val="75000"/>
                  </a:schemeClr>
                </a:solidFill>
                <a:latin typeface="Meiryo UI" panose="020B0604030504040204" pitchFamily="50" charset="-128"/>
                <a:ea typeface="Meiryo UI" panose="020B0604030504040204" pitchFamily="50" charset="-128"/>
              </a:rPr>
              <a:t>処理結果に応じた</a:t>
            </a:r>
            <a:r>
              <a:rPr kumimoji="1" lang="en-US" altLang="ja-JP" sz="2000" dirty="0">
                <a:solidFill>
                  <a:schemeClr val="bg1">
                    <a:lumMod val="75000"/>
                  </a:schemeClr>
                </a:solidFill>
                <a:latin typeface="Meiryo UI" panose="020B0604030504040204" pitchFamily="50" charset="-128"/>
                <a:ea typeface="Meiryo UI" panose="020B0604030504040204" pitchFamily="50" charset="-128"/>
              </a:rPr>
              <a:t>HTML</a:t>
            </a:r>
            <a:r>
              <a:rPr kumimoji="1" lang="ja-JP" altLang="en-US" sz="2000" dirty="0">
                <a:solidFill>
                  <a:schemeClr val="bg1">
                    <a:lumMod val="75000"/>
                  </a:schemeClr>
                </a:solidFill>
                <a:latin typeface="Meiryo UI" panose="020B0604030504040204" pitchFamily="50" charset="-128"/>
                <a:ea typeface="Meiryo UI" panose="020B0604030504040204" pitchFamily="50" charset="-128"/>
              </a:rPr>
              <a:t>を作る</a:t>
            </a:r>
          </a:p>
        </p:txBody>
      </p:sp>
      <p:sp>
        <p:nvSpPr>
          <p:cNvPr id="1029" name="吹き出し: 角を丸めた四角形 1028">
            <a:extLst>
              <a:ext uri="{FF2B5EF4-FFF2-40B4-BE49-F238E27FC236}">
                <a16:creationId xmlns:a16="http://schemas.microsoft.com/office/drawing/2014/main" id="{9037DD94-C86A-4E08-A682-397CF2DD1D7B}"/>
              </a:ext>
            </a:extLst>
          </p:cNvPr>
          <p:cNvSpPr/>
          <p:nvPr/>
        </p:nvSpPr>
        <p:spPr>
          <a:xfrm>
            <a:off x="784593" y="2420417"/>
            <a:ext cx="2169623" cy="833120"/>
          </a:xfrm>
          <a:prstGeom prst="wedgeRoundRectCallout">
            <a:avLst>
              <a:gd name="adj1" fmla="val 63785"/>
              <a:gd name="adj2" fmla="val 40549"/>
              <a:gd name="adj3" fmla="val 16667"/>
            </a:avLst>
          </a:prstGeom>
          <a:solidFill>
            <a:srgbClr val="FF0066">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2000" dirty="0">
                <a:solidFill>
                  <a:schemeClr val="tx1"/>
                </a:solidFill>
                <a:latin typeface="Meiryo UI" panose="020B0604030504040204" pitchFamily="50" charset="-128"/>
                <a:ea typeface="Meiryo UI" panose="020B0604030504040204" pitchFamily="50" charset="-128"/>
              </a:rPr>
              <a:t>操作に応じた</a:t>
            </a:r>
            <a:endParaRPr kumimoji="1" lang="en-US" altLang="ja-JP" sz="2000" dirty="0">
              <a:solidFill>
                <a:schemeClr val="tx1"/>
              </a:solidFill>
              <a:latin typeface="Meiryo UI" panose="020B0604030504040204" pitchFamily="50" charset="-128"/>
              <a:ea typeface="Meiryo UI" panose="020B0604030504040204" pitchFamily="50" charset="-128"/>
            </a:endParaRPr>
          </a:p>
          <a:p>
            <a:r>
              <a:rPr kumimoji="1" lang="ja-JP" altLang="en-US" sz="2000" dirty="0">
                <a:solidFill>
                  <a:schemeClr val="tx1"/>
                </a:solidFill>
                <a:latin typeface="Meiryo UI" panose="020B0604030504040204" pitchFamily="50" charset="-128"/>
                <a:ea typeface="Meiryo UI" panose="020B0604030504040204" pitchFamily="50" charset="-128"/>
              </a:rPr>
              <a:t>処理を呼び出す</a:t>
            </a:r>
          </a:p>
        </p:txBody>
      </p:sp>
      <p:sp>
        <p:nvSpPr>
          <p:cNvPr id="1031" name="吹き出し: 角を丸めた四角形 1030">
            <a:extLst>
              <a:ext uri="{FF2B5EF4-FFF2-40B4-BE49-F238E27FC236}">
                <a16:creationId xmlns:a16="http://schemas.microsoft.com/office/drawing/2014/main" id="{752792F5-29EA-47A3-9109-BE03BB8B07B2}"/>
              </a:ext>
            </a:extLst>
          </p:cNvPr>
          <p:cNvSpPr/>
          <p:nvPr/>
        </p:nvSpPr>
        <p:spPr>
          <a:xfrm>
            <a:off x="771338" y="3551942"/>
            <a:ext cx="2169623" cy="833120"/>
          </a:xfrm>
          <a:prstGeom prst="wedgeRoundRectCallout">
            <a:avLst>
              <a:gd name="adj1" fmla="val 61809"/>
              <a:gd name="adj2" fmla="val -52134"/>
              <a:gd name="adj3" fmla="val 16667"/>
            </a:avLst>
          </a:prstGeom>
          <a:solidFill>
            <a:srgbClr val="FF0066">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2000" dirty="0">
                <a:solidFill>
                  <a:schemeClr val="tx1"/>
                </a:solidFill>
                <a:latin typeface="Meiryo UI" panose="020B0604030504040204" pitchFamily="50" charset="-128"/>
                <a:ea typeface="Meiryo UI" panose="020B0604030504040204" pitchFamily="50" charset="-128"/>
              </a:rPr>
              <a:t>処理結果に応じた</a:t>
            </a:r>
            <a:r>
              <a:rPr kumimoji="1" lang="en-US" altLang="ja-JP" sz="2000" dirty="0">
                <a:solidFill>
                  <a:schemeClr val="tx1"/>
                </a:solidFill>
                <a:latin typeface="Meiryo UI" panose="020B0604030504040204" pitchFamily="50" charset="-128"/>
                <a:ea typeface="Meiryo UI" panose="020B0604030504040204" pitchFamily="50" charset="-128"/>
              </a:rPr>
              <a:t>HTML</a:t>
            </a:r>
            <a:r>
              <a:rPr kumimoji="1" lang="ja-JP" altLang="en-US" sz="2000" dirty="0">
                <a:solidFill>
                  <a:schemeClr val="tx1"/>
                </a:solidFill>
                <a:latin typeface="Meiryo UI" panose="020B0604030504040204" pitchFamily="50" charset="-128"/>
                <a:ea typeface="Meiryo UI" panose="020B0604030504040204" pitchFamily="50" charset="-128"/>
              </a:rPr>
              <a:t>を作る</a:t>
            </a:r>
          </a:p>
        </p:txBody>
      </p:sp>
      <p:sp>
        <p:nvSpPr>
          <p:cNvPr id="1032" name="テキスト ボックス 1031">
            <a:extLst>
              <a:ext uri="{FF2B5EF4-FFF2-40B4-BE49-F238E27FC236}">
                <a16:creationId xmlns:a16="http://schemas.microsoft.com/office/drawing/2014/main" id="{B6830F43-C564-4EE9-8194-8681A9375C23}"/>
              </a:ext>
            </a:extLst>
          </p:cNvPr>
          <p:cNvSpPr txBox="1"/>
          <p:nvPr/>
        </p:nvSpPr>
        <p:spPr>
          <a:xfrm>
            <a:off x="3194050" y="4077286"/>
            <a:ext cx="1732082" cy="615553"/>
          </a:xfrm>
          <a:prstGeom prst="rect">
            <a:avLst/>
          </a:prstGeom>
          <a:noFill/>
        </p:spPr>
        <p:txBody>
          <a:bodyPr wrap="square" lIns="0" tIns="0" rIns="0" bIns="0" rtlCol="0" anchor="ctr" anchorCtr="0">
            <a:spAutoFit/>
          </a:bodyPr>
          <a:lstStyle/>
          <a:p>
            <a:pPr algn="ctr">
              <a:lnSpc>
                <a:spcPts val="2400"/>
              </a:lnSpc>
            </a:pPr>
            <a:r>
              <a:rPr kumimoji="1" lang="ja-JP" altLang="en-US" sz="2000" dirty="0">
                <a:latin typeface="Meiryo UI" panose="020B0604030504040204" pitchFamily="50" charset="-128"/>
                <a:ea typeface="Meiryo UI" panose="020B0604030504040204" pitchFamily="50" charset="-128"/>
              </a:rPr>
              <a:t>ブラウザ</a:t>
            </a:r>
            <a:endParaRPr kumimoji="1" lang="en-US" altLang="ja-JP" sz="2000" dirty="0">
              <a:latin typeface="Meiryo UI" panose="020B0604030504040204" pitchFamily="50" charset="-128"/>
              <a:ea typeface="Meiryo UI" panose="020B0604030504040204" pitchFamily="50" charset="-128"/>
            </a:endParaRPr>
          </a:p>
          <a:p>
            <a:pPr algn="ctr">
              <a:lnSpc>
                <a:spcPts val="2400"/>
              </a:lnSpc>
            </a:pPr>
            <a:r>
              <a:rPr kumimoji="1" lang="ja-JP" altLang="en-US" sz="2000" dirty="0">
                <a:latin typeface="Meiryo UI" panose="020B0604030504040204" pitchFamily="50" charset="-128"/>
                <a:ea typeface="Meiryo UI" panose="020B0604030504040204" pitchFamily="50" charset="-128"/>
              </a:rPr>
              <a:t>（</a:t>
            </a:r>
            <a:r>
              <a:rPr kumimoji="1" lang="en-US" altLang="ja-JP" sz="2000" dirty="0">
                <a:highlight>
                  <a:srgbClr val="FFFF00"/>
                </a:highlight>
                <a:latin typeface="Meiryo UI" panose="020B0604030504040204" pitchFamily="50" charset="-128"/>
                <a:ea typeface="Meiryo UI" panose="020B0604030504040204" pitchFamily="50" charset="-128"/>
              </a:rPr>
              <a:t>SPA</a:t>
            </a:r>
            <a:r>
              <a:rPr kumimoji="1" lang="ja-JP" altLang="en-US" sz="2000" dirty="0">
                <a:latin typeface="Meiryo UI" panose="020B0604030504040204" pitchFamily="50" charset="-128"/>
                <a:ea typeface="Meiryo UI" panose="020B0604030504040204" pitchFamily="50" charset="-128"/>
              </a:rPr>
              <a:t>）</a:t>
            </a:r>
            <a:endParaRPr kumimoji="1" lang="en-US" altLang="ja-JP" sz="2000" dirty="0">
              <a:latin typeface="Meiryo UI" panose="020B0604030504040204" pitchFamily="50" charset="-128"/>
              <a:ea typeface="Meiryo UI" panose="020B0604030504040204" pitchFamily="50" charset="-128"/>
            </a:endParaRPr>
          </a:p>
        </p:txBody>
      </p:sp>
      <p:sp>
        <p:nvSpPr>
          <p:cNvPr id="2" name="スライド番号プレースホルダー 1">
            <a:extLst>
              <a:ext uri="{FF2B5EF4-FFF2-40B4-BE49-F238E27FC236}">
                <a16:creationId xmlns:a16="http://schemas.microsoft.com/office/drawing/2014/main" id="{4665345A-ED9F-46D6-937B-9F4B7D73AF39}"/>
              </a:ext>
            </a:extLst>
          </p:cNvPr>
          <p:cNvSpPr>
            <a:spLocks noGrp="1"/>
          </p:cNvSpPr>
          <p:nvPr>
            <p:ph type="sldNum" sz="quarter" idx="12"/>
          </p:nvPr>
        </p:nvSpPr>
        <p:spPr/>
        <p:txBody>
          <a:bodyPr/>
          <a:lstStyle/>
          <a:p>
            <a:fld id="{A783C381-2822-4F05-8A88-66F73725CF2D}" type="slidenum">
              <a:rPr kumimoji="1" lang="ja-JP" altLang="en-US" smtClean="0"/>
              <a:t>14</a:t>
            </a:fld>
            <a:endParaRPr kumimoji="1" lang="ja-JP" altLang="en-US"/>
          </a:p>
        </p:txBody>
      </p:sp>
    </p:spTree>
    <p:extLst>
      <p:ext uri="{BB962C8B-B14F-4D97-AF65-F5344CB8AC3E}">
        <p14:creationId xmlns:p14="http://schemas.microsoft.com/office/powerpoint/2010/main" val="346940620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4FCBAC80-3FE0-49EA-BF72-3AAEB32FE49F}"/>
              </a:ext>
            </a:extLst>
          </p:cNvPr>
          <p:cNvSpPr/>
          <p:nvPr/>
        </p:nvSpPr>
        <p:spPr>
          <a:xfrm>
            <a:off x="0" y="0"/>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D3FB2742-C80A-4C79-A172-CC4F908CE0CD}"/>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dirty="0">
                <a:solidFill>
                  <a:schemeClr val="bg1"/>
                </a:solidFill>
                <a:latin typeface="Meiryo UI" panose="020B0604030504040204" pitchFamily="50" charset="-128"/>
                <a:ea typeface="Meiryo UI" panose="020B0604030504040204" pitchFamily="50" charset="-128"/>
              </a:rPr>
              <a:t>Work</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861390"/>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認証結果を表す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err="1">
                <a:highlight>
                  <a:srgbClr val="FFFF00"/>
                </a:highlight>
                <a:latin typeface="Meiryo UI" panose="020B0604030504040204" pitchFamily="50" charset="-128"/>
                <a:ea typeface="Meiryo UI" panose="020B0604030504040204" pitchFamily="50" charset="-128"/>
              </a:rPr>
              <a:t>AuthenticationResult</a:t>
            </a:r>
            <a:r>
              <a:rPr kumimoji="1" lang="ja-JP" altLang="en-US" sz="2000" dirty="0">
                <a:highlight>
                  <a:srgbClr val="FFFF00"/>
                </a:highlight>
                <a:latin typeface="Meiryo UI" panose="020B0604030504040204" pitchFamily="50" charset="-128"/>
                <a:ea typeface="Meiryo UI" panose="020B0604030504040204" pitchFamily="50" charset="-128"/>
              </a:rPr>
              <a:t>クラス</a:t>
            </a:r>
            <a:r>
              <a:rPr kumimoji="1" lang="ja-JP" altLang="en-US" sz="2000" dirty="0">
                <a:latin typeface="Meiryo UI" panose="020B0604030504040204" pitchFamily="50" charset="-128"/>
                <a:ea typeface="Meiryo UI" panose="020B0604030504040204" pitchFamily="50" charset="-128"/>
              </a:rPr>
              <a:t>を作成します。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en-US" altLang="ja-JP" sz="2800" b="1" dirty="0" err="1">
                <a:latin typeface="Meiryo UI" panose="020B0604030504040204" pitchFamily="50" charset="-128"/>
                <a:ea typeface="Meiryo UI" panose="020B0604030504040204" pitchFamily="50" charset="-128"/>
              </a:rPr>
              <a:t>AuthenticationResult</a:t>
            </a:r>
            <a:r>
              <a:rPr kumimoji="1" lang="ja-JP" altLang="en-US" sz="2800" b="1" dirty="0">
                <a:latin typeface="Meiryo UI" panose="020B0604030504040204" pitchFamily="50" charset="-128"/>
                <a:ea typeface="Meiryo UI" panose="020B0604030504040204" pitchFamily="50" charset="-128"/>
              </a:rPr>
              <a:t>クラスの作成</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140</a:t>
            </a:fld>
            <a:endParaRPr kumimoji="1" lang="ja-JP" altLang="en-US"/>
          </a:p>
        </p:txBody>
      </p:sp>
      <p:sp>
        <p:nvSpPr>
          <p:cNvPr id="11" name="Rectangle 1">
            <a:extLst>
              <a:ext uri="{FF2B5EF4-FFF2-40B4-BE49-F238E27FC236}">
                <a16:creationId xmlns:a16="http://schemas.microsoft.com/office/drawing/2014/main" id="{D9B8A4C2-27B4-4132-872B-57C45B274835}"/>
              </a:ext>
            </a:extLst>
          </p:cNvPr>
          <p:cNvSpPr>
            <a:spLocks noChangeArrowheads="1"/>
          </p:cNvSpPr>
          <p:nvPr/>
        </p:nvSpPr>
        <p:spPr bwMode="auto">
          <a:xfrm>
            <a:off x="5961776" y="1208485"/>
            <a:ext cx="4927134" cy="5078313"/>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package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com.example.authentication.application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class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AuthenticationResult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private final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Status </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status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private final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String </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userId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private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AuthenticationResult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Status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status,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String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userId)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this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status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status;</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this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userId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userId;</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static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AuthenticationResult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success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String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userId)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return new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AuthenticationResult(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Status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SUCCESS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userId);</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static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AuthenticationResult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passwordMismatch</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return new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AuthenticationResult(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Status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PASSWORD_MISMATCH</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null</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boolean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isFailed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return </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status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Status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SUCCESS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String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userId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if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(isFailed())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throw new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UnsupportedOperationException();</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return </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userId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private enum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Status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SUCCESS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PASSWORD_MISMATCH</a:t>
            </a:r>
            <a:b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b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endParaRPr kumimoji="0" lang="ja-JP" altLang="ja-JP" sz="1800" b="0" i="0" u="none" strike="noStrike" cap="none" normalizeH="0" baseline="0" dirty="0">
              <a:ln>
                <a:noFill/>
              </a:ln>
              <a:solidFill>
                <a:schemeClr val="tx1"/>
              </a:solidFill>
              <a:effectLst/>
              <a:latin typeface="Consolas" panose="020B0609020204030204" pitchFamily="49" charset="0"/>
            </a:endParaRPr>
          </a:p>
        </p:txBody>
      </p:sp>
    </p:spTree>
    <p:extLst>
      <p:ext uri="{BB962C8B-B14F-4D97-AF65-F5344CB8AC3E}">
        <p14:creationId xmlns:p14="http://schemas.microsoft.com/office/powerpoint/2010/main" val="70978025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51021"/>
          </a:xfrm>
          <a:prstGeom prst="rect">
            <a:avLst/>
          </a:prstGeom>
          <a:noFill/>
        </p:spPr>
        <p:txBody>
          <a:bodyPr wrap="square" rtlCol="0">
            <a:spAutoFit/>
          </a:bodyPr>
          <a:lstStyle/>
          <a:p>
            <a:pPr>
              <a:lnSpc>
                <a:spcPts val="3200"/>
              </a:lnSpc>
            </a:pPr>
            <a:r>
              <a:rPr kumimoji="1" lang="en-US" altLang="ja-JP" sz="2000" dirty="0" err="1">
                <a:highlight>
                  <a:srgbClr val="FFFF00"/>
                </a:highlight>
                <a:latin typeface="Meiryo UI" panose="020B0604030504040204" pitchFamily="50" charset="-128"/>
                <a:ea typeface="Meiryo UI" panose="020B0604030504040204" pitchFamily="50" charset="-128"/>
              </a:rPr>
              <a:t>AuthenticationService</a:t>
            </a:r>
            <a:r>
              <a:rPr kumimoji="1" lang="ja-JP" altLang="en-US" sz="2000" dirty="0">
                <a:highlight>
                  <a:srgbClr val="FFFF00"/>
                </a:highlight>
                <a:latin typeface="Meiryo UI" panose="020B0604030504040204" pitchFamily="50" charset="-128"/>
                <a:ea typeface="Meiryo UI" panose="020B0604030504040204" pitchFamily="50" charset="-128"/>
              </a:rPr>
              <a:t>クラス</a:t>
            </a:r>
            <a:r>
              <a:rPr kumimoji="1" lang="ja-JP" altLang="en-US" sz="2000" dirty="0">
                <a:latin typeface="Meiryo UI" panose="020B0604030504040204" pitchFamily="50" charset="-128"/>
                <a:ea typeface="Meiryo UI" panose="020B0604030504040204" pitchFamily="50" charset="-128"/>
              </a:rPr>
              <a:t>を作成します。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en-US" altLang="ja-JP" sz="2800" b="1" dirty="0" err="1">
                <a:latin typeface="Meiryo UI" panose="020B0604030504040204" pitchFamily="50" charset="-128"/>
                <a:ea typeface="Meiryo UI" panose="020B0604030504040204" pitchFamily="50" charset="-128"/>
              </a:rPr>
              <a:t>AuthenticationService</a:t>
            </a:r>
            <a:r>
              <a:rPr kumimoji="1" lang="ja-JP" altLang="en-US" sz="2800" b="1" dirty="0">
                <a:latin typeface="Meiryo UI" panose="020B0604030504040204" pitchFamily="50" charset="-128"/>
                <a:ea typeface="Meiryo UI" panose="020B0604030504040204" pitchFamily="50" charset="-128"/>
              </a:rPr>
              <a:t>クラスの作成</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141</a:t>
            </a:fld>
            <a:endParaRPr kumimoji="1" lang="ja-JP" altLang="en-US"/>
          </a:p>
        </p:txBody>
      </p:sp>
      <p:sp>
        <p:nvSpPr>
          <p:cNvPr id="5" name="Rectangle 1">
            <a:extLst>
              <a:ext uri="{FF2B5EF4-FFF2-40B4-BE49-F238E27FC236}">
                <a16:creationId xmlns:a16="http://schemas.microsoft.com/office/drawing/2014/main" id="{42F1821C-C245-4FD7-AEB7-D6B5C81D544E}"/>
              </a:ext>
            </a:extLst>
          </p:cNvPr>
          <p:cNvSpPr>
            <a:spLocks noChangeArrowheads="1"/>
          </p:cNvSpPr>
          <p:nvPr/>
        </p:nvSpPr>
        <p:spPr bwMode="auto">
          <a:xfrm>
            <a:off x="5452144" y="2133137"/>
            <a:ext cx="6316911" cy="3416320"/>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package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com.example.authentication.application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com.example.authentication.application.entity.AccountEntity</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nablarch.common.dao.UniversalDao</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nablarch.core.repository.di.config.externalize.annotation.</a:t>
            </a: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SystemRepositoryComponent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java.util.Map</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@SystemRepositoryComponent</a:t>
            </a:r>
            <a:b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class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AuthenticationService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AuthenticationResult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authenticate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String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userName,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String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password)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AccountEntity accountEntity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findAccount(userName);</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if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(!password.equals(</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accountEntity</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.getPassword()))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return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AuthenticationResult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passwordMismatch</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return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AuthenticationResult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success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accountEntity</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.getUserId());</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private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AccountEntity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findAccount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String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userName)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Map</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&lt;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String</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String</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&gt;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condition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Map</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of</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"userName"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userName);</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return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UniversalDao</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findBySqlFile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AccountEntity</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class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"FIND_BY_USERNAME"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condition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endParaRPr kumimoji="0" lang="ja-JP" altLang="ja-JP" sz="1800" b="0" i="0" u="none" strike="noStrike" cap="none" normalizeH="0" baseline="0" dirty="0">
              <a:ln>
                <a:noFill/>
              </a:ln>
              <a:solidFill>
                <a:schemeClr val="tx1"/>
              </a:solidFill>
              <a:effectLst/>
              <a:latin typeface="Consolas" panose="020B0609020204030204" pitchFamily="49" charset="0"/>
            </a:endParaRPr>
          </a:p>
        </p:txBody>
      </p:sp>
    </p:spTree>
    <p:extLst>
      <p:ext uri="{BB962C8B-B14F-4D97-AF65-F5344CB8AC3E}">
        <p14:creationId xmlns:p14="http://schemas.microsoft.com/office/powerpoint/2010/main" val="2668217353"/>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709BFEE2-0156-48CA-B555-D89F6E705B6B}"/>
              </a:ext>
            </a:extLst>
          </p:cNvPr>
          <p:cNvSpPr/>
          <p:nvPr/>
        </p:nvSpPr>
        <p:spPr>
          <a:xfrm>
            <a:off x="0" y="0"/>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B6989FD0-3B7A-4F4C-B98F-B59C55C1BCD2}"/>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dirty="0">
                <a:solidFill>
                  <a:schemeClr val="bg1"/>
                </a:solidFill>
                <a:latin typeface="Meiryo UI" panose="020B0604030504040204" pitchFamily="50" charset="-128"/>
                <a:ea typeface="Meiryo UI" panose="020B0604030504040204" pitchFamily="50" charset="-128"/>
              </a:rPr>
              <a:t>Work</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51021"/>
          </a:xfrm>
          <a:prstGeom prst="rect">
            <a:avLst/>
          </a:prstGeom>
          <a:noFill/>
        </p:spPr>
        <p:txBody>
          <a:bodyPr wrap="square" rtlCol="0">
            <a:spAutoFit/>
          </a:bodyPr>
          <a:lstStyle/>
          <a:p>
            <a:pPr>
              <a:lnSpc>
                <a:spcPts val="3200"/>
              </a:lnSpc>
            </a:pPr>
            <a:r>
              <a:rPr kumimoji="1" lang="en-US" altLang="ja-JP" sz="2000" dirty="0" err="1">
                <a:highlight>
                  <a:srgbClr val="FFFF00"/>
                </a:highlight>
                <a:latin typeface="Meiryo UI" panose="020B0604030504040204" pitchFamily="50" charset="-128"/>
                <a:ea typeface="Meiryo UI" panose="020B0604030504040204" pitchFamily="50" charset="-128"/>
              </a:rPr>
              <a:t>AuthenticationService</a:t>
            </a:r>
            <a:r>
              <a:rPr kumimoji="1" lang="ja-JP" altLang="en-US" sz="2000" dirty="0">
                <a:highlight>
                  <a:srgbClr val="FFFF00"/>
                </a:highlight>
                <a:latin typeface="Meiryo UI" panose="020B0604030504040204" pitchFamily="50" charset="-128"/>
                <a:ea typeface="Meiryo UI" panose="020B0604030504040204" pitchFamily="50" charset="-128"/>
              </a:rPr>
              <a:t>クラス</a:t>
            </a:r>
            <a:r>
              <a:rPr kumimoji="1" lang="ja-JP" altLang="en-US" sz="2000" dirty="0">
                <a:latin typeface="Meiryo UI" panose="020B0604030504040204" pitchFamily="50" charset="-128"/>
                <a:ea typeface="Meiryo UI" panose="020B0604030504040204" pitchFamily="50" charset="-128"/>
              </a:rPr>
              <a:t>を作成します。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en-US" altLang="ja-JP" sz="2800" b="1" dirty="0" err="1">
                <a:latin typeface="Meiryo UI" panose="020B0604030504040204" pitchFamily="50" charset="-128"/>
                <a:ea typeface="Meiryo UI" panose="020B0604030504040204" pitchFamily="50" charset="-128"/>
              </a:rPr>
              <a:t>AuthenticationService</a:t>
            </a:r>
            <a:r>
              <a:rPr kumimoji="1" lang="ja-JP" altLang="en-US" sz="2800" b="1" dirty="0">
                <a:latin typeface="Meiryo UI" panose="020B0604030504040204" pitchFamily="50" charset="-128"/>
                <a:ea typeface="Meiryo UI" panose="020B0604030504040204" pitchFamily="50" charset="-128"/>
              </a:rPr>
              <a:t>クラスの作成</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142</a:t>
            </a:fld>
            <a:endParaRPr kumimoji="1" lang="ja-JP" altLang="en-US"/>
          </a:p>
        </p:txBody>
      </p:sp>
      <p:sp>
        <p:nvSpPr>
          <p:cNvPr id="5" name="Rectangle 1">
            <a:extLst>
              <a:ext uri="{FF2B5EF4-FFF2-40B4-BE49-F238E27FC236}">
                <a16:creationId xmlns:a16="http://schemas.microsoft.com/office/drawing/2014/main" id="{42F1821C-C245-4FD7-AEB7-D6B5C81D544E}"/>
              </a:ext>
            </a:extLst>
          </p:cNvPr>
          <p:cNvSpPr>
            <a:spLocks noChangeArrowheads="1"/>
          </p:cNvSpPr>
          <p:nvPr/>
        </p:nvSpPr>
        <p:spPr bwMode="auto">
          <a:xfrm>
            <a:off x="5452144" y="2133137"/>
            <a:ext cx="6316911" cy="3416320"/>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package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com.example.authentication.application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com.example.authentication.application.entity.AccountEntity</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nablarch.common.dao.UniversalDao</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nablarch.core.repository.di.config.externalize.annotation.</a:t>
            </a: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SystemRepositoryComponent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java.util.Map</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@SystemRepositoryComponent</a:t>
            </a:r>
            <a:b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class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AuthenticationService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AuthenticationResult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authenticate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String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userName,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String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password)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AccountEntity accountEntity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findAccount(userName);</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if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(!password.equals(</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accountEntity</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.getPassword()))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return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AuthenticationResult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passwordMismatch</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return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AuthenticationResult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success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accountEntity</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.getUserId());</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private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AccountEntity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findAccount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String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userName)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Map</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&lt;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String</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String</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&gt;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condition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Map</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of</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"userName"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userName);</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return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UniversalDao</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findBySqlFile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AccountEntity</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class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"FIND_BY_USERNAME"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condition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endParaRPr kumimoji="0" lang="ja-JP" altLang="ja-JP" sz="1800" b="0" i="0" u="none" strike="noStrike" cap="none" normalizeH="0" baseline="0" dirty="0">
              <a:ln>
                <a:noFill/>
              </a:ln>
              <a:solidFill>
                <a:schemeClr val="tx1"/>
              </a:solidFill>
              <a:effectLst/>
              <a:latin typeface="Consolas" panose="020B0609020204030204" pitchFamily="49" charset="0"/>
            </a:endParaRPr>
          </a:p>
        </p:txBody>
      </p:sp>
    </p:spTree>
    <p:extLst>
      <p:ext uri="{BB962C8B-B14F-4D97-AF65-F5344CB8AC3E}">
        <p14:creationId xmlns:p14="http://schemas.microsoft.com/office/powerpoint/2010/main" val="3296851547"/>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正方形/長方形 19">
            <a:extLst>
              <a:ext uri="{FF2B5EF4-FFF2-40B4-BE49-F238E27FC236}">
                <a16:creationId xmlns:a16="http://schemas.microsoft.com/office/drawing/2014/main" id="{B44D26D6-FECD-4239-9964-7A56BA52A642}"/>
              </a:ext>
            </a:extLst>
          </p:cNvPr>
          <p:cNvSpPr/>
          <p:nvPr/>
        </p:nvSpPr>
        <p:spPr>
          <a:xfrm>
            <a:off x="1851533" y="2107121"/>
            <a:ext cx="8488933" cy="2643758"/>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authentication</a:t>
            </a:r>
            <a:endParaRPr kumimoji="1" lang="ja-JP" altLang="en-US" dirty="0">
              <a:solidFill>
                <a:schemeClr val="tx1"/>
              </a:solidFill>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err="1">
                <a:latin typeface="Meiryo UI" panose="020B0604030504040204" pitchFamily="50" charset="-128"/>
                <a:ea typeface="Meiryo UI" panose="020B0604030504040204" pitchFamily="50" charset="-128"/>
              </a:rPr>
              <a:t>api</a:t>
            </a:r>
            <a:r>
              <a:rPr kumimoji="1" lang="ja-JP" altLang="en-US" sz="2800" b="1" dirty="0">
                <a:latin typeface="Meiryo UI" panose="020B0604030504040204" pitchFamily="50" charset="-128"/>
                <a:ea typeface="Meiryo UI" panose="020B0604030504040204" pitchFamily="50" charset="-128"/>
              </a:rPr>
              <a:t>パッケージの作成</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143</a:t>
            </a:fld>
            <a:endParaRPr kumimoji="1" lang="ja-JP" altLang="en-US"/>
          </a:p>
        </p:txBody>
      </p:sp>
      <p:sp>
        <p:nvSpPr>
          <p:cNvPr id="9" name="テキスト ボックス 8">
            <a:extLst>
              <a:ext uri="{FF2B5EF4-FFF2-40B4-BE49-F238E27FC236}">
                <a16:creationId xmlns:a16="http://schemas.microsoft.com/office/drawing/2014/main" id="{831827DC-C59C-4AF4-8535-36978D8345E0}"/>
              </a:ext>
            </a:extLst>
          </p:cNvPr>
          <p:cNvSpPr txBox="1"/>
          <p:nvPr/>
        </p:nvSpPr>
        <p:spPr>
          <a:xfrm>
            <a:off x="2157705" y="3170669"/>
            <a:ext cx="2173808" cy="369332"/>
          </a:xfrm>
          <a:prstGeom prst="rect">
            <a:avLst/>
          </a:prstGeom>
          <a:solidFill>
            <a:schemeClr val="accent4"/>
          </a:solidFill>
        </p:spPr>
        <p:txBody>
          <a:bodyPr wrap="square" rtlCol="0" anchor="ctr">
            <a:spAutoFit/>
          </a:bodyPr>
          <a:lstStyle/>
          <a:p>
            <a:pPr algn="ctr"/>
            <a:r>
              <a:rPr kumimoji="1" lang="en-US" altLang="ja-JP">
                <a:solidFill>
                  <a:schemeClr val="bg1"/>
                </a:solidFill>
              </a:rPr>
              <a:t>AuthenticationAction</a:t>
            </a:r>
            <a:endParaRPr kumimoji="1" lang="ja-JP" altLang="en-US" dirty="0">
              <a:solidFill>
                <a:schemeClr val="bg1"/>
              </a:solidFill>
            </a:endParaRPr>
          </a:p>
        </p:txBody>
      </p:sp>
      <p:sp>
        <p:nvSpPr>
          <p:cNvPr id="17" name="テキスト ボックス 16">
            <a:extLst>
              <a:ext uri="{FF2B5EF4-FFF2-40B4-BE49-F238E27FC236}">
                <a16:creationId xmlns:a16="http://schemas.microsoft.com/office/drawing/2014/main" id="{76A3C426-D6AE-4432-AA2B-2B8300EAAACB}"/>
              </a:ext>
            </a:extLst>
          </p:cNvPr>
          <p:cNvSpPr txBox="1"/>
          <p:nvPr/>
        </p:nvSpPr>
        <p:spPr>
          <a:xfrm>
            <a:off x="4956948" y="3170669"/>
            <a:ext cx="2287439"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AuthenticationService</a:t>
            </a:r>
            <a:endParaRPr kumimoji="1" lang="ja-JP" altLang="en-US" dirty="0">
              <a:solidFill>
                <a:schemeClr val="bg1"/>
              </a:solidFill>
            </a:endParaRPr>
          </a:p>
        </p:txBody>
      </p:sp>
      <p:sp>
        <p:nvSpPr>
          <p:cNvPr id="28" name="正方形/長方形 27">
            <a:extLst>
              <a:ext uri="{FF2B5EF4-FFF2-40B4-BE49-F238E27FC236}">
                <a16:creationId xmlns:a16="http://schemas.microsoft.com/office/drawing/2014/main" id="{CA6B8E50-336A-4A89-B43E-B4D01B57AA07}"/>
              </a:ext>
            </a:extLst>
          </p:cNvPr>
          <p:cNvSpPr/>
          <p:nvPr/>
        </p:nvSpPr>
        <p:spPr>
          <a:xfrm>
            <a:off x="4707793" y="2555768"/>
            <a:ext cx="5498448" cy="2002163"/>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application</a:t>
            </a:r>
            <a:endParaRPr kumimoji="1" lang="ja-JP" altLang="en-US" dirty="0">
              <a:solidFill>
                <a:schemeClr val="tx1"/>
              </a:solidFill>
            </a:endParaRPr>
          </a:p>
        </p:txBody>
      </p:sp>
      <p:sp>
        <p:nvSpPr>
          <p:cNvPr id="30" name="正方形/長方形 29">
            <a:extLst>
              <a:ext uri="{FF2B5EF4-FFF2-40B4-BE49-F238E27FC236}">
                <a16:creationId xmlns:a16="http://schemas.microsoft.com/office/drawing/2014/main" id="{B4FD9F51-275A-4862-9AF8-3ABEFC5EEA2F}"/>
              </a:ext>
            </a:extLst>
          </p:cNvPr>
          <p:cNvSpPr/>
          <p:nvPr/>
        </p:nvSpPr>
        <p:spPr>
          <a:xfrm>
            <a:off x="1995094" y="2555768"/>
            <a:ext cx="2534433" cy="2002163"/>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err="1">
                <a:solidFill>
                  <a:schemeClr val="tx1"/>
                </a:solidFill>
              </a:rPr>
              <a:t>api</a:t>
            </a:r>
            <a:endParaRPr kumimoji="1" lang="ja-JP" altLang="en-US" dirty="0">
              <a:solidFill>
                <a:schemeClr val="tx1"/>
              </a:solidFill>
            </a:endParaRPr>
          </a:p>
        </p:txBody>
      </p:sp>
      <p:sp>
        <p:nvSpPr>
          <p:cNvPr id="44" name="正方形/長方形 43">
            <a:extLst>
              <a:ext uri="{FF2B5EF4-FFF2-40B4-BE49-F238E27FC236}">
                <a16:creationId xmlns:a16="http://schemas.microsoft.com/office/drawing/2014/main" id="{963C6B72-8A76-43F2-A0A9-1C5D34AF833D}"/>
              </a:ext>
            </a:extLst>
          </p:cNvPr>
          <p:cNvSpPr/>
          <p:nvPr/>
        </p:nvSpPr>
        <p:spPr>
          <a:xfrm>
            <a:off x="8111083" y="3216565"/>
            <a:ext cx="1829850" cy="1119840"/>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entity</a:t>
            </a:r>
            <a:endParaRPr kumimoji="1" lang="ja-JP" altLang="en-US" dirty="0">
              <a:solidFill>
                <a:schemeClr val="tx1"/>
              </a:solidFill>
            </a:endParaRPr>
          </a:p>
        </p:txBody>
      </p:sp>
      <p:sp>
        <p:nvSpPr>
          <p:cNvPr id="46" name="テキスト ボックス 45">
            <a:extLst>
              <a:ext uri="{FF2B5EF4-FFF2-40B4-BE49-F238E27FC236}">
                <a16:creationId xmlns:a16="http://schemas.microsoft.com/office/drawing/2014/main" id="{6298709F-D66D-4C65-ADA5-6450B744A55A}"/>
              </a:ext>
            </a:extLst>
          </p:cNvPr>
          <p:cNvSpPr txBox="1"/>
          <p:nvPr/>
        </p:nvSpPr>
        <p:spPr>
          <a:xfrm>
            <a:off x="8313799" y="3668589"/>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AccountEntity</a:t>
            </a:r>
            <a:endParaRPr kumimoji="1" lang="ja-JP" altLang="en-US" dirty="0">
              <a:solidFill>
                <a:schemeClr val="bg1"/>
              </a:solidFill>
            </a:endParaRPr>
          </a:p>
        </p:txBody>
      </p:sp>
      <p:cxnSp>
        <p:nvCxnSpPr>
          <p:cNvPr id="51" name="直線矢印コネクタ 50">
            <a:extLst>
              <a:ext uri="{FF2B5EF4-FFF2-40B4-BE49-F238E27FC236}">
                <a16:creationId xmlns:a16="http://schemas.microsoft.com/office/drawing/2014/main" id="{29972C1C-D2F2-496C-8FA0-49B9DB6C4D13}"/>
              </a:ext>
            </a:extLst>
          </p:cNvPr>
          <p:cNvCxnSpPr>
            <a:cxnSpLocks/>
            <a:stCxn id="9" idx="3"/>
            <a:endCxn id="17" idx="1"/>
          </p:cNvCxnSpPr>
          <p:nvPr/>
        </p:nvCxnSpPr>
        <p:spPr>
          <a:xfrm>
            <a:off x="4331513" y="3355335"/>
            <a:ext cx="625435" cy="0"/>
          </a:xfrm>
          <a:prstGeom prst="straightConnector1">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56" name="直線矢印コネクタ 55">
            <a:extLst>
              <a:ext uri="{FF2B5EF4-FFF2-40B4-BE49-F238E27FC236}">
                <a16:creationId xmlns:a16="http://schemas.microsoft.com/office/drawing/2014/main" id="{20994FE4-C05F-4348-A4A2-28BFD4414A68}"/>
              </a:ext>
            </a:extLst>
          </p:cNvPr>
          <p:cNvCxnSpPr>
            <a:cxnSpLocks/>
            <a:stCxn id="17" idx="2"/>
            <a:endCxn id="14" idx="0"/>
          </p:cNvCxnSpPr>
          <p:nvPr/>
        </p:nvCxnSpPr>
        <p:spPr>
          <a:xfrm>
            <a:off x="6100668" y="3540001"/>
            <a:ext cx="0" cy="472969"/>
          </a:xfrm>
          <a:prstGeom prst="straightConnector1">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sp>
        <p:nvSpPr>
          <p:cNvPr id="14" name="テキスト ボックス 13">
            <a:extLst>
              <a:ext uri="{FF2B5EF4-FFF2-40B4-BE49-F238E27FC236}">
                <a16:creationId xmlns:a16="http://schemas.microsoft.com/office/drawing/2014/main" id="{39F4B592-EFE2-4DF9-B4B7-F8D58F49B19F}"/>
              </a:ext>
            </a:extLst>
          </p:cNvPr>
          <p:cNvSpPr txBox="1"/>
          <p:nvPr/>
        </p:nvSpPr>
        <p:spPr>
          <a:xfrm>
            <a:off x="4956948" y="4012970"/>
            <a:ext cx="2287439" cy="369332"/>
          </a:xfrm>
          <a:prstGeom prst="rect">
            <a:avLst/>
          </a:prstGeom>
          <a:solidFill>
            <a:schemeClr val="bg1">
              <a:lumMod val="75000"/>
            </a:schemeClr>
          </a:solidFill>
        </p:spPr>
        <p:txBody>
          <a:bodyPr wrap="square" rtlCol="0" anchor="ctr">
            <a:spAutoFit/>
          </a:bodyPr>
          <a:lstStyle/>
          <a:p>
            <a:pPr algn="ctr"/>
            <a:r>
              <a:rPr kumimoji="1" lang="en-US" altLang="ja-JP">
                <a:solidFill>
                  <a:schemeClr val="bg1"/>
                </a:solidFill>
              </a:rPr>
              <a:t>AuthenticationResult </a:t>
            </a:r>
            <a:endParaRPr kumimoji="1" lang="ja-JP" altLang="en-US" dirty="0">
              <a:solidFill>
                <a:schemeClr val="bg1"/>
              </a:solidFill>
            </a:endParaRPr>
          </a:p>
        </p:txBody>
      </p:sp>
      <p:cxnSp>
        <p:nvCxnSpPr>
          <p:cNvPr id="47" name="直線矢印コネクタ 46">
            <a:extLst>
              <a:ext uri="{FF2B5EF4-FFF2-40B4-BE49-F238E27FC236}">
                <a16:creationId xmlns:a16="http://schemas.microsoft.com/office/drawing/2014/main" id="{B17233D2-48B0-4625-A5EA-277D42E73C8B}"/>
              </a:ext>
            </a:extLst>
          </p:cNvPr>
          <p:cNvCxnSpPr>
            <a:cxnSpLocks/>
            <a:stCxn id="17" idx="3"/>
            <a:endCxn id="46" idx="1"/>
          </p:cNvCxnSpPr>
          <p:nvPr/>
        </p:nvCxnSpPr>
        <p:spPr>
          <a:xfrm>
            <a:off x="7244387" y="3355335"/>
            <a:ext cx="1069412" cy="497920"/>
          </a:xfrm>
          <a:prstGeom prst="bentConnector3">
            <a:avLst>
              <a:gd name="adj1" fmla="val 50000"/>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52" name="直線矢印コネクタ 51">
            <a:extLst>
              <a:ext uri="{FF2B5EF4-FFF2-40B4-BE49-F238E27FC236}">
                <a16:creationId xmlns:a16="http://schemas.microsoft.com/office/drawing/2014/main" id="{76829CC7-23E6-4A5E-A6D9-5E6371317786}"/>
              </a:ext>
            </a:extLst>
          </p:cNvPr>
          <p:cNvCxnSpPr>
            <a:cxnSpLocks/>
            <a:stCxn id="9" idx="3"/>
            <a:endCxn id="14" idx="1"/>
          </p:cNvCxnSpPr>
          <p:nvPr/>
        </p:nvCxnSpPr>
        <p:spPr>
          <a:xfrm>
            <a:off x="4331513" y="3355335"/>
            <a:ext cx="625435" cy="842301"/>
          </a:xfrm>
          <a:prstGeom prst="bentConnector3">
            <a:avLst>
              <a:gd name="adj1" fmla="val 50000"/>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68305299"/>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2092496"/>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ログイン状態の保持は従来の</a:t>
            </a:r>
            <a:r>
              <a:rPr kumimoji="1" lang="en-US" altLang="ja-JP" sz="2000" dirty="0">
                <a:latin typeface="Meiryo UI" panose="020B0604030504040204" pitchFamily="50" charset="-128"/>
                <a:ea typeface="Meiryo UI" panose="020B0604030504040204" pitchFamily="50" charset="-128"/>
              </a:rPr>
              <a:t>Web</a:t>
            </a:r>
            <a:r>
              <a:rPr kumimoji="1" lang="ja-JP" altLang="en-US" sz="2000" dirty="0">
                <a:latin typeface="Meiryo UI" panose="020B0604030504040204" pitchFamily="50" charset="-128"/>
                <a:ea typeface="Meiryo UI" panose="020B0604030504040204" pitchFamily="50" charset="-128"/>
              </a:rPr>
              <a:t>アプリと同じようにサーバーサイドで保持します。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err="1">
                <a:latin typeface="Meiryo UI" panose="020B0604030504040204" pitchFamily="50" charset="-128"/>
                <a:ea typeface="Meiryo UI" panose="020B0604030504040204" pitchFamily="50" charset="-128"/>
              </a:rPr>
              <a:t>Nablarch</a:t>
            </a:r>
            <a:r>
              <a:rPr kumimoji="1" lang="ja-JP" altLang="en-US" sz="2000" dirty="0">
                <a:latin typeface="Meiryo UI" panose="020B0604030504040204" pitchFamily="50" charset="-128"/>
                <a:ea typeface="Meiryo UI" panose="020B0604030504040204" pitchFamily="50" charset="-128"/>
              </a:rPr>
              <a:t>は</a:t>
            </a:r>
            <a:r>
              <a:rPr kumimoji="1" lang="en-US" altLang="ja-JP" sz="2000" dirty="0" err="1">
                <a:latin typeface="Meiryo UI" panose="020B0604030504040204" pitchFamily="50" charset="-128"/>
                <a:ea typeface="Meiryo UI" panose="020B0604030504040204" pitchFamily="50" charset="-128"/>
              </a:rPr>
              <a:t>HttpSession</a:t>
            </a:r>
            <a:r>
              <a:rPr kumimoji="1" lang="ja-JP" altLang="en-US" sz="2000" dirty="0">
                <a:latin typeface="Meiryo UI" panose="020B0604030504040204" pitchFamily="50" charset="-128"/>
                <a:ea typeface="Meiryo UI" panose="020B0604030504040204" pitchFamily="50" charset="-128"/>
              </a:rPr>
              <a:t>を抽象化したセッションストア機能を提供しています。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セッションストア機能では</a:t>
            </a:r>
            <a:r>
              <a:rPr kumimoji="1" lang="ja-JP" altLang="en-US" sz="2000" dirty="0">
                <a:highlight>
                  <a:srgbClr val="FFFF00"/>
                </a:highlight>
                <a:latin typeface="Meiryo UI" panose="020B0604030504040204" pitchFamily="50" charset="-128"/>
                <a:ea typeface="Meiryo UI" panose="020B0604030504040204" pitchFamily="50" charset="-128"/>
              </a:rPr>
              <a:t>クッキー</a:t>
            </a:r>
            <a:r>
              <a:rPr kumimoji="1" lang="ja-JP" altLang="en-US" sz="2000" dirty="0">
                <a:latin typeface="Meiryo UI" panose="020B0604030504040204" pitchFamily="50" charset="-128"/>
                <a:ea typeface="Meiryo UI" panose="020B0604030504040204" pitchFamily="50" charset="-128"/>
              </a:rPr>
              <a:t>でユーザセッションを追跡します。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また、セッションストア機能はデータの</a:t>
            </a:r>
            <a:r>
              <a:rPr kumimoji="1" lang="ja-JP" altLang="en-US" sz="2000" dirty="0">
                <a:highlight>
                  <a:srgbClr val="FFFF00"/>
                </a:highlight>
                <a:latin typeface="Meiryo UI" panose="020B0604030504040204" pitchFamily="50" charset="-128"/>
                <a:ea typeface="Meiryo UI" panose="020B0604030504040204" pitchFamily="50" charset="-128"/>
              </a:rPr>
              <a:t>格納先</a:t>
            </a:r>
            <a:r>
              <a:rPr kumimoji="1" lang="ja-JP" altLang="en-US" sz="2000" dirty="0">
                <a:latin typeface="Meiryo UI" panose="020B0604030504040204" pitchFamily="50" charset="-128"/>
                <a:ea typeface="Meiryo UI" panose="020B0604030504040204" pitchFamily="50" charset="-128"/>
              </a:rPr>
              <a:t>を設定で切り替えられます。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セッションストア</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144</a:t>
            </a:fld>
            <a:endParaRPr kumimoji="1" lang="ja-JP" altLang="en-US"/>
          </a:p>
        </p:txBody>
      </p:sp>
      <p:sp>
        <p:nvSpPr>
          <p:cNvPr id="5" name="テキスト ボックス 4">
            <a:extLst>
              <a:ext uri="{FF2B5EF4-FFF2-40B4-BE49-F238E27FC236}">
                <a16:creationId xmlns:a16="http://schemas.microsoft.com/office/drawing/2014/main" id="{99E5E31C-CCBF-43A2-9A03-AB02BC4947C5}"/>
              </a:ext>
            </a:extLst>
          </p:cNvPr>
          <p:cNvSpPr txBox="1"/>
          <p:nvPr/>
        </p:nvSpPr>
        <p:spPr>
          <a:xfrm>
            <a:off x="4830465" y="4744146"/>
            <a:ext cx="1332115"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SessionUtil</a:t>
            </a:r>
            <a:endParaRPr kumimoji="1" lang="ja-JP" altLang="en-US" dirty="0">
              <a:solidFill>
                <a:schemeClr val="bg1"/>
              </a:solidFill>
            </a:endParaRPr>
          </a:p>
        </p:txBody>
      </p:sp>
      <p:sp>
        <p:nvSpPr>
          <p:cNvPr id="8" name="テキスト ボックス 7">
            <a:extLst>
              <a:ext uri="{FF2B5EF4-FFF2-40B4-BE49-F238E27FC236}">
                <a16:creationId xmlns:a16="http://schemas.microsoft.com/office/drawing/2014/main" id="{725A2B61-2CB6-4229-AB72-1649B9E1C8D2}"/>
              </a:ext>
            </a:extLst>
          </p:cNvPr>
          <p:cNvSpPr txBox="1"/>
          <p:nvPr/>
        </p:nvSpPr>
        <p:spPr>
          <a:xfrm>
            <a:off x="1433572" y="4744146"/>
            <a:ext cx="1552909"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XxxxAction</a:t>
            </a:r>
            <a:endParaRPr kumimoji="1" lang="ja-JP" altLang="en-US" dirty="0">
              <a:solidFill>
                <a:schemeClr val="bg1"/>
              </a:solidFill>
            </a:endParaRPr>
          </a:p>
        </p:txBody>
      </p:sp>
      <p:cxnSp>
        <p:nvCxnSpPr>
          <p:cNvPr id="9" name="直線矢印コネクタ 8">
            <a:extLst>
              <a:ext uri="{FF2B5EF4-FFF2-40B4-BE49-F238E27FC236}">
                <a16:creationId xmlns:a16="http://schemas.microsoft.com/office/drawing/2014/main" id="{17C2F5F4-2B5F-43A3-A477-1D013EA10929}"/>
              </a:ext>
            </a:extLst>
          </p:cNvPr>
          <p:cNvCxnSpPr>
            <a:cxnSpLocks/>
            <a:stCxn id="8" idx="3"/>
            <a:endCxn id="5" idx="1"/>
          </p:cNvCxnSpPr>
          <p:nvPr/>
        </p:nvCxnSpPr>
        <p:spPr>
          <a:xfrm>
            <a:off x="2986481" y="4928812"/>
            <a:ext cx="1843984" cy="0"/>
          </a:xfrm>
          <a:prstGeom prst="straightConnector1">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sp>
        <p:nvSpPr>
          <p:cNvPr id="16" name="テキスト ボックス 15">
            <a:extLst>
              <a:ext uri="{FF2B5EF4-FFF2-40B4-BE49-F238E27FC236}">
                <a16:creationId xmlns:a16="http://schemas.microsoft.com/office/drawing/2014/main" id="{D7AE582E-734C-438E-98BD-0B4B8099087D}"/>
              </a:ext>
            </a:extLst>
          </p:cNvPr>
          <p:cNvSpPr txBox="1"/>
          <p:nvPr/>
        </p:nvSpPr>
        <p:spPr>
          <a:xfrm>
            <a:off x="3203797" y="4480356"/>
            <a:ext cx="1409351" cy="353558"/>
          </a:xfrm>
          <a:prstGeom prst="rect">
            <a:avLst/>
          </a:prstGeom>
          <a:noFill/>
        </p:spPr>
        <p:txBody>
          <a:bodyPr wrap="square" lIns="0" tIns="0" rIns="0" bIns="0" rtlCol="0" anchor="ctr" anchorCtr="0">
            <a:spAutoFit/>
          </a:bodyPr>
          <a:lstStyle/>
          <a:p>
            <a:pPr algn="ctr">
              <a:lnSpc>
                <a:spcPts val="3200"/>
              </a:lnSpc>
            </a:pPr>
            <a:r>
              <a:rPr kumimoji="1" lang="ja-JP" altLang="en-US" sz="1400" dirty="0">
                <a:latin typeface="Meiryo UI" panose="020B0604030504040204" pitchFamily="50" charset="-128"/>
                <a:ea typeface="Meiryo UI" panose="020B0604030504040204" pitchFamily="50" charset="-128"/>
              </a:rPr>
              <a:t>保存</a:t>
            </a:r>
            <a:r>
              <a:rPr kumimoji="1" lang="en-US" altLang="ja-JP" sz="1400" dirty="0">
                <a:latin typeface="Meiryo UI" panose="020B0604030504040204" pitchFamily="50" charset="-128"/>
                <a:ea typeface="Meiryo UI" panose="020B0604030504040204" pitchFamily="50" charset="-128"/>
              </a:rPr>
              <a:t>/</a:t>
            </a:r>
            <a:r>
              <a:rPr kumimoji="1" lang="ja-JP" altLang="en-US" sz="1400" dirty="0">
                <a:latin typeface="Meiryo UI" panose="020B0604030504040204" pitchFamily="50" charset="-128"/>
                <a:ea typeface="Meiryo UI" panose="020B0604030504040204" pitchFamily="50" charset="-128"/>
              </a:rPr>
              <a:t>取得</a:t>
            </a:r>
            <a:endParaRPr kumimoji="1" lang="en-US" altLang="ja-JP" sz="1400" dirty="0">
              <a:latin typeface="Meiryo UI" panose="020B0604030504040204" pitchFamily="50" charset="-128"/>
              <a:ea typeface="Meiryo UI" panose="020B0604030504040204" pitchFamily="50" charset="-128"/>
            </a:endParaRPr>
          </a:p>
        </p:txBody>
      </p:sp>
      <p:sp>
        <p:nvSpPr>
          <p:cNvPr id="17" name="円柱 16">
            <a:extLst>
              <a:ext uri="{FF2B5EF4-FFF2-40B4-BE49-F238E27FC236}">
                <a16:creationId xmlns:a16="http://schemas.microsoft.com/office/drawing/2014/main" id="{5BE74912-519C-499B-98D2-F9CE63BE7C3B}"/>
              </a:ext>
            </a:extLst>
          </p:cNvPr>
          <p:cNvSpPr/>
          <p:nvPr/>
        </p:nvSpPr>
        <p:spPr>
          <a:xfrm>
            <a:off x="8006564" y="4586788"/>
            <a:ext cx="1115736" cy="711356"/>
          </a:xfrm>
          <a:prstGeom prst="can">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DB</a:t>
            </a:r>
            <a:endParaRPr kumimoji="1" lang="ja-JP" altLang="en-US" dirty="0"/>
          </a:p>
        </p:txBody>
      </p:sp>
      <p:sp>
        <p:nvSpPr>
          <p:cNvPr id="19" name="円柱 18">
            <a:extLst>
              <a:ext uri="{FF2B5EF4-FFF2-40B4-BE49-F238E27FC236}">
                <a16:creationId xmlns:a16="http://schemas.microsoft.com/office/drawing/2014/main" id="{BAF6E9B6-5D4E-426A-8203-4B0879D117B0}"/>
              </a:ext>
            </a:extLst>
          </p:cNvPr>
          <p:cNvSpPr/>
          <p:nvPr/>
        </p:nvSpPr>
        <p:spPr>
          <a:xfrm>
            <a:off x="8006564" y="5527339"/>
            <a:ext cx="1115736" cy="711356"/>
          </a:xfrm>
          <a:prstGeom prst="can">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Redis</a:t>
            </a:r>
            <a:endParaRPr kumimoji="1" lang="ja-JP" altLang="en-US" dirty="0"/>
          </a:p>
        </p:txBody>
      </p:sp>
      <p:sp>
        <p:nvSpPr>
          <p:cNvPr id="21" name="円柱 20">
            <a:extLst>
              <a:ext uri="{FF2B5EF4-FFF2-40B4-BE49-F238E27FC236}">
                <a16:creationId xmlns:a16="http://schemas.microsoft.com/office/drawing/2014/main" id="{6D8AC8B7-C567-4387-A435-DF0A6417A008}"/>
              </a:ext>
            </a:extLst>
          </p:cNvPr>
          <p:cNvSpPr/>
          <p:nvPr/>
        </p:nvSpPr>
        <p:spPr>
          <a:xfrm>
            <a:off x="8006564" y="3646237"/>
            <a:ext cx="1332114" cy="711356"/>
          </a:xfrm>
          <a:prstGeom prst="can">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HttpSession</a:t>
            </a:r>
            <a:endParaRPr kumimoji="1" lang="ja-JP" altLang="en-US" dirty="0"/>
          </a:p>
        </p:txBody>
      </p:sp>
      <p:cxnSp>
        <p:nvCxnSpPr>
          <p:cNvPr id="22" name="直線矢印コネクタ 21">
            <a:extLst>
              <a:ext uri="{FF2B5EF4-FFF2-40B4-BE49-F238E27FC236}">
                <a16:creationId xmlns:a16="http://schemas.microsoft.com/office/drawing/2014/main" id="{5D088BBA-9260-485A-B199-DADD4506ADFD}"/>
              </a:ext>
            </a:extLst>
          </p:cNvPr>
          <p:cNvCxnSpPr>
            <a:cxnSpLocks/>
            <a:stCxn id="5" idx="3"/>
            <a:endCxn id="21" idx="2"/>
          </p:cNvCxnSpPr>
          <p:nvPr/>
        </p:nvCxnSpPr>
        <p:spPr>
          <a:xfrm flipV="1">
            <a:off x="6162580" y="4001915"/>
            <a:ext cx="1843984" cy="926897"/>
          </a:xfrm>
          <a:prstGeom prst="straightConnector1">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25" name="直線矢印コネクタ 24">
            <a:extLst>
              <a:ext uri="{FF2B5EF4-FFF2-40B4-BE49-F238E27FC236}">
                <a16:creationId xmlns:a16="http://schemas.microsoft.com/office/drawing/2014/main" id="{2253F79A-B8B6-424F-9B0A-9DB63D0D5523}"/>
              </a:ext>
            </a:extLst>
          </p:cNvPr>
          <p:cNvCxnSpPr>
            <a:cxnSpLocks/>
            <a:stCxn id="5" idx="3"/>
            <a:endCxn id="17" idx="2"/>
          </p:cNvCxnSpPr>
          <p:nvPr/>
        </p:nvCxnSpPr>
        <p:spPr>
          <a:xfrm>
            <a:off x="6162580" y="4928812"/>
            <a:ext cx="1843984" cy="13654"/>
          </a:xfrm>
          <a:prstGeom prst="straightConnector1">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28" name="直線矢印コネクタ 27">
            <a:extLst>
              <a:ext uri="{FF2B5EF4-FFF2-40B4-BE49-F238E27FC236}">
                <a16:creationId xmlns:a16="http://schemas.microsoft.com/office/drawing/2014/main" id="{65D7B723-8C08-4738-A007-1C65997DA0AB}"/>
              </a:ext>
            </a:extLst>
          </p:cNvPr>
          <p:cNvCxnSpPr>
            <a:cxnSpLocks/>
            <a:stCxn id="5" idx="3"/>
            <a:endCxn id="19" idx="2"/>
          </p:cNvCxnSpPr>
          <p:nvPr/>
        </p:nvCxnSpPr>
        <p:spPr>
          <a:xfrm>
            <a:off x="6162580" y="4928812"/>
            <a:ext cx="1843984" cy="954205"/>
          </a:xfrm>
          <a:prstGeom prst="straightConnector1">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8054299"/>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3733971"/>
          </a:xfrm>
          <a:prstGeom prst="rect">
            <a:avLst/>
          </a:prstGeom>
          <a:noFill/>
        </p:spPr>
        <p:txBody>
          <a:bodyPr wrap="square" rtlCol="0">
            <a:spAutoFit/>
          </a:bodyPr>
          <a:lstStyle/>
          <a:p>
            <a:pPr>
              <a:lnSpc>
                <a:spcPts val="3200"/>
              </a:lnSpc>
            </a:pPr>
            <a:r>
              <a:rPr kumimoji="1" lang="en-US" altLang="ja-JP" sz="2000" dirty="0" err="1">
                <a:highlight>
                  <a:srgbClr val="FFFF00"/>
                </a:highlight>
                <a:latin typeface="Meiryo UI" panose="020B0604030504040204" pitchFamily="50" charset="-128"/>
                <a:ea typeface="Meiryo UI" panose="020B0604030504040204" pitchFamily="50" charset="-128"/>
              </a:rPr>
              <a:t>AuthenticationAction</a:t>
            </a:r>
            <a:r>
              <a:rPr kumimoji="1" lang="ja-JP" altLang="en-US" sz="2000" dirty="0">
                <a:highlight>
                  <a:srgbClr val="FFFF00"/>
                </a:highlight>
                <a:latin typeface="Meiryo UI" panose="020B0604030504040204" pitchFamily="50" charset="-128"/>
                <a:ea typeface="Meiryo UI" panose="020B0604030504040204" pitchFamily="50" charset="-128"/>
              </a:rPr>
              <a:t>クラス</a:t>
            </a:r>
            <a:r>
              <a:rPr kumimoji="1" lang="ja-JP" altLang="en-US" sz="2000" dirty="0">
                <a:latin typeface="Meiryo UI" panose="020B0604030504040204" pitchFamily="50" charset="-128"/>
                <a:ea typeface="Meiryo UI" panose="020B0604030504040204" pitchFamily="50" charset="-128"/>
              </a:rPr>
              <a:t>を作成します。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ログイン失敗時はステータスコード</a:t>
            </a:r>
            <a:r>
              <a:rPr kumimoji="1" lang="en-US" altLang="ja-JP" sz="2000" dirty="0">
                <a:latin typeface="Meiryo UI" panose="020B0604030504040204" pitchFamily="50" charset="-128"/>
                <a:ea typeface="Meiryo UI" panose="020B0604030504040204" pitchFamily="50" charset="-128"/>
              </a:rPr>
              <a:t>403</a:t>
            </a:r>
            <a:r>
              <a:rPr kumimoji="1" lang="ja-JP" altLang="en-US" sz="2000" dirty="0">
                <a:latin typeface="Meiryo UI" panose="020B0604030504040204" pitchFamily="50" charset="-128"/>
                <a:ea typeface="Meiryo UI" panose="020B0604030504040204" pitchFamily="50" charset="-128"/>
              </a:rPr>
              <a:t>の</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エラーレスポンスをスローします。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ログイン成功時はログイン状態を保存します。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err="1">
                <a:latin typeface="Meiryo UI" panose="020B0604030504040204" pitchFamily="50" charset="-128"/>
                <a:ea typeface="Meiryo UI" panose="020B0604030504040204" pitchFamily="50" charset="-128"/>
              </a:rPr>
              <a:t>SessionUtil#invalidate</a:t>
            </a:r>
            <a:r>
              <a:rPr kumimoji="1" lang="ja-JP" altLang="en-US" sz="2000" dirty="0">
                <a:latin typeface="Meiryo UI" panose="020B0604030504040204" pitchFamily="50" charset="-128"/>
                <a:ea typeface="Meiryo UI" panose="020B0604030504040204" pitchFamily="50" charset="-128"/>
              </a:rPr>
              <a:t>で状態を破棄し、</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err="1">
                <a:latin typeface="Meiryo UI" panose="020B0604030504040204" pitchFamily="50" charset="-128"/>
                <a:ea typeface="Meiryo UI" panose="020B0604030504040204" pitchFamily="50" charset="-128"/>
              </a:rPr>
              <a:t>SessionUtil#put</a:t>
            </a:r>
            <a:r>
              <a:rPr kumimoji="1" lang="ja-JP" altLang="en-US" sz="2000" dirty="0">
                <a:latin typeface="Meiryo UI" panose="020B0604030504040204" pitchFamily="50" charset="-128"/>
                <a:ea typeface="Meiryo UI" panose="020B0604030504040204" pitchFamily="50" charset="-128"/>
              </a:rPr>
              <a:t>でログイン状態として</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ユーザ</a:t>
            </a:r>
            <a:r>
              <a:rPr kumimoji="1" lang="en-US" altLang="ja-JP" sz="2000" dirty="0">
                <a:latin typeface="Meiryo UI" panose="020B0604030504040204" pitchFamily="50" charset="-128"/>
                <a:ea typeface="Meiryo UI" panose="020B0604030504040204" pitchFamily="50" charset="-128"/>
              </a:rPr>
              <a:t>ID</a:t>
            </a:r>
            <a:r>
              <a:rPr kumimoji="1" lang="ja-JP" altLang="en-US" sz="2000" dirty="0">
                <a:latin typeface="Meiryo UI" panose="020B0604030504040204" pitchFamily="50" charset="-128"/>
                <a:ea typeface="Meiryo UI" panose="020B0604030504040204" pitchFamily="50" charset="-128"/>
              </a:rPr>
              <a:t>を保存します。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en-US" altLang="ja-JP" sz="2800" b="1" dirty="0" err="1">
                <a:latin typeface="Meiryo UI" panose="020B0604030504040204" pitchFamily="50" charset="-128"/>
                <a:ea typeface="Meiryo UI" panose="020B0604030504040204" pitchFamily="50" charset="-128"/>
              </a:rPr>
              <a:t>AuthenticationAction</a:t>
            </a:r>
            <a:r>
              <a:rPr kumimoji="1" lang="ja-JP" altLang="en-US" sz="2800" b="1" dirty="0">
                <a:latin typeface="Meiryo UI" panose="020B0604030504040204" pitchFamily="50" charset="-128"/>
                <a:ea typeface="Meiryo UI" panose="020B0604030504040204" pitchFamily="50" charset="-128"/>
              </a:rPr>
              <a:t>クラスの作成</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145</a:t>
            </a:fld>
            <a:endParaRPr kumimoji="1" lang="ja-JP" altLang="en-US"/>
          </a:p>
        </p:txBody>
      </p:sp>
      <p:sp>
        <p:nvSpPr>
          <p:cNvPr id="7" name="Rectangle 2">
            <a:extLst>
              <a:ext uri="{FF2B5EF4-FFF2-40B4-BE49-F238E27FC236}">
                <a16:creationId xmlns:a16="http://schemas.microsoft.com/office/drawing/2014/main" id="{2EFCE55C-B9D1-46D1-8068-531121D60618}"/>
              </a:ext>
            </a:extLst>
          </p:cNvPr>
          <p:cNvSpPr>
            <a:spLocks noChangeArrowheads="1"/>
          </p:cNvSpPr>
          <p:nvPr/>
        </p:nvSpPr>
        <p:spPr bwMode="auto">
          <a:xfrm>
            <a:off x="5616461" y="995826"/>
            <a:ext cx="6361622" cy="5216813"/>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package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com.example.authentication.api</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en-US"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@SystemRepositoryComponent</a:t>
            </a:r>
            <a:b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@Path</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class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AuthenticationAction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private final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AuthenticationService </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authenticationService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AuthenticationAction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AuthenticationService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authenticationService)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this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authenticationService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authenticationService;</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@Path</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"/login"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@POST</a:t>
            </a:r>
            <a:b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    @Consumes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MediaType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APPLICATION_JSON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void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login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ExecutionContext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executionContext,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LoginRequest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requestBody)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ValidatorUtil</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validate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(requestBody);</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AuthenticationResult result</a:t>
            </a:r>
            <a:b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authenticationService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.authenticate(requestBody.</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userName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requestBody.</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password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if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result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.isFailed())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throw new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HttpErrorResponse(</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HttpResponse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Status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UNAUTHORIZED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.getStatusCode());</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SessionUtil</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invalidate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(executionContext);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SessionUtil</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put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(executionContext, </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"user.id"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result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.userId());</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static class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LoginRequest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@NotNull</a:t>
            </a:r>
            <a:b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String </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userName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@NotNull</a:t>
            </a:r>
            <a:b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String </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password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endParaRPr kumimoji="0" lang="ja-JP" altLang="ja-JP" sz="1800" b="0" i="0" u="none" strike="noStrike" cap="none" normalizeH="0" baseline="0" dirty="0">
              <a:ln>
                <a:noFill/>
              </a:ln>
              <a:solidFill>
                <a:schemeClr val="tx1"/>
              </a:solidFill>
              <a:effectLst/>
              <a:latin typeface="Consolas" panose="020B0609020204030204" pitchFamily="49" charset="0"/>
            </a:endParaRPr>
          </a:p>
        </p:txBody>
      </p:sp>
    </p:spTree>
    <p:extLst>
      <p:ext uri="{BB962C8B-B14F-4D97-AF65-F5344CB8AC3E}">
        <p14:creationId xmlns:p14="http://schemas.microsoft.com/office/powerpoint/2010/main" val="617752616"/>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1552EB89-B17D-4793-9B26-FA624C255146}"/>
              </a:ext>
            </a:extLst>
          </p:cNvPr>
          <p:cNvSpPr/>
          <p:nvPr/>
        </p:nvSpPr>
        <p:spPr>
          <a:xfrm>
            <a:off x="0" y="0"/>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333A8FF0-CFCB-40FA-9663-5BCAF185D86D}"/>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dirty="0">
                <a:solidFill>
                  <a:schemeClr val="bg1"/>
                </a:solidFill>
                <a:latin typeface="Meiryo UI" panose="020B0604030504040204" pitchFamily="50" charset="-128"/>
                <a:ea typeface="Meiryo UI" panose="020B0604030504040204" pitchFamily="50" charset="-128"/>
              </a:rPr>
              <a:t>Work</a:t>
            </a: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en-US" altLang="ja-JP" sz="2800" b="1" dirty="0" err="1">
                <a:latin typeface="Meiryo UI" panose="020B0604030504040204" pitchFamily="50" charset="-128"/>
                <a:ea typeface="Meiryo UI" panose="020B0604030504040204" pitchFamily="50" charset="-128"/>
              </a:rPr>
              <a:t>AuthenticationAction</a:t>
            </a:r>
            <a:r>
              <a:rPr kumimoji="1" lang="ja-JP" altLang="en-US" sz="2800" b="1" dirty="0">
                <a:latin typeface="Meiryo UI" panose="020B0604030504040204" pitchFamily="50" charset="-128"/>
                <a:ea typeface="Meiryo UI" panose="020B0604030504040204" pitchFamily="50" charset="-128"/>
              </a:rPr>
              <a:t>クラスの作成</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146</a:t>
            </a:fld>
            <a:endParaRPr kumimoji="1" lang="ja-JP" altLang="en-US"/>
          </a:p>
        </p:txBody>
      </p:sp>
      <p:sp>
        <p:nvSpPr>
          <p:cNvPr id="11" name="テキスト ボックス 10">
            <a:extLst>
              <a:ext uri="{FF2B5EF4-FFF2-40B4-BE49-F238E27FC236}">
                <a16:creationId xmlns:a16="http://schemas.microsoft.com/office/drawing/2014/main" id="{89517828-A754-4EFD-B111-B9D48F26988A}"/>
              </a:ext>
            </a:extLst>
          </p:cNvPr>
          <p:cNvSpPr txBox="1"/>
          <p:nvPr/>
        </p:nvSpPr>
        <p:spPr>
          <a:xfrm>
            <a:off x="715816" y="1308543"/>
            <a:ext cx="10888049" cy="3733971"/>
          </a:xfrm>
          <a:prstGeom prst="rect">
            <a:avLst/>
          </a:prstGeom>
          <a:noFill/>
        </p:spPr>
        <p:txBody>
          <a:bodyPr wrap="square" rtlCol="0">
            <a:spAutoFit/>
          </a:bodyPr>
          <a:lstStyle/>
          <a:p>
            <a:pPr>
              <a:lnSpc>
                <a:spcPts val="3200"/>
              </a:lnSpc>
            </a:pPr>
            <a:r>
              <a:rPr kumimoji="1" lang="en-US" altLang="ja-JP" sz="2000" dirty="0" err="1">
                <a:highlight>
                  <a:srgbClr val="FFFF00"/>
                </a:highlight>
                <a:latin typeface="Meiryo UI" panose="020B0604030504040204" pitchFamily="50" charset="-128"/>
                <a:ea typeface="Meiryo UI" panose="020B0604030504040204" pitchFamily="50" charset="-128"/>
              </a:rPr>
              <a:t>AuthenticationAction</a:t>
            </a:r>
            <a:r>
              <a:rPr kumimoji="1" lang="ja-JP" altLang="en-US" sz="2000" dirty="0">
                <a:highlight>
                  <a:srgbClr val="FFFF00"/>
                </a:highlight>
                <a:latin typeface="Meiryo UI" panose="020B0604030504040204" pitchFamily="50" charset="-128"/>
                <a:ea typeface="Meiryo UI" panose="020B0604030504040204" pitchFamily="50" charset="-128"/>
              </a:rPr>
              <a:t>クラス</a:t>
            </a:r>
            <a:r>
              <a:rPr kumimoji="1" lang="ja-JP" altLang="en-US" sz="2000" dirty="0">
                <a:latin typeface="Meiryo UI" panose="020B0604030504040204" pitchFamily="50" charset="-128"/>
                <a:ea typeface="Meiryo UI" panose="020B0604030504040204" pitchFamily="50" charset="-128"/>
              </a:rPr>
              <a:t>を作成します。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ログイン失敗時はステータスコード</a:t>
            </a:r>
            <a:r>
              <a:rPr kumimoji="1" lang="en-US" altLang="ja-JP" sz="2000" dirty="0">
                <a:latin typeface="Meiryo UI" panose="020B0604030504040204" pitchFamily="50" charset="-128"/>
                <a:ea typeface="Meiryo UI" panose="020B0604030504040204" pitchFamily="50" charset="-128"/>
              </a:rPr>
              <a:t>403</a:t>
            </a:r>
            <a:r>
              <a:rPr kumimoji="1" lang="ja-JP" altLang="en-US" sz="2000" dirty="0">
                <a:latin typeface="Meiryo UI" panose="020B0604030504040204" pitchFamily="50" charset="-128"/>
                <a:ea typeface="Meiryo UI" panose="020B0604030504040204" pitchFamily="50" charset="-128"/>
              </a:rPr>
              <a:t>の</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エラーレスポンスをスローします。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ログイン成功時はログイン状態を保存します。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err="1">
                <a:latin typeface="Meiryo UI" panose="020B0604030504040204" pitchFamily="50" charset="-128"/>
                <a:ea typeface="Meiryo UI" panose="020B0604030504040204" pitchFamily="50" charset="-128"/>
              </a:rPr>
              <a:t>SessionUtil#invalidate</a:t>
            </a:r>
            <a:r>
              <a:rPr kumimoji="1" lang="ja-JP" altLang="en-US" sz="2000" dirty="0">
                <a:latin typeface="Meiryo UI" panose="020B0604030504040204" pitchFamily="50" charset="-128"/>
                <a:ea typeface="Meiryo UI" panose="020B0604030504040204" pitchFamily="50" charset="-128"/>
              </a:rPr>
              <a:t>で状態を破棄し、</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err="1">
                <a:latin typeface="Meiryo UI" panose="020B0604030504040204" pitchFamily="50" charset="-128"/>
                <a:ea typeface="Meiryo UI" panose="020B0604030504040204" pitchFamily="50" charset="-128"/>
              </a:rPr>
              <a:t>SessionUtil#put</a:t>
            </a:r>
            <a:r>
              <a:rPr kumimoji="1" lang="ja-JP" altLang="en-US" sz="2000" dirty="0">
                <a:latin typeface="Meiryo UI" panose="020B0604030504040204" pitchFamily="50" charset="-128"/>
                <a:ea typeface="Meiryo UI" panose="020B0604030504040204" pitchFamily="50" charset="-128"/>
              </a:rPr>
              <a:t>でログイン状態として</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ユーザ</a:t>
            </a:r>
            <a:r>
              <a:rPr kumimoji="1" lang="en-US" altLang="ja-JP" sz="2000" dirty="0">
                <a:latin typeface="Meiryo UI" panose="020B0604030504040204" pitchFamily="50" charset="-128"/>
                <a:ea typeface="Meiryo UI" panose="020B0604030504040204" pitchFamily="50" charset="-128"/>
              </a:rPr>
              <a:t>ID</a:t>
            </a:r>
            <a:r>
              <a:rPr kumimoji="1" lang="ja-JP" altLang="en-US" sz="2000" dirty="0">
                <a:latin typeface="Meiryo UI" panose="020B0604030504040204" pitchFamily="50" charset="-128"/>
                <a:ea typeface="Meiryo UI" panose="020B0604030504040204" pitchFamily="50" charset="-128"/>
              </a:rPr>
              <a:t>を保存します。</a:t>
            </a:r>
            <a:endParaRPr kumimoji="1" lang="en-US" altLang="ja-JP" sz="2000" dirty="0">
              <a:latin typeface="Meiryo UI" panose="020B0604030504040204" pitchFamily="50" charset="-128"/>
              <a:ea typeface="Meiryo UI" panose="020B0604030504040204" pitchFamily="50" charset="-128"/>
            </a:endParaRPr>
          </a:p>
        </p:txBody>
      </p:sp>
      <p:sp>
        <p:nvSpPr>
          <p:cNvPr id="16" name="Rectangle 2">
            <a:extLst>
              <a:ext uri="{FF2B5EF4-FFF2-40B4-BE49-F238E27FC236}">
                <a16:creationId xmlns:a16="http://schemas.microsoft.com/office/drawing/2014/main" id="{757CB1EF-BEFD-4E0A-99C8-2C9E7C51ABC4}"/>
              </a:ext>
            </a:extLst>
          </p:cNvPr>
          <p:cNvSpPr>
            <a:spLocks noChangeArrowheads="1"/>
          </p:cNvSpPr>
          <p:nvPr/>
        </p:nvSpPr>
        <p:spPr bwMode="auto">
          <a:xfrm>
            <a:off x="5616461" y="995826"/>
            <a:ext cx="6361622" cy="5216813"/>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package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com.example.authentication.api</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en-US"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@SystemRepositoryComponent</a:t>
            </a:r>
            <a:b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@Path</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class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AuthenticationAction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private final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AuthenticationService </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authenticationService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AuthenticationAction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AuthenticationService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authenticationService)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this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authenticationService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authenticationService;</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@Path</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"/login"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@POST</a:t>
            </a:r>
            <a:b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    @Consumes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MediaType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APPLICATION_JSON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void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login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ExecutionContext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executionContext,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LoginRequest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requestBody)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ValidatorUtil</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validate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(requestBody);</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AuthenticationResult result</a:t>
            </a:r>
            <a:b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authenticationService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.authenticate(requestBody.</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userName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requestBody.</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password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if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result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.isFailed())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throw new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HttpErrorResponse(</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HttpResponse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Status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UNAUTHORIZED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.getStatusCode());</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SessionUtil</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invalidate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(executionContext);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SessionUtil</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put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(executionContext, </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"user.id"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result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.userId());</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static class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LoginRequest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@NotNull</a:t>
            </a:r>
            <a:b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String </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userName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@NotNull</a:t>
            </a:r>
            <a:b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String </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password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endParaRPr kumimoji="0" lang="ja-JP" altLang="ja-JP" sz="1800" b="0" i="0" u="none" strike="noStrike" cap="none" normalizeH="0" baseline="0" dirty="0">
              <a:ln>
                <a:noFill/>
              </a:ln>
              <a:solidFill>
                <a:schemeClr val="tx1"/>
              </a:solidFill>
              <a:effectLst/>
              <a:latin typeface="Consolas" panose="020B0609020204030204" pitchFamily="49" charset="0"/>
            </a:endParaRPr>
          </a:p>
        </p:txBody>
      </p:sp>
    </p:spTree>
    <p:extLst>
      <p:ext uri="{BB962C8B-B14F-4D97-AF65-F5344CB8AC3E}">
        <p14:creationId xmlns:p14="http://schemas.microsoft.com/office/powerpoint/2010/main" val="3144432486"/>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861390"/>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テストで使用するテストデータを</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V9999__testdata.sql</a:t>
            </a:r>
            <a:r>
              <a:rPr kumimoji="1" lang="ja-JP" altLang="en-US" sz="2000" dirty="0">
                <a:latin typeface="Meiryo UI" panose="020B0604030504040204" pitchFamily="50" charset="-128"/>
                <a:ea typeface="Meiryo UI" panose="020B0604030504040204" pitchFamily="50" charset="-128"/>
              </a:rPr>
              <a:t>に追加します。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テストデータの作成</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147</a:t>
            </a:fld>
            <a:endParaRPr kumimoji="1" lang="ja-JP" altLang="en-US"/>
          </a:p>
        </p:txBody>
      </p:sp>
      <p:sp>
        <p:nvSpPr>
          <p:cNvPr id="5" name="Rectangle 1">
            <a:extLst>
              <a:ext uri="{FF2B5EF4-FFF2-40B4-BE49-F238E27FC236}">
                <a16:creationId xmlns:a16="http://schemas.microsoft.com/office/drawing/2014/main" id="{C88FCE2B-518D-4224-80FD-7527A023E110}"/>
              </a:ext>
            </a:extLst>
          </p:cNvPr>
          <p:cNvSpPr>
            <a:spLocks noChangeArrowheads="1"/>
          </p:cNvSpPr>
          <p:nvPr/>
        </p:nvSpPr>
        <p:spPr bwMode="auto">
          <a:xfrm>
            <a:off x="4379053" y="3068588"/>
            <a:ext cx="6367244" cy="1754326"/>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INSERT INTO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account (user_id, password)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VALUES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'1001'</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INSERT INTO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account (user_id, password)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VALUES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'1002'</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INSERT INTO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user_profile (user_id, name)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VALUES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'1001'</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'todo-test1'</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INSERT INTO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user_profile (user_id, name)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VALUES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'1002'</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'todo-test2'</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INSERT INTO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todo (todo_id, text, completed, user_id)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VALUES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1750EB"/>
                </a:solidFill>
                <a:effectLst/>
                <a:latin typeface="Consolas" panose="020B0609020204030204" pitchFamily="49" charset="0"/>
                <a:ea typeface="JetBrains Mono"/>
              </a:rPr>
              <a:t>2001</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ＭＳ ゴシック" panose="020B0609070205080204" pitchFamily="49" charset="-128"/>
              </a:rPr>
              <a:t>やること１</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true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'1001'</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INSERT INTO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todo (todo_id, text, completed, user_id)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VALUES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1750EB"/>
                </a:solidFill>
                <a:effectLst/>
                <a:latin typeface="Consolas" panose="020B0609020204030204" pitchFamily="49" charset="0"/>
                <a:ea typeface="JetBrains Mono"/>
              </a:rPr>
              <a:t>2002</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ＭＳ ゴシック" panose="020B0609070205080204" pitchFamily="49" charset="-128"/>
              </a:rPr>
              <a:t>やること２</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false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'1001'</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INSERT INTO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todo (todo_id, text, completed, user_id)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VALUES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1750EB"/>
                </a:solidFill>
                <a:effectLst/>
                <a:latin typeface="Consolas" panose="020B0609020204030204" pitchFamily="49" charset="0"/>
                <a:ea typeface="JetBrains Mono"/>
              </a:rPr>
              <a:t>2003</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ＭＳ ゴシック" panose="020B0609070205080204" pitchFamily="49" charset="-128"/>
              </a:rPr>
              <a:t>やること３</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false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'1002'</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INSERT INTO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account (user_id, password)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VALUES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'1010'</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'pass'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INSERT INTO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user_profile (user_id, name)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VALUES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'1010'</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'login-test'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endParaRPr kumimoji="0" lang="ja-JP" altLang="ja-JP" sz="1800" b="0" i="0" u="none" strike="noStrike" cap="none" normalizeH="0" baseline="0" dirty="0">
              <a:ln>
                <a:noFill/>
              </a:ln>
              <a:solidFill>
                <a:schemeClr val="tx1"/>
              </a:solidFill>
              <a:effectLst/>
              <a:latin typeface="Consolas" panose="020B0609020204030204" pitchFamily="49" charset="0"/>
            </a:endParaRPr>
          </a:p>
        </p:txBody>
      </p:sp>
    </p:spTree>
    <p:extLst>
      <p:ext uri="{BB962C8B-B14F-4D97-AF65-F5344CB8AC3E}">
        <p14:creationId xmlns:p14="http://schemas.microsoft.com/office/powerpoint/2010/main" val="2721027216"/>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7FA62D1-AD69-4454-A3CA-799AB2CB9D48}"/>
              </a:ext>
            </a:extLst>
          </p:cNvPr>
          <p:cNvSpPr/>
          <p:nvPr/>
        </p:nvSpPr>
        <p:spPr>
          <a:xfrm>
            <a:off x="0" y="0"/>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58024515-B3EB-449D-99C2-E4E64DECD4C6}"/>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dirty="0">
                <a:solidFill>
                  <a:schemeClr val="bg1"/>
                </a:solidFill>
                <a:latin typeface="Meiryo UI" panose="020B0604030504040204" pitchFamily="50" charset="-128"/>
                <a:ea typeface="Meiryo UI" panose="020B0604030504040204" pitchFamily="50" charset="-128"/>
              </a:rPr>
              <a:t>Work</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861390"/>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テストで使用するテストデータを</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V9999__testdata.sql</a:t>
            </a:r>
            <a:r>
              <a:rPr kumimoji="1" lang="ja-JP" altLang="en-US" sz="2000" dirty="0">
                <a:latin typeface="Meiryo UI" panose="020B0604030504040204" pitchFamily="50" charset="-128"/>
                <a:ea typeface="Meiryo UI" panose="020B0604030504040204" pitchFamily="50" charset="-128"/>
              </a:rPr>
              <a:t>に追加します。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テストデータの作成</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148</a:t>
            </a:fld>
            <a:endParaRPr kumimoji="1" lang="ja-JP" altLang="en-US"/>
          </a:p>
        </p:txBody>
      </p:sp>
      <p:sp>
        <p:nvSpPr>
          <p:cNvPr id="5" name="Rectangle 1">
            <a:extLst>
              <a:ext uri="{FF2B5EF4-FFF2-40B4-BE49-F238E27FC236}">
                <a16:creationId xmlns:a16="http://schemas.microsoft.com/office/drawing/2014/main" id="{C88FCE2B-518D-4224-80FD-7527A023E110}"/>
              </a:ext>
            </a:extLst>
          </p:cNvPr>
          <p:cNvSpPr>
            <a:spLocks noChangeArrowheads="1"/>
          </p:cNvSpPr>
          <p:nvPr/>
        </p:nvSpPr>
        <p:spPr bwMode="auto">
          <a:xfrm>
            <a:off x="4379053" y="3068588"/>
            <a:ext cx="6367244" cy="1754326"/>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INSERT INTO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account (user_id, password)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VALUES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'1001'</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INSERT INTO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account (user_id, password)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VALUES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'1002'</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INSERT INTO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user_profile (user_id, name)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VALUES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'1001'</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'todo-test1'</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INSERT INTO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user_profile (user_id, name)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VALUES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'1002'</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'todo-test2'</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INSERT INTO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todo (todo_id, text, completed, user_id)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VALUES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1750EB"/>
                </a:solidFill>
                <a:effectLst/>
                <a:latin typeface="Consolas" panose="020B0609020204030204" pitchFamily="49" charset="0"/>
                <a:ea typeface="JetBrains Mono"/>
              </a:rPr>
              <a:t>2001</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ＭＳ ゴシック" panose="020B0609070205080204" pitchFamily="49" charset="-128"/>
              </a:rPr>
              <a:t>やること１</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true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'1001'</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INSERT INTO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todo (todo_id, text, completed, user_id)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VALUES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1750EB"/>
                </a:solidFill>
                <a:effectLst/>
                <a:latin typeface="Consolas" panose="020B0609020204030204" pitchFamily="49" charset="0"/>
                <a:ea typeface="JetBrains Mono"/>
              </a:rPr>
              <a:t>2002</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ＭＳ ゴシック" panose="020B0609070205080204" pitchFamily="49" charset="-128"/>
              </a:rPr>
              <a:t>やること２</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false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'1001'</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INSERT INTO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todo (todo_id, text, completed, user_id)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VALUES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1750EB"/>
                </a:solidFill>
                <a:effectLst/>
                <a:latin typeface="Consolas" panose="020B0609020204030204" pitchFamily="49" charset="0"/>
                <a:ea typeface="JetBrains Mono"/>
              </a:rPr>
              <a:t>2003</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ＭＳ ゴシック" panose="020B0609070205080204" pitchFamily="49" charset="-128"/>
              </a:rPr>
              <a:t>やること３</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false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'1002'</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INSERT INTO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account (user_id, password)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VALUES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'1010'</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'pass'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INSERT INTO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user_profile (user_id, name)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VALUES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'1010'</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'login-test'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endParaRPr kumimoji="0" lang="ja-JP" altLang="ja-JP" sz="1800" b="0" i="0" u="none" strike="noStrike" cap="none" normalizeH="0" baseline="0" dirty="0">
              <a:ln>
                <a:noFill/>
              </a:ln>
              <a:solidFill>
                <a:schemeClr val="tx1"/>
              </a:solidFill>
              <a:effectLst/>
              <a:latin typeface="Consolas" panose="020B0609020204030204" pitchFamily="49" charset="0"/>
            </a:endParaRPr>
          </a:p>
        </p:txBody>
      </p:sp>
    </p:spTree>
    <p:extLst>
      <p:ext uri="{BB962C8B-B14F-4D97-AF65-F5344CB8AC3E}">
        <p14:creationId xmlns:p14="http://schemas.microsoft.com/office/powerpoint/2010/main" val="1105285590"/>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1682127"/>
          </a:xfrm>
          <a:prstGeom prst="rect">
            <a:avLst/>
          </a:prstGeom>
          <a:noFill/>
        </p:spPr>
        <p:txBody>
          <a:bodyPr wrap="square" rtlCol="0">
            <a:spAutoFit/>
          </a:bodyPr>
          <a:lstStyle/>
          <a:p>
            <a:pPr>
              <a:lnSpc>
                <a:spcPts val="3200"/>
              </a:lnSpc>
            </a:pPr>
            <a:r>
              <a:rPr kumimoji="1" lang="en-US" altLang="ja-JP" sz="2000" dirty="0" err="1">
                <a:highlight>
                  <a:srgbClr val="FFFF00"/>
                </a:highlight>
                <a:latin typeface="Meiryo UI" panose="020B0604030504040204" pitchFamily="50" charset="-128"/>
                <a:ea typeface="Meiryo UI" panose="020B0604030504040204" pitchFamily="50" charset="-128"/>
              </a:rPr>
              <a:t>AuthenticationRestApiTest</a:t>
            </a:r>
            <a:r>
              <a:rPr kumimoji="1" lang="ja-JP" altLang="en-US" sz="2000" dirty="0">
                <a:highlight>
                  <a:srgbClr val="FFFF00"/>
                </a:highlight>
                <a:latin typeface="Meiryo UI" panose="020B0604030504040204" pitchFamily="50" charset="-128"/>
                <a:ea typeface="Meiryo UI" panose="020B0604030504040204" pitchFamily="50" charset="-128"/>
              </a:rPr>
              <a:t>クラス</a:t>
            </a:r>
            <a:r>
              <a:rPr kumimoji="1" lang="ja-JP" altLang="en-US" sz="2000" dirty="0">
                <a:latin typeface="Meiryo UI" panose="020B0604030504040204" pitchFamily="50" charset="-128"/>
                <a:ea typeface="Meiryo UI" panose="020B0604030504040204" pitchFamily="50" charset="-128"/>
              </a:rPr>
              <a:t>を作成します。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認証が成功する場合のテストを追加します。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テストします。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認証に成功するテストの作成</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149</a:t>
            </a:fld>
            <a:endParaRPr kumimoji="1" lang="ja-JP" altLang="en-US"/>
          </a:p>
        </p:txBody>
      </p:sp>
      <p:sp>
        <p:nvSpPr>
          <p:cNvPr id="2" name="Rectangle 1">
            <a:extLst>
              <a:ext uri="{FF2B5EF4-FFF2-40B4-BE49-F238E27FC236}">
                <a16:creationId xmlns:a16="http://schemas.microsoft.com/office/drawing/2014/main" id="{564D8F22-7800-46B6-B5BF-1A5F728F8FD1}"/>
              </a:ext>
            </a:extLst>
          </p:cNvPr>
          <p:cNvSpPr>
            <a:spLocks noChangeArrowheads="1"/>
          </p:cNvSpPr>
          <p:nvPr/>
        </p:nvSpPr>
        <p:spPr bwMode="auto">
          <a:xfrm>
            <a:off x="6233020" y="1809907"/>
            <a:ext cx="5679347" cy="4385816"/>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package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com.example.authentication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com.example.openapi.OpenApiValidator</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nablarch.fw.web.HttpResponse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nablarch.fw.web.RestMockHttpRequest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nablarch.test.core.http.SimpleRestTestSupport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org.junit.</a:t>
            </a: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Test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javax.ws.rs.core.MediaType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java.nio.file.Paths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java.util.Map</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class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AuthenticationRestApiTest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extends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SimpleRestTestSupport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private final static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OpenApiValidator </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openApiValidator</a:t>
            </a:r>
            <a:b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b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new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OpenApiValidator(</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Paths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get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"rest-api-specification/openapi.yaml"</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@Test</a:t>
            </a:r>
            <a:b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void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RESTAPI</a:t>
            </a:r>
            <a:r>
              <a:rPr kumimoji="0" lang="ja-JP" altLang="ja-JP" sz="900" b="0" i="0" u="none" strike="noStrike" cap="none" normalizeH="0" baseline="0" dirty="0">
                <a:ln>
                  <a:noFill/>
                </a:ln>
                <a:solidFill>
                  <a:srgbClr val="00627A"/>
                </a:solidFill>
                <a:effectLst/>
                <a:latin typeface="Consolas" panose="020B0609020204030204" pitchFamily="49" charset="0"/>
                <a:ea typeface="ＭＳ ゴシック" panose="020B0609070205080204" pitchFamily="49" charset="-128"/>
              </a:rPr>
              <a:t>でログインできる</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throws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Exception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RestMockHttpRequest request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post(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"/api/login"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.setHeader(</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"Content-Type"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MediaType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APPLICATION_JSON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.setBody(</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Map</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of</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"userName"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"login-test"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"password"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"pass"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HttpResponse response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sendRequest(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request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assertStatusCode(</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ＭＳ ゴシック" panose="020B0609070205080204" pitchFamily="49" charset="-128"/>
              </a:rPr>
              <a:t>ログイン</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HttpResponse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Status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NO_CONTENT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response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openApiValidator</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.validate(</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"login"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request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response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endParaRPr kumimoji="0" lang="ja-JP" altLang="ja-JP" sz="1800" b="0" i="0" u="none" strike="noStrike" cap="none" normalizeH="0" baseline="0" dirty="0">
              <a:ln>
                <a:noFill/>
              </a:ln>
              <a:solidFill>
                <a:schemeClr val="tx1"/>
              </a:solidFill>
              <a:effectLst/>
              <a:latin typeface="Consolas" panose="020B0609020204030204" pitchFamily="49" charset="0"/>
            </a:endParaRPr>
          </a:p>
        </p:txBody>
      </p:sp>
    </p:spTree>
    <p:extLst>
      <p:ext uri="{BB962C8B-B14F-4D97-AF65-F5344CB8AC3E}">
        <p14:creationId xmlns:p14="http://schemas.microsoft.com/office/powerpoint/2010/main" val="34497170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REST</a:t>
            </a:r>
            <a:endParaRPr kumimoji="1" lang="ja-JP" altLang="en-US" sz="2800" b="1" dirty="0">
              <a:latin typeface="Meiryo UI" panose="020B0604030504040204" pitchFamily="50" charset="-128"/>
              <a:ea typeface="Meiryo UI" panose="020B0604030504040204" pitchFamily="50" charset="-128"/>
            </a:endParaRP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1271758"/>
          </a:xfrm>
          <a:prstGeom prst="rect">
            <a:avLst/>
          </a:prstGeom>
          <a:noFill/>
        </p:spPr>
        <p:txBody>
          <a:bodyPr wrap="square" rtlCol="0">
            <a:spAutoFit/>
          </a:bodyPr>
          <a:lstStyle/>
          <a:p>
            <a:pPr>
              <a:lnSpc>
                <a:spcPts val="3200"/>
              </a:lnSpc>
            </a:pPr>
            <a:r>
              <a:rPr kumimoji="1" lang="en-US" altLang="ja-JP" sz="2000" dirty="0">
                <a:latin typeface="Meiryo UI" panose="020B0604030504040204" pitchFamily="50" charset="-128"/>
                <a:ea typeface="Meiryo UI" panose="020B0604030504040204" pitchFamily="50" charset="-128"/>
              </a:rPr>
              <a:t>API</a:t>
            </a:r>
            <a:r>
              <a:rPr kumimoji="1" lang="ja-JP" altLang="en-US" sz="2000" dirty="0">
                <a:latin typeface="Meiryo UI" panose="020B0604030504040204" pitchFamily="50" charset="-128"/>
                <a:ea typeface="Meiryo UI" panose="020B0604030504040204" pitchFamily="50" charset="-128"/>
              </a:rPr>
              <a:t>はどのように設計する？</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設計のベースとして</a:t>
            </a:r>
            <a:r>
              <a:rPr kumimoji="1" lang="en-US" altLang="ja-JP" sz="2000" dirty="0">
                <a:highlight>
                  <a:srgbClr val="FFFF00"/>
                </a:highlight>
                <a:latin typeface="Meiryo UI" panose="020B0604030504040204" pitchFamily="50" charset="-128"/>
                <a:ea typeface="Meiryo UI" panose="020B0604030504040204" pitchFamily="50" charset="-128"/>
              </a:rPr>
              <a:t>REST</a:t>
            </a:r>
            <a:r>
              <a:rPr kumimoji="1" lang="ja-JP" altLang="en-US" sz="2000" dirty="0">
                <a:latin typeface="Meiryo UI" panose="020B0604030504040204" pitchFamily="50" charset="-128"/>
                <a:ea typeface="Meiryo UI" panose="020B0604030504040204" pitchFamily="50" charset="-128"/>
              </a:rPr>
              <a:t>の考え方を使います。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REST API</a:t>
            </a:r>
            <a:r>
              <a:rPr kumimoji="1" lang="ja-JP" altLang="en-US" sz="2000" dirty="0">
                <a:latin typeface="Meiryo UI" panose="020B0604030504040204" pitchFamily="50" charset="-128"/>
                <a:ea typeface="Meiryo UI" panose="020B0604030504040204" pitchFamily="50" charset="-128"/>
              </a:rPr>
              <a:t>では</a:t>
            </a:r>
            <a:r>
              <a:rPr kumimoji="1" lang="en-US" altLang="ja-JP" sz="2000" dirty="0">
                <a:highlight>
                  <a:srgbClr val="FFFF00"/>
                </a:highlight>
                <a:latin typeface="Meiryo UI" panose="020B0604030504040204" pitchFamily="50" charset="-128"/>
                <a:ea typeface="Meiryo UI" panose="020B0604030504040204" pitchFamily="50" charset="-128"/>
              </a:rPr>
              <a:t>URI</a:t>
            </a:r>
            <a:r>
              <a:rPr kumimoji="1" lang="ja-JP" altLang="en-US" sz="2000" dirty="0">
                <a:highlight>
                  <a:srgbClr val="FFFF00"/>
                </a:highlight>
                <a:latin typeface="Meiryo UI" panose="020B0604030504040204" pitchFamily="50" charset="-128"/>
                <a:ea typeface="Meiryo UI" panose="020B0604030504040204" pitchFamily="50" charset="-128"/>
              </a:rPr>
              <a:t>でリソース</a:t>
            </a:r>
            <a:r>
              <a:rPr kumimoji="1" lang="ja-JP" altLang="en-US" sz="2000" dirty="0">
                <a:latin typeface="Meiryo UI" panose="020B0604030504040204" pitchFamily="50" charset="-128"/>
                <a:ea typeface="Meiryo UI" panose="020B0604030504040204" pitchFamily="50" charset="-128"/>
              </a:rPr>
              <a:t>を表現し、</a:t>
            </a:r>
            <a:r>
              <a:rPr kumimoji="1" lang="en-US" altLang="ja-JP" sz="2000" dirty="0">
                <a:highlight>
                  <a:srgbClr val="FFFF00"/>
                </a:highlight>
                <a:latin typeface="Meiryo UI" panose="020B0604030504040204" pitchFamily="50" charset="-128"/>
                <a:ea typeface="Meiryo UI" panose="020B0604030504040204" pitchFamily="50" charset="-128"/>
              </a:rPr>
              <a:t>HTTP</a:t>
            </a:r>
            <a:r>
              <a:rPr kumimoji="1" lang="ja-JP" altLang="en-US" sz="2000" dirty="0">
                <a:highlight>
                  <a:srgbClr val="FFFF00"/>
                </a:highlight>
                <a:latin typeface="Meiryo UI" panose="020B0604030504040204" pitchFamily="50" charset="-128"/>
                <a:ea typeface="Meiryo UI" panose="020B0604030504040204" pitchFamily="50" charset="-128"/>
              </a:rPr>
              <a:t>メソッドでそれに対する操作</a:t>
            </a:r>
            <a:r>
              <a:rPr kumimoji="1" lang="ja-JP" altLang="en-US" sz="2000" dirty="0">
                <a:latin typeface="Meiryo UI" panose="020B0604030504040204" pitchFamily="50" charset="-128"/>
                <a:ea typeface="Meiryo UI" panose="020B0604030504040204" pitchFamily="50" charset="-128"/>
              </a:rPr>
              <a:t>を表現します。</a:t>
            </a:r>
            <a:endParaRPr kumimoji="1" lang="en-US" altLang="ja-JP" sz="2000" dirty="0">
              <a:latin typeface="Meiryo UI" panose="020B0604030504040204" pitchFamily="50" charset="-128"/>
              <a:ea typeface="Meiryo UI" panose="020B0604030504040204" pitchFamily="50" charset="-128"/>
            </a:endParaRPr>
          </a:p>
        </p:txBody>
      </p:sp>
      <p:sp>
        <p:nvSpPr>
          <p:cNvPr id="2" name="スライド番号プレースホルダー 1">
            <a:extLst>
              <a:ext uri="{FF2B5EF4-FFF2-40B4-BE49-F238E27FC236}">
                <a16:creationId xmlns:a16="http://schemas.microsoft.com/office/drawing/2014/main" id="{4665345A-ED9F-46D6-937B-9F4B7D73AF39}"/>
              </a:ext>
            </a:extLst>
          </p:cNvPr>
          <p:cNvSpPr>
            <a:spLocks noGrp="1"/>
          </p:cNvSpPr>
          <p:nvPr>
            <p:ph type="sldNum" sz="quarter" idx="12"/>
          </p:nvPr>
        </p:nvSpPr>
        <p:spPr/>
        <p:txBody>
          <a:bodyPr/>
          <a:lstStyle/>
          <a:p>
            <a:fld id="{A783C381-2822-4F05-8A88-66F73725CF2D}" type="slidenum">
              <a:rPr kumimoji="1" lang="ja-JP" altLang="en-US" smtClean="0"/>
              <a:t>15</a:t>
            </a:fld>
            <a:endParaRPr kumimoji="1" lang="ja-JP" altLang="en-US"/>
          </a:p>
        </p:txBody>
      </p:sp>
      <p:sp>
        <p:nvSpPr>
          <p:cNvPr id="4" name="テキスト ボックス 3">
            <a:extLst>
              <a:ext uri="{FF2B5EF4-FFF2-40B4-BE49-F238E27FC236}">
                <a16:creationId xmlns:a16="http://schemas.microsoft.com/office/drawing/2014/main" id="{B593934D-1419-45CA-945B-1D49929B9F75}"/>
              </a:ext>
            </a:extLst>
          </p:cNvPr>
          <p:cNvSpPr txBox="1"/>
          <p:nvPr/>
        </p:nvSpPr>
        <p:spPr>
          <a:xfrm>
            <a:off x="715816" y="5351673"/>
            <a:ext cx="8545142" cy="861390"/>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翻訳</a:t>
            </a:r>
            <a:r>
              <a:rPr kumimoji="1" lang="en-US" altLang="ja-JP" sz="2000" dirty="0">
                <a:latin typeface="Meiryo UI" panose="020B0604030504040204" pitchFamily="50" charset="-128"/>
                <a:ea typeface="Meiryo UI" panose="020B0604030504040204" pitchFamily="50" charset="-128"/>
              </a:rPr>
              <a:t>: </a:t>
            </a:r>
            <a:r>
              <a:rPr kumimoji="1" lang="en-US" altLang="ja-JP" sz="2000" dirty="0" err="1">
                <a:latin typeface="Meiryo UI" panose="020B0604030504040204" pitchFamily="50" charset="-128"/>
                <a:ea typeface="Meiryo UI" panose="020B0604030504040204" pitchFamily="50" charset="-128"/>
              </a:rPr>
              <a:t>WebAPI</a:t>
            </a:r>
            <a:r>
              <a:rPr kumimoji="1" lang="en-US" altLang="ja-JP" sz="2000" dirty="0">
                <a:latin typeface="Meiryo UI" panose="020B0604030504040204" pitchFamily="50" charset="-128"/>
                <a:ea typeface="Meiryo UI" panose="020B0604030504040204" pitchFamily="50" charset="-128"/>
              </a:rPr>
              <a:t> </a:t>
            </a:r>
            <a:r>
              <a:rPr kumimoji="1" lang="ja-JP" altLang="en-US" sz="2000" dirty="0">
                <a:latin typeface="Meiryo UI" panose="020B0604030504040204" pitchFamily="50" charset="-128"/>
                <a:ea typeface="Meiryo UI" panose="020B0604030504040204" pitchFamily="50" charset="-128"/>
              </a:rPr>
              <a:t>設計のベストプラクティス</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hlinkClick r:id="rId3"/>
              </a:rPr>
              <a:t>https://qiita.com/mserizawa/items/b833e407d89abd21ee72</a:t>
            </a:r>
            <a:endParaRPr kumimoji="1" lang="en-US" altLang="ja-JP" sz="2000" dirty="0">
              <a:latin typeface="Meiryo UI" panose="020B0604030504040204" pitchFamily="50" charset="-128"/>
              <a:ea typeface="Meiryo UI" panose="020B0604030504040204" pitchFamily="50" charset="-128"/>
            </a:endParaRPr>
          </a:p>
        </p:txBody>
      </p:sp>
      <p:pic>
        <p:nvPicPr>
          <p:cNvPr id="7" name="Picture 2" descr="page-css">
            <a:extLst>
              <a:ext uri="{FF2B5EF4-FFF2-40B4-BE49-F238E27FC236}">
                <a16:creationId xmlns:a16="http://schemas.microsoft.com/office/drawing/2014/main" id="{B9E3F1C0-7227-4A31-AB12-5D46A917275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00716" y="2903725"/>
            <a:ext cx="4072160" cy="222749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graphicFrame>
        <p:nvGraphicFramePr>
          <p:cNvPr id="8" name="表 8">
            <a:extLst>
              <a:ext uri="{FF2B5EF4-FFF2-40B4-BE49-F238E27FC236}">
                <a16:creationId xmlns:a16="http://schemas.microsoft.com/office/drawing/2014/main" id="{7E372FE2-04C6-4189-97FC-74315340355B}"/>
              </a:ext>
            </a:extLst>
          </p:cNvPr>
          <p:cNvGraphicFramePr>
            <a:graphicFrameLocks noGrp="1"/>
          </p:cNvGraphicFramePr>
          <p:nvPr>
            <p:extLst>
              <p:ext uri="{D42A27DB-BD31-4B8C-83A1-F6EECF244321}">
                <p14:modId xmlns:p14="http://schemas.microsoft.com/office/powerpoint/2010/main" val="1551861484"/>
              </p:ext>
            </p:extLst>
          </p:nvPr>
        </p:nvGraphicFramePr>
        <p:xfrm>
          <a:off x="5925557" y="2915394"/>
          <a:ext cx="4965727" cy="1854200"/>
        </p:xfrm>
        <a:graphic>
          <a:graphicData uri="http://schemas.openxmlformats.org/drawingml/2006/table">
            <a:tbl>
              <a:tblPr firstRow="1" bandRow="1">
                <a:tableStyleId>{2D5ABB26-0587-4C30-8999-92F81FD0307C}</a:tableStyleId>
              </a:tblPr>
              <a:tblGrid>
                <a:gridCol w="1031681">
                  <a:extLst>
                    <a:ext uri="{9D8B030D-6E8A-4147-A177-3AD203B41FA5}">
                      <a16:colId xmlns:a16="http://schemas.microsoft.com/office/drawing/2014/main" val="1148184381"/>
                    </a:ext>
                  </a:extLst>
                </a:gridCol>
                <a:gridCol w="1573618">
                  <a:extLst>
                    <a:ext uri="{9D8B030D-6E8A-4147-A177-3AD203B41FA5}">
                      <a16:colId xmlns:a16="http://schemas.microsoft.com/office/drawing/2014/main" val="1022776163"/>
                    </a:ext>
                  </a:extLst>
                </a:gridCol>
                <a:gridCol w="2360428">
                  <a:extLst>
                    <a:ext uri="{9D8B030D-6E8A-4147-A177-3AD203B41FA5}">
                      <a16:colId xmlns:a16="http://schemas.microsoft.com/office/drawing/2014/main" val="3773443296"/>
                    </a:ext>
                  </a:extLst>
                </a:gridCol>
              </a:tblGrid>
              <a:tr h="370840">
                <a:tc>
                  <a:txBody>
                    <a:bodyPr/>
                    <a:lstStyle/>
                    <a:p>
                      <a:endParaRPr kumimoji="1" lang="ja-JP" altLang="en-US" sz="1400" dirty="0">
                        <a:latin typeface="Meiryo UI" panose="020B0604030504040204" pitchFamily="50" charset="-128"/>
                        <a:ea typeface="Meiryo UI" panose="020B0604030504040204" pitchFamily="50" charset="-128"/>
                      </a:endParaRPr>
                    </a:p>
                  </a:txBody>
                  <a:tcPr/>
                </a:tc>
                <a:tc>
                  <a:txBody>
                    <a:bodyPr/>
                    <a:lstStyle/>
                    <a:p>
                      <a:endParaRPr kumimoji="1" lang="ja-JP" altLang="en-US" sz="1400" dirty="0">
                        <a:latin typeface="Meiryo UI" panose="020B0604030504040204" pitchFamily="50" charset="-128"/>
                        <a:ea typeface="Meiryo UI" panose="020B0604030504040204" pitchFamily="50" charset="-128"/>
                      </a:endParaRPr>
                    </a:p>
                  </a:txBody>
                  <a:tcPr/>
                </a:tc>
                <a:tc>
                  <a:txBody>
                    <a:bodyPr/>
                    <a:lstStyle/>
                    <a:p>
                      <a:endParaRPr kumimoji="1" lang="ja-JP" altLang="en-US" sz="1400" dirty="0">
                        <a:latin typeface="Meiryo UI" panose="020B0604030504040204" pitchFamily="50" charset="-128"/>
                        <a:ea typeface="Meiryo UI" panose="020B0604030504040204" pitchFamily="50" charset="-128"/>
                      </a:endParaRPr>
                    </a:p>
                  </a:txBody>
                  <a:tcPr/>
                </a:tc>
                <a:extLst>
                  <a:ext uri="{0D108BD9-81ED-4DB2-BD59-A6C34878D82A}">
                    <a16:rowId xmlns:a16="http://schemas.microsoft.com/office/drawing/2014/main" val="494760758"/>
                  </a:ext>
                </a:extLst>
              </a:tr>
              <a:tr h="370840">
                <a:tc>
                  <a:txBody>
                    <a:bodyPr/>
                    <a:lstStyle/>
                    <a:p>
                      <a:r>
                        <a:rPr kumimoji="1" lang="en-US" altLang="ja-JP" sz="1400" dirty="0">
                          <a:latin typeface="Meiryo UI" panose="020B0604030504040204" pitchFamily="50" charset="-128"/>
                          <a:ea typeface="Meiryo UI" panose="020B0604030504040204" pitchFamily="50" charset="-128"/>
                        </a:rPr>
                        <a:t>GET</a:t>
                      </a:r>
                      <a:endParaRPr kumimoji="1" lang="ja-JP" altLang="en-US" sz="1400" dirty="0">
                        <a:latin typeface="Meiryo UI" panose="020B0604030504040204" pitchFamily="50" charset="-128"/>
                        <a:ea typeface="Meiryo UI" panose="020B0604030504040204" pitchFamily="50" charset="-128"/>
                      </a:endParaRPr>
                    </a:p>
                  </a:txBody>
                  <a:tcPr/>
                </a:tc>
                <a:tc>
                  <a:txBody>
                    <a:bodyPr/>
                    <a:lstStyle/>
                    <a:p>
                      <a:r>
                        <a:rPr kumimoji="1" lang="en-US" altLang="ja-JP" sz="1400" dirty="0">
                          <a:latin typeface="Meiryo UI" panose="020B0604030504040204" pitchFamily="50" charset="-128"/>
                          <a:ea typeface="Meiryo UI" panose="020B0604030504040204" pitchFamily="50" charset="-128"/>
                        </a:rPr>
                        <a:t>/</a:t>
                      </a:r>
                      <a:r>
                        <a:rPr kumimoji="1" lang="en-US" altLang="ja-JP" sz="1400" dirty="0" err="1">
                          <a:latin typeface="Meiryo UI" panose="020B0604030504040204" pitchFamily="50" charset="-128"/>
                          <a:ea typeface="Meiryo UI" panose="020B0604030504040204" pitchFamily="50" charset="-128"/>
                        </a:rPr>
                        <a:t>todos</a:t>
                      </a:r>
                      <a:endParaRPr kumimoji="1" lang="ja-JP" altLang="en-US" sz="1400" dirty="0">
                        <a:latin typeface="Meiryo UI" panose="020B0604030504040204" pitchFamily="50" charset="-128"/>
                        <a:ea typeface="Meiryo UI" panose="020B0604030504040204" pitchFamily="50" charset="-128"/>
                      </a:endParaRPr>
                    </a:p>
                  </a:txBody>
                  <a:tcPr/>
                </a:tc>
                <a:tc>
                  <a:txBody>
                    <a:bodyPr/>
                    <a:lstStyle/>
                    <a:p>
                      <a:r>
                        <a:rPr kumimoji="1" lang="en-US" altLang="ja-JP" sz="1400" dirty="0">
                          <a:latin typeface="Meiryo UI" panose="020B0604030504040204" pitchFamily="50" charset="-128"/>
                          <a:ea typeface="Meiryo UI" panose="020B0604030504040204" pitchFamily="50" charset="-128"/>
                        </a:rPr>
                        <a:t>ToDo</a:t>
                      </a:r>
                      <a:r>
                        <a:rPr kumimoji="1" lang="ja-JP" altLang="en-US" sz="1400" dirty="0">
                          <a:latin typeface="Meiryo UI" panose="020B0604030504040204" pitchFamily="50" charset="-128"/>
                          <a:ea typeface="Meiryo UI" panose="020B0604030504040204" pitchFamily="50" charset="-128"/>
                        </a:rPr>
                        <a:t>を全て取得する</a:t>
                      </a:r>
                    </a:p>
                  </a:txBody>
                  <a:tcPr/>
                </a:tc>
                <a:extLst>
                  <a:ext uri="{0D108BD9-81ED-4DB2-BD59-A6C34878D82A}">
                    <a16:rowId xmlns:a16="http://schemas.microsoft.com/office/drawing/2014/main" val="4222496944"/>
                  </a:ext>
                </a:extLst>
              </a:tr>
              <a:tr h="370840">
                <a:tc>
                  <a:txBody>
                    <a:bodyPr/>
                    <a:lstStyle/>
                    <a:p>
                      <a:r>
                        <a:rPr kumimoji="1" lang="en-US" altLang="ja-JP" sz="1400" dirty="0">
                          <a:latin typeface="Meiryo UI" panose="020B0604030504040204" pitchFamily="50" charset="-128"/>
                          <a:ea typeface="Meiryo UI" panose="020B0604030504040204" pitchFamily="50" charset="-128"/>
                        </a:rPr>
                        <a:t>POST</a:t>
                      </a:r>
                      <a:endParaRPr kumimoji="1" lang="ja-JP" altLang="en-US" sz="1400" dirty="0">
                        <a:latin typeface="Meiryo UI" panose="020B0604030504040204" pitchFamily="50" charset="-128"/>
                        <a:ea typeface="Meiryo UI" panose="020B0604030504040204" pitchFamily="50" charset="-128"/>
                      </a:endParaRPr>
                    </a:p>
                  </a:txBody>
                  <a:tcPr/>
                </a:tc>
                <a:tc>
                  <a:txBody>
                    <a:bodyPr/>
                    <a:lstStyle/>
                    <a:p>
                      <a:r>
                        <a:rPr kumimoji="1" lang="en-US" altLang="ja-JP" sz="1400" dirty="0">
                          <a:latin typeface="Meiryo UI" panose="020B0604030504040204" pitchFamily="50" charset="-128"/>
                          <a:ea typeface="Meiryo UI" panose="020B0604030504040204" pitchFamily="50" charset="-128"/>
                        </a:rPr>
                        <a:t>/</a:t>
                      </a:r>
                      <a:r>
                        <a:rPr kumimoji="1" lang="en-US" altLang="ja-JP" sz="1400" dirty="0" err="1">
                          <a:latin typeface="Meiryo UI" panose="020B0604030504040204" pitchFamily="50" charset="-128"/>
                          <a:ea typeface="Meiryo UI" panose="020B0604030504040204" pitchFamily="50" charset="-128"/>
                        </a:rPr>
                        <a:t>todos</a:t>
                      </a:r>
                      <a:endParaRPr kumimoji="1" lang="ja-JP" altLang="en-US" sz="1400" dirty="0">
                        <a:latin typeface="Meiryo UI" panose="020B0604030504040204" pitchFamily="50" charset="-128"/>
                        <a:ea typeface="Meiryo UI" panose="020B0604030504040204" pitchFamily="50" charset="-128"/>
                      </a:endParaRPr>
                    </a:p>
                  </a:txBody>
                  <a:tcPr/>
                </a:tc>
                <a:tc>
                  <a:txBody>
                    <a:bodyPr/>
                    <a:lstStyle/>
                    <a:p>
                      <a:r>
                        <a:rPr kumimoji="1" lang="ja-JP" altLang="en-US" sz="1400" dirty="0">
                          <a:latin typeface="Meiryo UI" panose="020B0604030504040204" pitchFamily="50" charset="-128"/>
                          <a:ea typeface="Meiryo UI" panose="020B0604030504040204" pitchFamily="50" charset="-128"/>
                        </a:rPr>
                        <a:t>新しい</a:t>
                      </a:r>
                      <a:r>
                        <a:rPr kumimoji="1" lang="en-US" altLang="ja-JP" sz="1400" dirty="0">
                          <a:latin typeface="Meiryo UI" panose="020B0604030504040204" pitchFamily="50" charset="-128"/>
                          <a:ea typeface="Meiryo UI" panose="020B0604030504040204" pitchFamily="50" charset="-128"/>
                        </a:rPr>
                        <a:t>ToDo</a:t>
                      </a:r>
                      <a:r>
                        <a:rPr kumimoji="1" lang="ja-JP" altLang="en-US" sz="1400" dirty="0">
                          <a:latin typeface="Meiryo UI" panose="020B0604030504040204" pitchFamily="50" charset="-128"/>
                          <a:ea typeface="Meiryo UI" panose="020B0604030504040204" pitchFamily="50" charset="-128"/>
                        </a:rPr>
                        <a:t>を登録する</a:t>
                      </a:r>
                    </a:p>
                  </a:txBody>
                  <a:tcPr/>
                </a:tc>
                <a:extLst>
                  <a:ext uri="{0D108BD9-81ED-4DB2-BD59-A6C34878D82A}">
                    <a16:rowId xmlns:a16="http://schemas.microsoft.com/office/drawing/2014/main" val="2600247532"/>
                  </a:ext>
                </a:extLst>
              </a:tr>
              <a:tr h="370840">
                <a:tc>
                  <a:txBody>
                    <a:bodyPr/>
                    <a:lstStyle/>
                    <a:p>
                      <a:r>
                        <a:rPr kumimoji="1" lang="en-US" altLang="ja-JP" sz="1400" dirty="0">
                          <a:latin typeface="Meiryo UI" panose="020B0604030504040204" pitchFamily="50" charset="-128"/>
                          <a:ea typeface="Meiryo UI" panose="020B0604030504040204" pitchFamily="50" charset="-128"/>
                        </a:rPr>
                        <a:t>PUT</a:t>
                      </a:r>
                      <a:endParaRPr kumimoji="1" lang="ja-JP" altLang="en-US" sz="1400" dirty="0">
                        <a:latin typeface="Meiryo UI" panose="020B0604030504040204" pitchFamily="50" charset="-128"/>
                        <a:ea typeface="Meiryo UI" panose="020B0604030504040204" pitchFamily="50" charset="-128"/>
                      </a:endParaRPr>
                    </a:p>
                  </a:txBody>
                  <a:tcPr/>
                </a:tc>
                <a:tc>
                  <a:txBody>
                    <a:bodyPr/>
                    <a:lstStyle/>
                    <a:p>
                      <a:r>
                        <a:rPr kumimoji="1" lang="en-US" altLang="ja-JP" sz="1400" dirty="0">
                          <a:latin typeface="Meiryo UI" panose="020B0604030504040204" pitchFamily="50" charset="-128"/>
                          <a:ea typeface="Meiryo UI" panose="020B0604030504040204" pitchFamily="50" charset="-128"/>
                        </a:rPr>
                        <a:t>/</a:t>
                      </a:r>
                      <a:r>
                        <a:rPr kumimoji="1" lang="en-US" altLang="ja-JP" sz="1400" dirty="0" err="1">
                          <a:latin typeface="Meiryo UI" panose="020B0604030504040204" pitchFamily="50" charset="-128"/>
                          <a:ea typeface="Meiryo UI" panose="020B0604030504040204" pitchFamily="50" charset="-128"/>
                        </a:rPr>
                        <a:t>todos</a:t>
                      </a:r>
                      <a:r>
                        <a:rPr kumimoji="1" lang="en-US" altLang="ja-JP" sz="1400" dirty="0">
                          <a:latin typeface="Meiryo UI" panose="020B0604030504040204" pitchFamily="50" charset="-128"/>
                          <a:ea typeface="Meiryo UI" panose="020B0604030504040204" pitchFamily="50" charset="-128"/>
                        </a:rPr>
                        <a:t>/{id}</a:t>
                      </a:r>
                      <a:endParaRPr kumimoji="1" lang="ja-JP" altLang="en-US" sz="1400" dirty="0">
                        <a:latin typeface="Meiryo UI" panose="020B0604030504040204" pitchFamily="50" charset="-128"/>
                        <a:ea typeface="Meiryo UI" panose="020B0604030504040204" pitchFamily="50" charset="-128"/>
                      </a:endParaRPr>
                    </a:p>
                  </a:txBody>
                  <a:tcPr/>
                </a:tc>
                <a:tc>
                  <a:txBody>
                    <a:bodyPr/>
                    <a:lstStyle/>
                    <a:p>
                      <a:r>
                        <a:rPr kumimoji="1" lang="en-US" altLang="ja-JP" sz="1400" dirty="0">
                          <a:latin typeface="Meiryo UI" panose="020B0604030504040204" pitchFamily="50" charset="-128"/>
                          <a:ea typeface="Meiryo UI" panose="020B0604030504040204" pitchFamily="50" charset="-128"/>
                        </a:rPr>
                        <a:t>ToDo</a:t>
                      </a:r>
                      <a:r>
                        <a:rPr kumimoji="1" lang="ja-JP" altLang="en-US" sz="1400" dirty="0">
                          <a:latin typeface="Meiryo UI" panose="020B0604030504040204" pitchFamily="50" charset="-128"/>
                          <a:ea typeface="Meiryo UI" panose="020B0604030504040204" pitchFamily="50" charset="-128"/>
                        </a:rPr>
                        <a:t>を更新する</a:t>
                      </a:r>
                    </a:p>
                  </a:txBody>
                  <a:tcPr/>
                </a:tc>
                <a:extLst>
                  <a:ext uri="{0D108BD9-81ED-4DB2-BD59-A6C34878D82A}">
                    <a16:rowId xmlns:a16="http://schemas.microsoft.com/office/drawing/2014/main" val="2226807050"/>
                  </a:ext>
                </a:extLst>
              </a:tr>
              <a:tr h="370840">
                <a:tc>
                  <a:txBody>
                    <a:bodyPr/>
                    <a:lstStyle/>
                    <a:p>
                      <a:r>
                        <a:rPr kumimoji="1" lang="en-US" altLang="ja-JP" sz="1400" dirty="0">
                          <a:latin typeface="Meiryo UI" panose="020B0604030504040204" pitchFamily="50" charset="-128"/>
                          <a:ea typeface="Meiryo UI" panose="020B0604030504040204" pitchFamily="50" charset="-128"/>
                        </a:rPr>
                        <a:t>DELETE</a:t>
                      </a:r>
                      <a:endParaRPr kumimoji="1" lang="ja-JP" altLang="en-US" sz="1400" dirty="0">
                        <a:latin typeface="Meiryo UI" panose="020B0604030504040204" pitchFamily="50" charset="-128"/>
                        <a:ea typeface="Meiryo UI" panose="020B0604030504040204" pitchFamily="50" charset="-128"/>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400" dirty="0">
                          <a:latin typeface="Meiryo UI" panose="020B0604030504040204" pitchFamily="50" charset="-128"/>
                          <a:ea typeface="Meiryo UI" panose="020B0604030504040204" pitchFamily="50" charset="-128"/>
                        </a:rPr>
                        <a:t>/</a:t>
                      </a:r>
                      <a:r>
                        <a:rPr kumimoji="1" lang="en-US" altLang="ja-JP" sz="1400" dirty="0" err="1">
                          <a:latin typeface="Meiryo UI" panose="020B0604030504040204" pitchFamily="50" charset="-128"/>
                          <a:ea typeface="Meiryo UI" panose="020B0604030504040204" pitchFamily="50" charset="-128"/>
                        </a:rPr>
                        <a:t>todos</a:t>
                      </a:r>
                      <a:r>
                        <a:rPr kumimoji="1" lang="en-US" altLang="ja-JP" sz="1400" dirty="0">
                          <a:latin typeface="Meiryo UI" panose="020B0604030504040204" pitchFamily="50" charset="-128"/>
                          <a:ea typeface="Meiryo UI" panose="020B0604030504040204" pitchFamily="50" charset="-128"/>
                        </a:rPr>
                        <a:t>/{id}</a:t>
                      </a:r>
                      <a:endParaRPr kumimoji="1" lang="ja-JP" altLang="en-US" sz="1400" dirty="0">
                        <a:latin typeface="Meiryo UI" panose="020B0604030504040204" pitchFamily="50" charset="-128"/>
                        <a:ea typeface="Meiryo UI" panose="020B0604030504040204" pitchFamily="50" charset="-128"/>
                      </a:endParaRPr>
                    </a:p>
                  </a:txBody>
                  <a:tcPr/>
                </a:tc>
                <a:tc>
                  <a:txBody>
                    <a:bodyPr/>
                    <a:lstStyle/>
                    <a:p>
                      <a:r>
                        <a:rPr kumimoji="1" lang="en-US" altLang="ja-JP" sz="1400" dirty="0">
                          <a:latin typeface="Meiryo UI" panose="020B0604030504040204" pitchFamily="50" charset="-128"/>
                          <a:ea typeface="Meiryo UI" panose="020B0604030504040204" pitchFamily="50" charset="-128"/>
                        </a:rPr>
                        <a:t>ToDo</a:t>
                      </a:r>
                      <a:r>
                        <a:rPr kumimoji="1" lang="ja-JP" altLang="en-US" sz="1400" dirty="0">
                          <a:latin typeface="Meiryo UI" panose="020B0604030504040204" pitchFamily="50" charset="-128"/>
                          <a:ea typeface="Meiryo UI" panose="020B0604030504040204" pitchFamily="50" charset="-128"/>
                        </a:rPr>
                        <a:t>を削除する</a:t>
                      </a:r>
                    </a:p>
                  </a:txBody>
                  <a:tcPr/>
                </a:tc>
                <a:extLst>
                  <a:ext uri="{0D108BD9-81ED-4DB2-BD59-A6C34878D82A}">
                    <a16:rowId xmlns:a16="http://schemas.microsoft.com/office/drawing/2014/main" val="440329975"/>
                  </a:ext>
                </a:extLst>
              </a:tr>
            </a:tbl>
          </a:graphicData>
        </a:graphic>
      </p:graphicFrame>
    </p:spTree>
    <p:extLst>
      <p:ext uri="{BB962C8B-B14F-4D97-AF65-F5344CB8AC3E}">
        <p14:creationId xmlns:p14="http://schemas.microsoft.com/office/powerpoint/2010/main" val="2699910645"/>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316E8980-26F6-4911-8DD7-75AB0C28D6CA}"/>
              </a:ext>
            </a:extLst>
          </p:cNvPr>
          <p:cNvSpPr/>
          <p:nvPr/>
        </p:nvSpPr>
        <p:spPr>
          <a:xfrm>
            <a:off x="0" y="0"/>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F4945404-D97F-4786-8982-0D22FB3BD8E6}"/>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dirty="0">
                <a:solidFill>
                  <a:schemeClr val="bg1"/>
                </a:solidFill>
                <a:latin typeface="Meiryo UI" panose="020B0604030504040204" pitchFamily="50" charset="-128"/>
                <a:ea typeface="Meiryo UI" panose="020B0604030504040204" pitchFamily="50" charset="-128"/>
              </a:rPr>
              <a:t>Work</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1682127"/>
          </a:xfrm>
          <a:prstGeom prst="rect">
            <a:avLst/>
          </a:prstGeom>
          <a:noFill/>
        </p:spPr>
        <p:txBody>
          <a:bodyPr wrap="square" rtlCol="0">
            <a:spAutoFit/>
          </a:bodyPr>
          <a:lstStyle/>
          <a:p>
            <a:pPr>
              <a:lnSpc>
                <a:spcPts val="3200"/>
              </a:lnSpc>
            </a:pPr>
            <a:r>
              <a:rPr kumimoji="1" lang="en-US" altLang="ja-JP" sz="2000" dirty="0" err="1">
                <a:highlight>
                  <a:srgbClr val="FFFF00"/>
                </a:highlight>
                <a:latin typeface="Meiryo UI" panose="020B0604030504040204" pitchFamily="50" charset="-128"/>
                <a:ea typeface="Meiryo UI" panose="020B0604030504040204" pitchFamily="50" charset="-128"/>
              </a:rPr>
              <a:t>AuthenticationRestApiTest</a:t>
            </a:r>
            <a:r>
              <a:rPr kumimoji="1" lang="ja-JP" altLang="en-US" sz="2000" dirty="0">
                <a:highlight>
                  <a:srgbClr val="FFFF00"/>
                </a:highlight>
                <a:latin typeface="Meiryo UI" panose="020B0604030504040204" pitchFamily="50" charset="-128"/>
                <a:ea typeface="Meiryo UI" panose="020B0604030504040204" pitchFamily="50" charset="-128"/>
              </a:rPr>
              <a:t>クラス</a:t>
            </a:r>
            <a:r>
              <a:rPr kumimoji="1" lang="ja-JP" altLang="en-US" sz="2000" dirty="0">
                <a:latin typeface="Meiryo UI" panose="020B0604030504040204" pitchFamily="50" charset="-128"/>
                <a:ea typeface="Meiryo UI" panose="020B0604030504040204" pitchFamily="50" charset="-128"/>
              </a:rPr>
              <a:t>を作成します。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認証が成功する場合のテストを追加します。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テストします。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認証に成功するテストの作成</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150</a:t>
            </a:fld>
            <a:endParaRPr kumimoji="1" lang="ja-JP" altLang="en-US"/>
          </a:p>
        </p:txBody>
      </p:sp>
      <p:sp>
        <p:nvSpPr>
          <p:cNvPr id="2" name="Rectangle 1">
            <a:extLst>
              <a:ext uri="{FF2B5EF4-FFF2-40B4-BE49-F238E27FC236}">
                <a16:creationId xmlns:a16="http://schemas.microsoft.com/office/drawing/2014/main" id="{564D8F22-7800-46B6-B5BF-1A5F728F8FD1}"/>
              </a:ext>
            </a:extLst>
          </p:cNvPr>
          <p:cNvSpPr>
            <a:spLocks noChangeArrowheads="1"/>
          </p:cNvSpPr>
          <p:nvPr/>
        </p:nvSpPr>
        <p:spPr bwMode="auto">
          <a:xfrm>
            <a:off x="6233020" y="1809907"/>
            <a:ext cx="5679347" cy="4385816"/>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package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com.example.authentication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com.example.openapi.OpenApiValidator</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nablarch.fw.web.HttpResponse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nablarch.fw.web.RestMockHttpRequest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nablarch.test.core.http.SimpleRestTestSupport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org.junit.</a:t>
            </a: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Test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javax.ws.rs.core.MediaType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java.nio.file.Paths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java.util.Map</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class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AuthenticationRestApiTest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extends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SimpleRestTestSupport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private final static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OpenApiValidator </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openApiValidator</a:t>
            </a:r>
            <a:b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b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new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OpenApiValidator(</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Paths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get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"rest-api-specification/openapi.yaml"</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@Test</a:t>
            </a:r>
            <a:b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void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RESTAPI</a:t>
            </a:r>
            <a:r>
              <a:rPr kumimoji="0" lang="ja-JP" altLang="ja-JP" sz="900" b="0" i="0" u="none" strike="noStrike" cap="none" normalizeH="0" baseline="0" dirty="0">
                <a:ln>
                  <a:noFill/>
                </a:ln>
                <a:solidFill>
                  <a:srgbClr val="00627A"/>
                </a:solidFill>
                <a:effectLst/>
                <a:latin typeface="Consolas" panose="020B0609020204030204" pitchFamily="49" charset="0"/>
                <a:ea typeface="ＭＳ ゴシック" panose="020B0609070205080204" pitchFamily="49" charset="-128"/>
              </a:rPr>
              <a:t>でログインできる</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throws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Exception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RestMockHttpRequest request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post(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"/api/login"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.setHeader(</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"Content-Type"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MediaType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APPLICATION_JSON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.setBody(</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Map</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of</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"userName"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"login-test"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"password"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"pass"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HttpResponse response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sendRequest(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request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assertStatusCode(</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ＭＳ ゴシック" panose="020B0609070205080204" pitchFamily="49" charset="-128"/>
              </a:rPr>
              <a:t>ログイン</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HttpResponse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Status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NO_CONTENT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response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openApiValidator</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.validate(</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"login"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request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response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endParaRPr kumimoji="0" lang="ja-JP" altLang="ja-JP" sz="1800" b="0" i="0" u="none" strike="noStrike" cap="none" normalizeH="0" baseline="0" dirty="0">
              <a:ln>
                <a:noFill/>
              </a:ln>
              <a:solidFill>
                <a:schemeClr val="tx1"/>
              </a:solidFill>
              <a:effectLst/>
              <a:latin typeface="Consolas" panose="020B0609020204030204" pitchFamily="49" charset="0"/>
            </a:endParaRPr>
          </a:p>
        </p:txBody>
      </p:sp>
    </p:spTree>
    <p:extLst>
      <p:ext uri="{BB962C8B-B14F-4D97-AF65-F5344CB8AC3E}">
        <p14:creationId xmlns:p14="http://schemas.microsoft.com/office/powerpoint/2010/main" val="3773848260"/>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1271758"/>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パスワードの不一致で認証に失敗する場合のテストを追加します。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テストします。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パスワードの不一致で認証に失敗するテストの作成</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151</a:t>
            </a:fld>
            <a:endParaRPr kumimoji="1" lang="ja-JP" altLang="en-US"/>
          </a:p>
        </p:txBody>
      </p:sp>
      <p:sp>
        <p:nvSpPr>
          <p:cNvPr id="5" name="Rectangle 1">
            <a:extLst>
              <a:ext uri="{FF2B5EF4-FFF2-40B4-BE49-F238E27FC236}">
                <a16:creationId xmlns:a16="http://schemas.microsoft.com/office/drawing/2014/main" id="{50C6610E-3710-4CAB-8470-16367791AA71}"/>
              </a:ext>
            </a:extLst>
          </p:cNvPr>
          <p:cNvSpPr>
            <a:spLocks noChangeArrowheads="1"/>
          </p:cNvSpPr>
          <p:nvPr/>
        </p:nvSpPr>
        <p:spPr bwMode="auto">
          <a:xfrm>
            <a:off x="5543478" y="2092491"/>
            <a:ext cx="6134243" cy="3554819"/>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en-US"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class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AuthenticationRestApiTest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extends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SimpleRestTestSupport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private final static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OpenApiValidator </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openApiValidator</a:t>
            </a:r>
            <a:b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b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new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OpenApiValidator(</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Paths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get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“rest-api-specification/openapi.yaml”</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@Test</a:t>
            </a:r>
            <a:b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void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RESTAPI</a:t>
            </a:r>
            <a:r>
              <a:rPr kumimoji="0" lang="ja-JP" altLang="ja-JP" sz="900" b="0" i="0" u="none" strike="noStrike" cap="none" normalizeH="0" baseline="0" dirty="0">
                <a:ln>
                  <a:noFill/>
                </a:ln>
                <a:solidFill>
                  <a:srgbClr val="00627A"/>
                </a:solidFill>
                <a:effectLst/>
                <a:latin typeface="Consolas" panose="020B0609020204030204" pitchFamily="49" charset="0"/>
                <a:ea typeface="ＭＳ ゴシック" panose="020B0609070205080204" pitchFamily="49" charset="-128"/>
              </a:rPr>
              <a:t>でログインできる</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throws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Exception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en-US"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@Test</a:t>
            </a:r>
            <a:b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void </a:t>
            </a:r>
            <a:r>
              <a:rPr kumimoji="0" lang="ja-JP" altLang="ja-JP" sz="900" b="0" i="0" u="none" strike="noStrike" cap="none" normalizeH="0" baseline="0" dirty="0">
                <a:ln>
                  <a:noFill/>
                </a:ln>
                <a:solidFill>
                  <a:srgbClr val="00627A"/>
                </a:solidFill>
                <a:effectLst/>
                <a:latin typeface="Consolas" panose="020B0609020204030204" pitchFamily="49" charset="0"/>
                <a:ea typeface="ＭＳ ゴシック" panose="020B0609070205080204" pitchFamily="49" charset="-128"/>
              </a:rPr>
              <a:t>パスワードが不一致の場合</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_</a:t>
            </a:r>
            <a:r>
              <a:rPr kumimoji="0" lang="ja-JP" altLang="ja-JP" sz="900" b="0" i="0" u="none" strike="noStrike" cap="none" normalizeH="0" baseline="0" dirty="0">
                <a:ln>
                  <a:noFill/>
                </a:ln>
                <a:solidFill>
                  <a:srgbClr val="00627A"/>
                </a:solidFill>
                <a:effectLst/>
                <a:latin typeface="Consolas" panose="020B0609020204030204" pitchFamily="49" charset="0"/>
                <a:ea typeface="ＭＳ ゴシック" panose="020B0609070205080204" pitchFamily="49" charset="-128"/>
              </a:rPr>
              <a:t>ログインに失敗して</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401</a:t>
            </a:r>
            <a:r>
              <a:rPr kumimoji="0" lang="ja-JP" altLang="ja-JP" sz="900" b="0" i="0" u="none" strike="noStrike" cap="none" normalizeH="0" baseline="0" dirty="0">
                <a:ln>
                  <a:noFill/>
                </a:ln>
                <a:solidFill>
                  <a:srgbClr val="00627A"/>
                </a:solidFill>
                <a:effectLst/>
                <a:latin typeface="Consolas" panose="020B0609020204030204" pitchFamily="49" charset="0"/>
                <a:ea typeface="ＭＳ ゴシック" panose="020B0609070205080204" pitchFamily="49" charset="-128"/>
              </a:rPr>
              <a:t>になる</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throws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Exception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RestMockHttpRequest request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post(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"/api/login"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.setHeader(</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"Content-Type"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MediaType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APPLICATION_JSON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.setBody(</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Map</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of</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"userName"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"login-test"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"password"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"fail"</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HttpResponse response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sendRequest(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request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assertStatusCode(</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ＭＳ ゴシック" panose="020B0609070205080204" pitchFamily="49" charset="-128"/>
              </a:rPr>
              <a:t>ログイン</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HttpResponse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Status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UNAUTHORIZED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response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openApiValidator</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.validate(</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"login"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request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response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endParaRPr kumimoji="0" lang="ja-JP" altLang="ja-JP" sz="1800" b="0" i="0" u="none" strike="noStrike" cap="none" normalizeH="0" baseline="0" dirty="0">
              <a:ln>
                <a:noFill/>
              </a:ln>
              <a:solidFill>
                <a:schemeClr val="tx1"/>
              </a:solidFill>
              <a:effectLst/>
              <a:latin typeface="Consolas" panose="020B0609020204030204" pitchFamily="49" charset="0"/>
            </a:endParaRPr>
          </a:p>
        </p:txBody>
      </p:sp>
    </p:spTree>
    <p:extLst>
      <p:ext uri="{BB962C8B-B14F-4D97-AF65-F5344CB8AC3E}">
        <p14:creationId xmlns:p14="http://schemas.microsoft.com/office/powerpoint/2010/main" val="718090082"/>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8D727C41-0304-487A-B463-2E66C0F95226}"/>
              </a:ext>
            </a:extLst>
          </p:cNvPr>
          <p:cNvSpPr/>
          <p:nvPr/>
        </p:nvSpPr>
        <p:spPr>
          <a:xfrm>
            <a:off x="0" y="0"/>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AA721DFF-F185-4445-9694-9390463B4B09}"/>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dirty="0">
                <a:solidFill>
                  <a:schemeClr val="bg1"/>
                </a:solidFill>
                <a:latin typeface="Meiryo UI" panose="020B0604030504040204" pitchFamily="50" charset="-128"/>
                <a:ea typeface="Meiryo UI" panose="020B0604030504040204" pitchFamily="50" charset="-128"/>
              </a:rPr>
              <a:t>Work</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1271758"/>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パスワードの不一致で認証に失敗する場合のテストを追加します。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テストします。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パスワードの不一致で認証に失敗するテストの作成</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152</a:t>
            </a:fld>
            <a:endParaRPr kumimoji="1" lang="ja-JP" altLang="en-US"/>
          </a:p>
        </p:txBody>
      </p:sp>
      <p:sp>
        <p:nvSpPr>
          <p:cNvPr id="5" name="Rectangle 1">
            <a:extLst>
              <a:ext uri="{FF2B5EF4-FFF2-40B4-BE49-F238E27FC236}">
                <a16:creationId xmlns:a16="http://schemas.microsoft.com/office/drawing/2014/main" id="{50C6610E-3710-4CAB-8470-16367791AA71}"/>
              </a:ext>
            </a:extLst>
          </p:cNvPr>
          <p:cNvSpPr>
            <a:spLocks noChangeArrowheads="1"/>
          </p:cNvSpPr>
          <p:nvPr/>
        </p:nvSpPr>
        <p:spPr bwMode="auto">
          <a:xfrm>
            <a:off x="5543478" y="2092491"/>
            <a:ext cx="6134243" cy="3554819"/>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en-US"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class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AuthenticationRestApiTest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extends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SimpleRestTestSupport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private final static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OpenApiValidator </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openApiValidator</a:t>
            </a:r>
            <a:b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b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new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OpenApiValidator(</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Paths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get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“rest-api-specification/openapi.yaml”</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@Test</a:t>
            </a:r>
            <a:b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void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RESTAPI</a:t>
            </a:r>
            <a:r>
              <a:rPr kumimoji="0" lang="ja-JP" altLang="ja-JP" sz="900" b="0" i="0" u="none" strike="noStrike" cap="none" normalizeH="0" baseline="0" dirty="0">
                <a:ln>
                  <a:noFill/>
                </a:ln>
                <a:solidFill>
                  <a:srgbClr val="00627A"/>
                </a:solidFill>
                <a:effectLst/>
                <a:latin typeface="Consolas" panose="020B0609020204030204" pitchFamily="49" charset="0"/>
                <a:ea typeface="ＭＳ ゴシック" panose="020B0609070205080204" pitchFamily="49" charset="-128"/>
              </a:rPr>
              <a:t>でログインできる</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throws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Exception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en-US"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@Test</a:t>
            </a:r>
            <a:b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void </a:t>
            </a:r>
            <a:r>
              <a:rPr kumimoji="0" lang="ja-JP" altLang="ja-JP" sz="900" b="0" i="0" u="none" strike="noStrike" cap="none" normalizeH="0" baseline="0" dirty="0">
                <a:ln>
                  <a:noFill/>
                </a:ln>
                <a:solidFill>
                  <a:srgbClr val="00627A"/>
                </a:solidFill>
                <a:effectLst/>
                <a:latin typeface="Consolas" panose="020B0609020204030204" pitchFamily="49" charset="0"/>
                <a:ea typeface="ＭＳ ゴシック" panose="020B0609070205080204" pitchFamily="49" charset="-128"/>
              </a:rPr>
              <a:t>パスワードが不一致の場合</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_</a:t>
            </a:r>
            <a:r>
              <a:rPr kumimoji="0" lang="ja-JP" altLang="ja-JP" sz="900" b="0" i="0" u="none" strike="noStrike" cap="none" normalizeH="0" baseline="0" dirty="0">
                <a:ln>
                  <a:noFill/>
                </a:ln>
                <a:solidFill>
                  <a:srgbClr val="00627A"/>
                </a:solidFill>
                <a:effectLst/>
                <a:latin typeface="Consolas" panose="020B0609020204030204" pitchFamily="49" charset="0"/>
                <a:ea typeface="ＭＳ ゴシック" panose="020B0609070205080204" pitchFamily="49" charset="-128"/>
              </a:rPr>
              <a:t>ログインに失敗して</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401</a:t>
            </a:r>
            <a:r>
              <a:rPr kumimoji="0" lang="ja-JP" altLang="ja-JP" sz="900" b="0" i="0" u="none" strike="noStrike" cap="none" normalizeH="0" baseline="0" dirty="0">
                <a:ln>
                  <a:noFill/>
                </a:ln>
                <a:solidFill>
                  <a:srgbClr val="00627A"/>
                </a:solidFill>
                <a:effectLst/>
                <a:latin typeface="Consolas" panose="020B0609020204030204" pitchFamily="49" charset="0"/>
                <a:ea typeface="ＭＳ ゴシック" panose="020B0609070205080204" pitchFamily="49" charset="-128"/>
              </a:rPr>
              <a:t>になる</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throws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Exception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RestMockHttpRequest request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post(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"/api/login"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.setHeader(</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"Content-Type"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MediaType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APPLICATION_JSON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.setBody(</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Map</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of</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"userName"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"login-test"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"password"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"fail"</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HttpResponse response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sendRequest(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request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assertStatusCode(</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ＭＳ ゴシック" panose="020B0609070205080204" pitchFamily="49" charset="-128"/>
              </a:rPr>
              <a:t>ログイン</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HttpResponse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Status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UNAUTHORIZED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response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openApiValidator</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.validate(</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"login"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request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response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endParaRPr kumimoji="0" lang="ja-JP" altLang="ja-JP" sz="1800" b="0" i="0" u="none" strike="noStrike" cap="none" normalizeH="0" baseline="0" dirty="0">
              <a:ln>
                <a:noFill/>
              </a:ln>
              <a:solidFill>
                <a:schemeClr val="tx1"/>
              </a:solidFill>
              <a:effectLst/>
              <a:latin typeface="Consolas" panose="020B0609020204030204" pitchFamily="49" charset="0"/>
            </a:endParaRPr>
          </a:p>
        </p:txBody>
      </p:sp>
    </p:spTree>
    <p:extLst>
      <p:ext uri="{BB962C8B-B14F-4D97-AF65-F5344CB8AC3E}">
        <p14:creationId xmlns:p14="http://schemas.microsoft.com/office/powerpoint/2010/main" val="374022601"/>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965077"/>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名前の不一致で認証に失敗する場合のテストを追加します。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テストします。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テストが失敗するので</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ログを見て修正してみましょう！</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テストは正しいので</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プロダクションのコードを修正します。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名前の不一致で認証に失敗するテストの作成</a:t>
            </a:r>
            <a:endParaRPr kumimoji="1" lang="ja-JP" altLang="en-US" sz="2800" b="1" dirty="0">
              <a:latin typeface="Meiryo UI" panose="020B0604030504040204" pitchFamily="50" charset="-128"/>
              <a:ea typeface="Meiryo UI" panose="020B0604030504040204" pitchFamily="50" charset="-128"/>
            </a:endParaRP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153</a:t>
            </a:fld>
            <a:endParaRPr kumimoji="1" lang="ja-JP" altLang="en-US"/>
          </a:p>
        </p:txBody>
      </p:sp>
      <p:sp>
        <p:nvSpPr>
          <p:cNvPr id="5" name="Rectangle 1">
            <a:extLst>
              <a:ext uri="{FF2B5EF4-FFF2-40B4-BE49-F238E27FC236}">
                <a16:creationId xmlns:a16="http://schemas.microsoft.com/office/drawing/2014/main" id="{50C6610E-3710-4CAB-8470-16367791AA71}"/>
              </a:ext>
            </a:extLst>
          </p:cNvPr>
          <p:cNvSpPr>
            <a:spLocks noChangeArrowheads="1"/>
          </p:cNvSpPr>
          <p:nvPr/>
        </p:nvSpPr>
        <p:spPr bwMode="auto">
          <a:xfrm>
            <a:off x="5543478" y="2092491"/>
            <a:ext cx="5799789" cy="3554819"/>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en-US"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class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AuthenticationRestApiTest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extends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SimpleRestTestSupport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private final static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OpenApiValidator </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openApiValidator</a:t>
            </a:r>
            <a:b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b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new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OpenApiValidator(</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Paths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get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“rest-api-specification/openapi.yaml”</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@Test</a:t>
            </a:r>
            <a:b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void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RESTAPI</a:t>
            </a:r>
            <a:r>
              <a:rPr kumimoji="0" lang="ja-JP" altLang="ja-JP" sz="900" b="0" i="0" u="none" strike="noStrike" cap="none" normalizeH="0" baseline="0" dirty="0">
                <a:ln>
                  <a:noFill/>
                </a:ln>
                <a:solidFill>
                  <a:srgbClr val="00627A"/>
                </a:solidFill>
                <a:effectLst/>
                <a:latin typeface="Consolas" panose="020B0609020204030204" pitchFamily="49" charset="0"/>
                <a:ea typeface="ＭＳ ゴシック" panose="020B0609070205080204" pitchFamily="49" charset="-128"/>
              </a:rPr>
              <a:t>でログインできる</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throws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Exception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en-US"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@Test</a:t>
            </a:r>
            <a:b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void </a:t>
            </a:r>
            <a:r>
              <a:rPr kumimoji="0" lang="ja-JP" altLang="ja-JP" sz="900" b="0" i="0" u="none" strike="noStrike" cap="none" normalizeH="0" baseline="0" dirty="0">
                <a:ln>
                  <a:noFill/>
                </a:ln>
                <a:solidFill>
                  <a:srgbClr val="00627A"/>
                </a:solidFill>
                <a:effectLst/>
                <a:latin typeface="Consolas" panose="020B0609020204030204" pitchFamily="49" charset="0"/>
                <a:ea typeface="ＭＳ ゴシック" panose="020B0609070205080204" pitchFamily="49" charset="-128"/>
              </a:rPr>
              <a:t>パスワードが不一致の場合</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_</a:t>
            </a:r>
            <a:r>
              <a:rPr kumimoji="0" lang="ja-JP" altLang="ja-JP" sz="900" b="0" i="0" u="none" strike="noStrike" cap="none" normalizeH="0" baseline="0" dirty="0">
                <a:ln>
                  <a:noFill/>
                </a:ln>
                <a:solidFill>
                  <a:srgbClr val="00627A"/>
                </a:solidFill>
                <a:effectLst/>
                <a:latin typeface="Consolas" panose="020B0609020204030204" pitchFamily="49" charset="0"/>
                <a:ea typeface="ＭＳ ゴシック" panose="020B0609070205080204" pitchFamily="49" charset="-128"/>
              </a:rPr>
              <a:t>ログインに失敗して</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401</a:t>
            </a:r>
            <a:r>
              <a:rPr kumimoji="0" lang="ja-JP" altLang="ja-JP" sz="900" b="0" i="0" u="none" strike="noStrike" cap="none" normalizeH="0" baseline="0" dirty="0">
                <a:ln>
                  <a:noFill/>
                </a:ln>
                <a:solidFill>
                  <a:srgbClr val="00627A"/>
                </a:solidFill>
                <a:effectLst/>
                <a:latin typeface="Consolas" panose="020B0609020204030204" pitchFamily="49" charset="0"/>
                <a:ea typeface="ＭＳ ゴシック" panose="020B0609070205080204" pitchFamily="49" charset="-128"/>
              </a:rPr>
              <a:t>になる</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throws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Exception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RestMockHttpRequest request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post(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"/api/login"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.setHeader(</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"Content-Type"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MediaType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APPLICATION_JSON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.setBody(</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Map</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of</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"userName"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"login-test"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"password"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"fail"</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HttpResponse response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sendRequest(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request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assertStatusCode(</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ＭＳ ゴシック" panose="020B0609070205080204" pitchFamily="49" charset="-128"/>
              </a:rPr>
              <a:t>ログイン</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HttpResponse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Status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UNAUTHORIZED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response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openApiValidator</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.validate(</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"login"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request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response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endParaRPr kumimoji="0" lang="ja-JP" altLang="ja-JP" sz="1800" b="0" i="0" u="none" strike="noStrike" cap="none" normalizeH="0" baseline="0" dirty="0">
              <a:ln>
                <a:noFill/>
              </a:ln>
              <a:solidFill>
                <a:schemeClr val="tx1"/>
              </a:solidFill>
              <a:effectLst/>
              <a:latin typeface="Consolas" panose="020B0609020204030204" pitchFamily="49" charset="0"/>
            </a:endParaRPr>
          </a:p>
        </p:txBody>
      </p:sp>
      <p:pic>
        <p:nvPicPr>
          <p:cNvPr id="8" name="図 7">
            <a:extLst>
              <a:ext uri="{FF2B5EF4-FFF2-40B4-BE49-F238E27FC236}">
                <a16:creationId xmlns:a16="http://schemas.microsoft.com/office/drawing/2014/main" id="{3466420C-8DF6-48FF-8887-B68366E8501D}"/>
              </a:ext>
            </a:extLst>
          </p:cNvPr>
          <p:cNvPicPr>
            <a:picLocks noChangeAspect="1"/>
          </p:cNvPicPr>
          <p:nvPr/>
        </p:nvPicPr>
        <p:blipFill rotWithShape="1">
          <a:blip r:embed="rId3"/>
          <a:srcRect t="53089"/>
          <a:stretch/>
        </p:blipFill>
        <p:spPr>
          <a:xfrm>
            <a:off x="848733" y="2766082"/>
            <a:ext cx="3605821" cy="1325836"/>
          </a:xfrm>
          <a:prstGeom prst="rect">
            <a:avLst/>
          </a:prstGeom>
        </p:spPr>
      </p:pic>
    </p:spTree>
    <p:extLst>
      <p:ext uri="{BB962C8B-B14F-4D97-AF65-F5344CB8AC3E}">
        <p14:creationId xmlns:p14="http://schemas.microsoft.com/office/powerpoint/2010/main" val="1357669719"/>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9595C38B-419E-4BDC-BB16-77E290B3ED7F}"/>
              </a:ext>
            </a:extLst>
          </p:cNvPr>
          <p:cNvSpPr/>
          <p:nvPr/>
        </p:nvSpPr>
        <p:spPr>
          <a:xfrm>
            <a:off x="0" y="0"/>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AAD6897C-2029-4832-A873-564F7B4C853E}"/>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dirty="0">
                <a:solidFill>
                  <a:schemeClr val="bg1"/>
                </a:solidFill>
                <a:latin typeface="Meiryo UI" panose="020B0604030504040204" pitchFamily="50" charset="-128"/>
                <a:ea typeface="Meiryo UI" panose="020B0604030504040204" pitchFamily="50" charset="-128"/>
              </a:rPr>
              <a:t>Work</a:t>
            </a: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名前の不一致で認証に失敗するテストの作成</a:t>
            </a:r>
            <a:endParaRPr kumimoji="1" lang="ja-JP" altLang="en-US" sz="2800" b="1" dirty="0">
              <a:latin typeface="Meiryo UI" panose="020B0604030504040204" pitchFamily="50" charset="-128"/>
              <a:ea typeface="Meiryo UI" panose="020B0604030504040204" pitchFamily="50" charset="-128"/>
            </a:endParaRP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154</a:t>
            </a:fld>
            <a:endParaRPr kumimoji="1" lang="ja-JP" altLang="en-US"/>
          </a:p>
        </p:txBody>
      </p:sp>
      <p:sp>
        <p:nvSpPr>
          <p:cNvPr id="5" name="Rectangle 1">
            <a:extLst>
              <a:ext uri="{FF2B5EF4-FFF2-40B4-BE49-F238E27FC236}">
                <a16:creationId xmlns:a16="http://schemas.microsoft.com/office/drawing/2014/main" id="{50C6610E-3710-4CAB-8470-16367791AA71}"/>
              </a:ext>
            </a:extLst>
          </p:cNvPr>
          <p:cNvSpPr>
            <a:spLocks noChangeArrowheads="1"/>
          </p:cNvSpPr>
          <p:nvPr/>
        </p:nvSpPr>
        <p:spPr bwMode="auto">
          <a:xfrm>
            <a:off x="5543478" y="2092491"/>
            <a:ext cx="5799789" cy="3554819"/>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en-US"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class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AuthenticationRestApiTest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extends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SimpleRestTestSupport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private final static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OpenApiValidator </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openApiValidator</a:t>
            </a:r>
            <a:b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b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new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OpenApiValidator(</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Paths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get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“rest-api-specification/openapi.yaml”</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@Test</a:t>
            </a:r>
            <a:b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void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RESTAPI</a:t>
            </a:r>
            <a:r>
              <a:rPr kumimoji="0" lang="ja-JP" altLang="ja-JP" sz="900" b="0" i="0" u="none" strike="noStrike" cap="none" normalizeH="0" baseline="0" dirty="0">
                <a:ln>
                  <a:noFill/>
                </a:ln>
                <a:solidFill>
                  <a:srgbClr val="00627A"/>
                </a:solidFill>
                <a:effectLst/>
                <a:latin typeface="Consolas" panose="020B0609020204030204" pitchFamily="49" charset="0"/>
                <a:ea typeface="ＭＳ ゴシック" panose="020B0609070205080204" pitchFamily="49" charset="-128"/>
              </a:rPr>
              <a:t>でログインできる</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throws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Exception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en-US"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@Test</a:t>
            </a:r>
            <a:b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void </a:t>
            </a:r>
            <a:r>
              <a:rPr kumimoji="0" lang="ja-JP" altLang="ja-JP" sz="900" b="0" i="0" u="none" strike="noStrike" cap="none" normalizeH="0" baseline="0" dirty="0">
                <a:ln>
                  <a:noFill/>
                </a:ln>
                <a:solidFill>
                  <a:srgbClr val="00627A"/>
                </a:solidFill>
                <a:effectLst/>
                <a:latin typeface="Consolas" panose="020B0609020204030204" pitchFamily="49" charset="0"/>
                <a:ea typeface="ＭＳ ゴシック" panose="020B0609070205080204" pitchFamily="49" charset="-128"/>
              </a:rPr>
              <a:t>パスワードが不一致の場合</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_</a:t>
            </a:r>
            <a:r>
              <a:rPr kumimoji="0" lang="ja-JP" altLang="ja-JP" sz="900" b="0" i="0" u="none" strike="noStrike" cap="none" normalizeH="0" baseline="0" dirty="0">
                <a:ln>
                  <a:noFill/>
                </a:ln>
                <a:solidFill>
                  <a:srgbClr val="00627A"/>
                </a:solidFill>
                <a:effectLst/>
                <a:latin typeface="Consolas" panose="020B0609020204030204" pitchFamily="49" charset="0"/>
                <a:ea typeface="ＭＳ ゴシック" panose="020B0609070205080204" pitchFamily="49" charset="-128"/>
              </a:rPr>
              <a:t>ログインに失敗して</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401</a:t>
            </a:r>
            <a:r>
              <a:rPr kumimoji="0" lang="ja-JP" altLang="ja-JP" sz="900" b="0" i="0" u="none" strike="noStrike" cap="none" normalizeH="0" baseline="0" dirty="0">
                <a:ln>
                  <a:noFill/>
                </a:ln>
                <a:solidFill>
                  <a:srgbClr val="00627A"/>
                </a:solidFill>
                <a:effectLst/>
                <a:latin typeface="Consolas" panose="020B0609020204030204" pitchFamily="49" charset="0"/>
                <a:ea typeface="ＭＳ ゴシック" panose="020B0609070205080204" pitchFamily="49" charset="-128"/>
              </a:rPr>
              <a:t>になる</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throws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Exception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RestMockHttpRequest request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post(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"/api/login"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.setHeader(</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"Content-Type"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MediaType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APPLICATION_JSON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.setBody(</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Map</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of</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"userName"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"login-test"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"password"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"fail"</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HttpResponse response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sendRequest(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request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assertStatusCode(</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ＭＳ ゴシック" panose="020B0609070205080204" pitchFamily="49" charset="-128"/>
              </a:rPr>
              <a:t>ログイン</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HttpResponse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Status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UNAUTHORIZED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response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openApiValidator</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.validate(</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"login"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request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response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endParaRPr kumimoji="0" lang="ja-JP" altLang="ja-JP" sz="1800" b="0" i="0" u="none" strike="noStrike" cap="none" normalizeH="0" baseline="0" dirty="0">
              <a:ln>
                <a:noFill/>
              </a:ln>
              <a:solidFill>
                <a:schemeClr val="tx1"/>
              </a:solidFill>
              <a:effectLst/>
              <a:latin typeface="Consolas" panose="020B0609020204030204" pitchFamily="49" charset="0"/>
            </a:endParaRPr>
          </a:p>
        </p:txBody>
      </p:sp>
      <p:pic>
        <p:nvPicPr>
          <p:cNvPr id="8" name="図 7">
            <a:extLst>
              <a:ext uri="{FF2B5EF4-FFF2-40B4-BE49-F238E27FC236}">
                <a16:creationId xmlns:a16="http://schemas.microsoft.com/office/drawing/2014/main" id="{3466420C-8DF6-48FF-8887-B68366E8501D}"/>
              </a:ext>
            </a:extLst>
          </p:cNvPr>
          <p:cNvPicPr>
            <a:picLocks noChangeAspect="1"/>
          </p:cNvPicPr>
          <p:nvPr/>
        </p:nvPicPr>
        <p:blipFill rotWithShape="1">
          <a:blip r:embed="rId3"/>
          <a:srcRect t="53089"/>
          <a:stretch/>
        </p:blipFill>
        <p:spPr>
          <a:xfrm>
            <a:off x="848733" y="2766082"/>
            <a:ext cx="3605821" cy="1325836"/>
          </a:xfrm>
          <a:prstGeom prst="rect">
            <a:avLst/>
          </a:prstGeom>
        </p:spPr>
      </p:pic>
      <p:sp>
        <p:nvSpPr>
          <p:cNvPr id="16" name="テキスト ボックス 15">
            <a:extLst>
              <a:ext uri="{FF2B5EF4-FFF2-40B4-BE49-F238E27FC236}">
                <a16:creationId xmlns:a16="http://schemas.microsoft.com/office/drawing/2014/main" id="{F622D2FF-7A56-426E-8E72-34FD0A814276}"/>
              </a:ext>
            </a:extLst>
          </p:cNvPr>
          <p:cNvSpPr txBox="1"/>
          <p:nvPr/>
        </p:nvSpPr>
        <p:spPr>
          <a:xfrm>
            <a:off x="715816" y="1308543"/>
            <a:ext cx="10888049" cy="4965077"/>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名前の不一致で認証に失敗する場合のテストを追加します。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テストします。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テストが失敗するので</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ログを見て修正してみましょう！</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テストは正しいので</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プロダクションのコードを修正します。</a:t>
            </a:r>
            <a:endParaRPr kumimoji="1" lang="en-US" altLang="ja-JP" sz="200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186934617"/>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9595C38B-419E-4BDC-BB16-77E290B3ED7F}"/>
              </a:ext>
            </a:extLst>
          </p:cNvPr>
          <p:cNvSpPr/>
          <p:nvPr/>
        </p:nvSpPr>
        <p:spPr>
          <a:xfrm>
            <a:off x="0" y="0"/>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AAD6897C-2029-4832-A873-564F7B4C853E}"/>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dirty="0">
                <a:solidFill>
                  <a:schemeClr val="bg1"/>
                </a:solidFill>
                <a:latin typeface="Meiryo UI" panose="020B0604030504040204" pitchFamily="50" charset="-128"/>
                <a:ea typeface="Meiryo UI" panose="020B0604030504040204" pitchFamily="50" charset="-128"/>
              </a:rPr>
              <a:t>Work</a:t>
            </a: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修正例</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155</a:t>
            </a:fld>
            <a:endParaRPr kumimoji="1" lang="ja-JP" altLang="en-US"/>
          </a:p>
        </p:txBody>
      </p:sp>
      <p:sp>
        <p:nvSpPr>
          <p:cNvPr id="16" name="テキスト ボックス 15">
            <a:extLst>
              <a:ext uri="{FF2B5EF4-FFF2-40B4-BE49-F238E27FC236}">
                <a16:creationId xmlns:a16="http://schemas.microsoft.com/office/drawing/2014/main" id="{F622D2FF-7A56-426E-8E72-34FD0A814276}"/>
              </a:ext>
            </a:extLst>
          </p:cNvPr>
          <p:cNvSpPr txBox="1"/>
          <p:nvPr/>
        </p:nvSpPr>
        <p:spPr>
          <a:xfrm>
            <a:off x="715816" y="1308543"/>
            <a:ext cx="10888049" cy="1271758"/>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検索データが存在しない場合に</a:t>
            </a:r>
            <a:r>
              <a:rPr kumimoji="1" lang="en-US" altLang="ja-JP" sz="2000" dirty="0" err="1">
                <a:latin typeface="Meiryo UI" panose="020B0604030504040204" pitchFamily="50" charset="-128"/>
                <a:ea typeface="Meiryo UI" panose="020B0604030504040204" pitchFamily="50" charset="-128"/>
              </a:rPr>
              <a:t>NoDataException</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が送出され、</a:t>
            </a:r>
            <a:r>
              <a:rPr kumimoji="1" lang="en-US" altLang="ja-JP" sz="2000" dirty="0">
                <a:latin typeface="Meiryo UI" panose="020B0604030504040204" pitchFamily="50" charset="-128"/>
                <a:ea typeface="Meiryo UI" panose="020B0604030504040204" pitchFamily="50" charset="-128"/>
              </a:rPr>
              <a:t>500</a:t>
            </a:r>
            <a:r>
              <a:rPr kumimoji="1" lang="ja-JP" altLang="en-US" sz="2000" dirty="0">
                <a:latin typeface="Meiryo UI" panose="020B0604030504040204" pitchFamily="50" charset="-128"/>
                <a:ea typeface="Meiryo UI" panose="020B0604030504040204" pitchFamily="50" charset="-128"/>
              </a:rPr>
              <a:t>エラーになっています。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err="1">
                <a:latin typeface="Meiryo UI" panose="020B0604030504040204" pitchFamily="50" charset="-128"/>
                <a:ea typeface="Meiryo UI" panose="020B0604030504040204" pitchFamily="50" charset="-128"/>
              </a:rPr>
              <a:t>NoDataException</a:t>
            </a:r>
            <a:r>
              <a:rPr kumimoji="1" lang="ja-JP" altLang="en-US" sz="2000" dirty="0">
                <a:latin typeface="Meiryo UI" panose="020B0604030504040204" pitchFamily="50" charset="-128"/>
                <a:ea typeface="Meiryo UI" panose="020B0604030504040204" pitchFamily="50" charset="-128"/>
              </a:rPr>
              <a:t>発生時に認証失敗となるように修正します。</a:t>
            </a:r>
            <a:endParaRPr kumimoji="1" lang="en-US" altLang="ja-JP" sz="2000" dirty="0">
              <a:latin typeface="Meiryo UI" panose="020B0604030504040204" pitchFamily="50" charset="-128"/>
              <a:ea typeface="Meiryo UI" panose="020B0604030504040204" pitchFamily="50" charset="-128"/>
            </a:endParaRPr>
          </a:p>
        </p:txBody>
      </p:sp>
      <p:sp>
        <p:nvSpPr>
          <p:cNvPr id="7" name="Rectangle 2">
            <a:extLst>
              <a:ext uri="{FF2B5EF4-FFF2-40B4-BE49-F238E27FC236}">
                <a16:creationId xmlns:a16="http://schemas.microsoft.com/office/drawing/2014/main" id="{33918185-0AA3-48E4-841D-2C92F6141079}"/>
              </a:ext>
            </a:extLst>
          </p:cNvPr>
          <p:cNvSpPr>
            <a:spLocks noChangeArrowheads="1"/>
          </p:cNvSpPr>
          <p:nvPr/>
        </p:nvSpPr>
        <p:spPr bwMode="auto">
          <a:xfrm>
            <a:off x="601189" y="2941741"/>
            <a:ext cx="6452555" cy="3554819"/>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en-US" sz="900" b="0" i="0" u="none" strike="noStrike" cap="none" normalizeH="0" baseline="0" dirty="0">
                <a:ln>
                  <a:noFill/>
                </a:ln>
                <a:solidFill>
                  <a:schemeClr val="bg1">
                    <a:lumMod val="65000"/>
                  </a:schemeClr>
                </a:solidFill>
                <a:effectLst/>
                <a:latin typeface="Consolas" panose="020B0609020204030204" pitchFamily="49" charset="0"/>
                <a:ea typeface="JetBrains Mono"/>
              </a:rPr>
              <a: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@SystemRepositoryComponent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public class AuthenticationService {</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public AuthenticationResult authenticate(String userName, String password) {</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AccountEntity accountEntity = findAccount(userName);</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if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accountEntity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null</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return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AuthenticationResult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nameNotFound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if (!password.equals(accountEntity.getPassword())) {</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return AuthenticationResult.</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passwordMismatch</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return AuthenticationResult.</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success</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(accountEntity.getUserId());</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private AccountEntity findAccount(String userName) {</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Map&lt;String, String&gt; condition = Map.</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of</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("userName", userName);</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try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return UniversalDao.</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findBySqlFile</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(AccountEntity.class, "FIND_BY_USERNAME", condition);</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catch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NoDataException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e)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return null</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a:t>
            </a:r>
            <a:endParaRPr kumimoji="0" lang="ja-JP" altLang="ja-JP" sz="1800" b="0" i="0" u="none" strike="noStrike" cap="none" normalizeH="0" baseline="0" dirty="0">
              <a:ln>
                <a:noFill/>
              </a:ln>
              <a:solidFill>
                <a:schemeClr val="bg1">
                  <a:lumMod val="65000"/>
                </a:schemeClr>
              </a:solidFill>
              <a:effectLst/>
              <a:latin typeface="Consolas" panose="020B0609020204030204" pitchFamily="49" charset="0"/>
            </a:endParaRPr>
          </a:p>
        </p:txBody>
      </p:sp>
      <p:sp>
        <p:nvSpPr>
          <p:cNvPr id="6" name="Rectangle 1">
            <a:extLst>
              <a:ext uri="{FF2B5EF4-FFF2-40B4-BE49-F238E27FC236}">
                <a16:creationId xmlns:a16="http://schemas.microsoft.com/office/drawing/2014/main" id="{8F75F321-0FBD-4E14-8174-8068BB9F39B7}"/>
              </a:ext>
            </a:extLst>
          </p:cNvPr>
          <p:cNvSpPr>
            <a:spLocks noChangeArrowheads="1"/>
          </p:cNvSpPr>
          <p:nvPr/>
        </p:nvSpPr>
        <p:spPr bwMode="auto">
          <a:xfrm>
            <a:off x="7264365" y="864249"/>
            <a:ext cx="4815674" cy="5632311"/>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package com.example.authentication.application;</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public class AuthenticationResult {</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private final Status status;</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private final String userId;</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private AuthenticationResult(Status status, String userId) {</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this.status = status;</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this.userId = userId;</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public static AuthenticationResult success(String userId) {</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return new AuthenticationResult(Status.</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SUCCESS</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userId);</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static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AuthenticationResult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nameNotFound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return new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AuthenticationResult(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Status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NAME_NOT_FOUND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null</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public static AuthenticationResult passwordMismatch() {</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return new AuthenticationResult(Status.</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PASSWORD_MISMATCH</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null);</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public boolean isFailed() {</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return status != Status.</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SUCCESS</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public String userId() {</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if (isFailed()) {</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throw new UnsupportedOperationException();</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return userId;</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private enum Status {</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SUCCESS</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NAME_NOT_FOUND</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PASSWORD_MISMATCH</a:t>
            </a:r>
            <a:b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    </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a:t>
            </a:r>
            <a:endParaRPr kumimoji="0" lang="ja-JP" altLang="ja-JP" sz="1800" b="0" i="0" u="none" strike="noStrike" cap="none" normalizeH="0" baseline="0" dirty="0">
              <a:ln>
                <a:noFill/>
              </a:ln>
              <a:solidFill>
                <a:schemeClr val="tx1"/>
              </a:solidFill>
              <a:effectLst/>
              <a:latin typeface="Consolas" panose="020B0609020204030204" pitchFamily="49" charset="0"/>
            </a:endParaRPr>
          </a:p>
        </p:txBody>
      </p:sp>
    </p:spTree>
    <p:extLst>
      <p:ext uri="{BB962C8B-B14F-4D97-AF65-F5344CB8AC3E}">
        <p14:creationId xmlns:p14="http://schemas.microsoft.com/office/powerpoint/2010/main" val="759414357"/>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0" y="900000"/>
            <a:ext cx="12188389" cy="4796492"/>
          </a:xfrm>
          <a:prstGeom prst="rect">
            <a:avLst/>
          </a:prstGeom>
          <a:noFill/>
          <a:ln>
            <a:noFill/>
          </a:ln>
          <a:effectLst/>
        </p:spPr>
        <p:txBody>
          <a:bodyPr wrap="square" tIns="360000" bIns="360000" rtlCol="0" anchor="ctr">
            <a:noAutofit/>
          </a:bodyPr>
          <a:lstStyle/>
          <a:p>
            <a:pPr algn="ctr"/>
            <a:r>
              <a:rPr lang="ja-JP" altLang="en-US" sz="4400" b="1" dirty="0">
                <a:solidFill>
                  <a:schemeClr val="bg1"/>
                </a:solidFill>
                <a:latin typeface="Meiryo UI" panose="020B0604030504040204" pitchFamily="50" charset="-128"/>
                <a:ea typeface="Meiryo UI" panose="020B0604030504040204" pitchFamily="50" charset="-128"/>
              </a:rPr>
              <a:t>ログアウトの作成</a:t>
            </a:r>
            <a:r>
              <a:rPr lang="en-US" altLang="ja-JP" sz="4400" b="1" dirty="0">
                <a:solidFill>
                  <a:schemeClr val="bg1"/>
                </a:solidFill>
                <a:latin typeface="Meiryo UI" panose="020B0604030504040204" pitchFamily="50" charset="-128"/>
                <a:ea typeface="Meiryo UI" panose="020B0604030504040204" pitchFamily="50" charset="-128"/>
              </a:rPr>
              <a:t>/</a:t>
            </a:r>
            <a:r>
              <a:rPr lang="ja-JP" altLang="en-US" sz="4400" b="1" dirty="0">
                <a:solidFill>
                  <a:schemeClr val="bg1"/>
                </a:solidFill>
                <a:latin typeface="Meiryo UI" panose="020B0604030504040204" pitchFamily="50" charset="-128"/>
                <a:ea typeface="Meiryo UI" panose="020B0604030504040204" pitchFamily="50" charset="-128"/>
              </a:rPr>
              <a:t>テスト</a:t>
            </a:r>
            <a:endParaRPr lang="en-US" altLang="ja-JP" sz="4400" b="1" dirty="0">
              <a:solidFill>
                <a:schemeClr val="bg1"/>
              </a:solidFill>
              <a:latin typeface="Meiryo UI" panose="020B0604030504040204" pitchFamily="50" charset="-128"/>
              <a:ea typeface="Meiryo UI" panose="020B0604030504040204" pitchFamily="50" charset="-128"/>
            </a:endParaRPr>
          </a:p>
        </p:txBody>
      </p:sp>
      <p:sp>
        <p:nvSpPr>
          <p:cNvPr id="3" name="スライド番号プレースホルダー 2">
            <a:extLst>
              <a:ext uri="{FF2B5EF4-FFF2-40B4-BE49-F238E27FC236}">
                <a16:creationId xmlns:a16="http://schemas.microsoft.com/office/drawing/2014/main" id="{321E0297-002D-4A75-89F3-0A09CB1787EB}"/>
              </a:ext>
            </a:extLst>
          </p:cNvPr>
          <p:cNvSpPr>
            <a:spLocks noGrp="1"/>
          </p:cNvSpPr>
          <p:nvPr>
            <p:ph type="sldNum" sz="quarter" idx="12"/>
          </p:nvPr>
        </p:nvSpPr>
        <p:spPr/>
        <p:txBody>
          <a:bodyPr/>
          <a:lstStyle/>
          <a:p>
            <a:fld id="{A783C381-2822-4F05-8A88-66F73725CF2D}" type="slidenum">
              <a:rPr kumimoji="1" lang="ja-JP" altLang="en-US" smtClean="0"/>
              <a:t>156</a:t>
            </a:fld>
            <a:endParaRPr kumimoji="1" lang="ja-JP" altLang="en-US"/>
          </a:p>
        </p:txBody>
      </p:sp>
    </p:spTree>
    <p:extLst>
      <p:ext uri="{BB962C8B-B14F-4D97-AF65-F5344CB8AC3E}">
        <p14:creationId xmlns:p14="http://schemas.microsoft.com/office/powerpoint/2010/main" val="1678438674"/>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ログアウト</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157</a:t>
            </a:fld>
            <a:endParaRPr kumimoji="1" lang="ja-JP" altLang="en-US"/>
          </a:p>
        </p:txBody>
      </p:sp>
      <p:sp>
        <p:nvSpPr>
          <p:cNvPr id="2" name="Rectangle 1">
            <a:extLst>
              <a:ext uri="{FF2B5EF4-FFF2-40B4-BE49-F238E27FC236}">
                <a16:creationId xmlns:a16="http://schemas.microsoft.com/office/drawing/2014/main" id="{47E63339-BDF0-43C9-B49B-B917D798443D}"/>
              </a:ext>
            </a:extLst>
          </p:cNvPr>
          <p:cNvSpPr>
            <a:spLocks noChangeArrowheads="1"/>
          </p:cNvSpPr>
          <p:nvPr/>
        </p:nvSpPr>
        <p:spPr bwMode="auto">
          <a:xfrm>
            <a:off x="2516698" y="1536174"/>
            <a:ext cx="2860645" cy="1892826"/>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/api/logout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post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summary</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80808"/>
                </a:solidFill>
                <a:effectLst/>
                <a:latin typeface="Consolas" panose="020B0609020204030204" pitchFamily="49" charset="0"/>
                <a:ea typeface="ＭＳ ゴシック" panose="020B0609070205080204" pitchFamily="49" charset="-128"/>
              </a:rPr>
              <a:t>ログアウト</a:t>
            </a:r>
            <a:br>
              <a:rPr kumimoji="0" lang="ja-JP" altLang="ja-JP" sz="900" b="0" i="0" u="none" strike="noStrike" cap="none" normalizeH="0" baseline="0" dirty="0">
                <a:ln>
                  <a:noFill/>
                </a:ln>
                <a:solidFill>
                  <a:srgbClr val="080808"/>
                </a:solidFill>
                <a:effectLst/>
                <a:latin typeface="Consolas" panose="020B0609020204030204" pitchFamily="49" charset="0"/>
                <a:ea typeface="ＭＳ ゴシック" panose="020B0609070205080204" pitchFamily="49" charset="-128"/>
              </a:rPr>
            </a:br>
            <a:r>
              <a:rPr kumimoji="0" lang="ja-JP" altLang="ja-JP" sz="900" b="0" i="0" u="none" strike="noStrike" cap="none" normalizeH="0" baseline="0" dirty="0">
                <a:ln>
                  <a:noFill/>
                </a:ln>
                <a:solidFill>
                  <a:srgbClr val="080808"/>
                </a:solidFill>
                <a:effectLst/>
                <a:latin typeface="Consolas" panose="020B0609020204030204" pitchFamily="49" charset="0"/>
                <a:ea typeface="ＭＳ ゴシック" panose="020B0609070205080204" pitchFamily="49" charset="-128"/>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description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&gt;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80808"/>
                </a:solidFill>
                <a:effectLst/>
                <a:latin typeface="Consolas" panose="020B0609020204030204" pitchFamily="49" charset="0"/>
                <a:ea typeface="ＭＳ ゴシック" panose="020B0609070205080204" pitchFamily="49" charset="-128"/>
              </a:rPr>
              <a:t>ログイン中である場合、ログアウトする。</a:t>
            </a:r>
            <a:br>
              <a:rPr kumimoji="0" lang="ja-JP" altLang="ja-JP" sz="900" b="0" i="0" u="none" strike="noStrike" cap="none" normalizeH="0" baseline="0" dirty="0">
                <a:ln>
                  <a:noFill/>
                </a:ln>
                <a:solidFill>
                  <a:srgbClr val="080808"/>
                </a:solidFill>
                <a:effectLst/>
                <a:latin typeface="Consolas" panose="020B0609020204030204" pitchFamily="49" charset="0"/>
                <a:ea typeface="ＭＳ ゴシック" panose="020B0609070205080204" pitchFamily="49" charset="-128"/>
              </a:rPr>
            </a:br>
            <a:r>
              <a:rPr kumimoji="0" lang="ja-JP" altLang="ja-JP" sz="900" b="0" i="0" u="none" strike="noStrike" cap="none" normalizeH="0" baseline="0" dirty="0">
                <a:ln>
                  <a:noFill/>
                </a:ln>
                <a:solidFill>
                  <a:srgbClr val="080808"/>
                </a:solidFill>
                <a:effectLst/>
                <a:latin typeface="Consolas" panose="020B0609020204030204" pitchFamily="49" charset="0"/>
                <a:ea typeface="ＭＳ ゴシック" panose="020B0609070205080204" pitchFamily="49" charset="-128"/>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tags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 users</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operationId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logout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responses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'204'</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description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No Content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'403'</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description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Forbidden</a:t>
            </a:r>
            <a:endParaRPr kumimoji="0" lang="ja-JP" altLang="ja-JP" sz="1800" b="0" i="0" u="none" strike="noStrike" cap="none" normalizeH="0" baseline="0" dirty="0">
              <a:ln>
                <a:noFill/>
              </a:ln>
              <a:solidFill>
                <a:schemeClr val="tx1"/>
              </a:solidFill>
              <a:effectLst/>
              <a:latin typeface="Consolas" panose="020B0609020204030204" pitchFamily="49" charset="0"/>
            </a:endParaRPr>
          </a:p>
        </p:txBody>
      </p:sp>
    </p:spTree>
    <p:extLst>
      <p:ext uri="{BB962C8B-B14F-4D97-AF65-F5344CB8AC3E}">
        <p14:creationId xmlns:p14="http://schemas.microsoft.com/office/powerpoint/2010/main" val="3874335638"/>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1271758"/>
          </a:xfrm>
          <a:prstGeom prst="rect">
            <a:avLst/>
          </a:prstGeom>
          <a:noFill/>
        </p:spPr>
        <p:txBody>
          <a:bodyPr wrap="square" rtlCol="0">
            <a:spAutoFit/>
          </a:bodyPr>
          <a:lstStyle/>
          <a:p>
            <a:pPr>
              <a:lnSpc>
                <a:spcPts val="3200"/>
              </a:lnSpc>
            </a:pPr>
            <a:r>
              <a:rPr kumimoji="1" lang="en-US" altLang="ja-JP" sz="2000" dirty="0" err="1">
                <a:latin typeface="Meiryo UI" panose="020B0604030504040204" pitchFamily="50" charset="-128"/>
                <a:ea typeface="Meiryo UI" panose="020B0604030504040204" pitchFamily="50" charset="-128"/>
              </a:rPr>
              <a:t>AuthenticationAction</a:t>
            </a:r>
            <a:r>
              <a:rPr kumimoji="1" lang="ja-JP" altLang="en-US" sz="2000" dirty="0">
                <a:latin typeface="Meiryo UI" panose="020B0604030504040204" pitchFamily="50" charset="-128"/>
                <a:ea typeface="Meiryo UI" panose="020B0604030504040204" pitchFamily="50" charset="-128"/>
              </a:rPr>
              <a:t>クラスに</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ログアウト用の</a:t>
            </a:r>
            <a:r>
              <a:rPr kumimoji="1" lang="en-US" altLang="ja-JP" sz="2000" dirty="0">
                <a:latin typeface="Meiryo UI" panose="020B0604030504040204" pitchFamily="50" charset="-128"/>
                <a:ea typeface="Meiryo UI" panose="020B0604030504040204" pitchFamily="50" charset="-128"/>
              </a:rPr>
              <a:t>REST API</a:t>
            </a:r>
            <a:r>
              <a:rPr kumimoji="1" lang="ja-JP" altLang="en-US" sz="2000" dirty="0">
                <a:latin typeface="Meiryo UI" panose="020B0604030504040204" pitchFamily="50" charset="-128"/>
                <a:ea typeface="Meiryo UI" panose="020B0604030504040204" pitchFamily="50" charset="-128"/>
              </a:rPr>
              <a:t>を実装します。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テストも追加して、テストします。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ログアウトの作成</a:t>
            </a:r>
            <a:r>
              <a:rPr kumimoji="1" lang="en-US" altLang="ja-JP" sz="2800" b="1" dirty="0">
                <a:latin typeface="Meiryo UI" panose="020B0604030504040204" pitchFamily="50" charset="-128"/>
                <a:ea typeface="Meiryo UI" panose="020B0604030504040204" pitchFamily="50" charset="-128"/>
              </a:rPr>
              <a:t>/</a:t>
            </a:r>
            <a:r>
              <a:rPr kumimoji="1" lang="ja-JP" altLang="en-US" sz="2800" b="1" dirty="0">
                <a:latin typeface="Meiryo UI" panose="020B0604030504040204" pitchFamily="50" charset="-128"/>
                <a:ea typeface="Meiryo UI" panose="020B0604030504040204" pitchFamily="50" charset="-128"/>
              </a:rPr>
              <a:t>テスト</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158</a:t>
            </a:fld>
            <a:endParaRPr kumimoji="1" lang="ja-JP" altLang="en-US"/>
          </a:p>
        </p:txBody>
      </p:sp>
      <p:sp>
        <p:nvSpPr>
          <p:cNvPr id="2" name="Rectangle 1">
            <a:extLst>
              <a:ext uri="{FF2B5EF4-FFF2-40B4-BE49-F238E27FC236}">
                <a16:creationId xmlns:a16="http://schemas.microsoft.com/office/drawing/2014/main" id="{6DB7FE61-053F-4069-AE4F-7A4BB9D8CB5C}"/>
              </a:ext>
            </a:extLst>
          </p:cNvPr>
          <p:cNvSpPr>
            <a:spLocks noChangeArrowheads="1"/>
          </p:cNvSpPr>
          <p:nvPr/>
        </p:nvSpPr>
        <p:spPr bwMode="auto">
          <a:xfrm>
            <a:off x="5777219" y="2352936"/>
            <a:ext cx="3775045" cy="784830"/>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@Path</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"/logout"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@POST</a:t>
            </a:r>
            <a:b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void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logout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ExecutionContext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executionContext)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SessionUtil</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invalidate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(executionContext);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endParaRPr kumimoji="0" lang="ja-JP" altLang="ja-JP" sz="1800" b="0" i="0" u="none" strike="noStrike" cap="none" normalizeH="0" baseline="0" dirty="0">
              <a:ln>
                <a:noFill/>
              </a:ln>
              <a:solidFill>
                <a:schemeClr val="tx1"/>
              </a:solidFill>
              <a:effectLst/>
              <a:latin typeface="Consolas" panose="020B0609020204030204" pitchFamily="49" charset="0"/>
            </a:endParaRPr>
          </a:p>
        </p:txBody>
      </p:sp>
      <p:sp>
        <p:nvSpPr>
          <p:cNvPr id="7" name="Rectangle 2">
            <a:extLst>
              <a:ext uri="{FF2B5EF4-FFF2-40B4-BE49-F238E27FC236}">
                <a16:creationId xmlns:a16="http://schemas.microsoft.com/office/drawing/2014/main" id="{48FB7325-FC00-4B4F-AAE8-7FE32A1AAF0C}"/>
              </a:ext>
            </a:extLst>
          </p:cNvPr>
          <p:cNvSpPr>
            <a:spLocks noChangeArrowheads="1"/>
          </p:cNvSpPr>
          <p:nvPr/>
        </p:nvSpPr>
        <p:spPr bwMode="auto">
          <a:xfrm>
            <a:off x="5777219" y="3594511"/>
            <a:ext cx="5100507" cy="1338828"/>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@Test</a:t>
            </a:r>
            <a:b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void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RESTAPI</a:t>
            </a:r>
            <a:r>
              <a:rPr kumimoji="0" lang="ja-JP" altLang="ja-JP" sz="900" b="0" i="0" u="none" strike="noStrike" cap="none" normalizeH="0" baseline="0" dirty="0">
                <a:ln>
                  <a:noFill/>
                </a:ln>
                <a:solidFill>
                  <a:srgbClr val="00627A"/>
                </a:solidFill>
                <a:effectLst/>
                <a:latin typeface="Consolas" panose="020B0609020204030204" pitchFamily="49" charset="0"/>
                <a:ea typeface="ＭＳ ゴシック" panose="020B0609070205080204" pitchFamily="49" charset="-128"/>
              </a:rPr>
              <a:t>でログアウトできる</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throws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Exception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RestMockHttpRequest request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post(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"/api/logout"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HttpResponse response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sendRequest(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request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assertStatusCode(</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ＭＳ ゴシック" panose="020B0609070205080204" pitchFamily="49" charset="-128"/>
              </a:rPr>
              <a:t>ログアウト</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HttpResponse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Status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NO_CONTENT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response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openApiValidator</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.validate(</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"logout"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request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response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endParaRPr kumimoji="0" lang="ja-JP" altLang="ja-JP" sz="1800" b="0" i="0" u="none" strike="noStrike" cap="none" normalizeH="0" baseline="0" dirty="0">
              <a:ln>
                <a:noFill/>
              </a:ln>
              <a:solidFill>
                <a:schemeClr val="tx1"/>
              </a:solidFill>
              <a:effectLst/>
              <a:latin typeface="Consolas" panose="020B0609020204030204" pitchFamily="49" charset="0"/>
            </a:endParaRPr>
          </a:p>
        </p:txBody>
      </p:sp>
    </p:spTree>
    <p:extLst>
      <p:ext uri="{BB962C8B-B14F-4D97-AF65-F5344CB8AC3E}">
        <p14:creationId xmlns:p14="http://schemas.microsoft.com/office/powerpoint/2010/main" val="939282825"/>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B6CDD105-BFF8-476B-80C2-767DBA38A7B7}"/>
              </a:ext>
            </a:extLst>
          </p:cNvPr>
          <p:cNvSpPr/>
          <p:nvPr/>
        </p:nvSpPr>
        <p:spPr>
          <a:xfrm>
            <a:off x="0" y="0"/>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AFC4131D-1475-4B6A-99D5-02671C10A837}"/>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dirty="0">
                <a:solidFill>
                  <a:schemeClr val="bg1"/>
                </a:solidFill>
                <a:latin typeface="Meiryo UI" panose="020B0604030504040204" pitchFamily="50" charset="-128"/>
                <a:ea typeface="Meiryo UI" panose="020B0604030504040204" pitchFamily="50" charset="-128"/>
              </a:rPr>
              <a:t>Work</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1271758"/>
          </a:xfrm>
          <a:prstGeom prst="rect">
            <a:avLst/>
          </a:prstGeom>
          <a:noFill/>
        </p:spPr>
        <p:txBody>
          <a:bodyPr wrap="square" rtlCol="0">
            <a:spAutoFit/>
          </a:bodyPr>
          <a:lstStyle/>
          <a:p>
            <a:pPr>
              <a:lnSpc>
                <a:spcPts val="3200"/>
              </a:lnSpc>
            </a:pPr>
            <a:r>
              <a:rPr kumimoji="1" lang="en-US" altLang="ja-JP" sz="2000" dirty="0" err="1">
                <a:latin typeface="Meiryo UI" panose="020B0604030504040204" pitchFamily="50" charset="-128"/>
                <a:ea typeface="Meiryo UI" panose="020B0604030504040204" pitchFamily="50" charset="-128"/>
              </a:rPr>
              <a:t>AuthenticationAction</a:t>
            </a:r>
            <a:r>
              <a:rPr kumimoji="1" lang="ja-JP" altLang="en-US" sz="2000" dirty="0">
                <a:latin typeface="Meiryo UI" panose="020B0604030504040204" pitchFamily="50" charset="-128"/>
                <a:ea typeface="Meiryo UI" panose="020B0604030504040204" pitchFamily="50" charset="-128"/>
              </a:rPr>
              <a:t>クラスに</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ログアウト用の</a:t>
            </a:r>
            <a:r>
              <a:rPr kumimoji="1" lang="en-US" altLang="ja-JP" sz="2000" dirty="0">
                <a:latin typeface="Meiryo UI" panose="020B0604030504040204" pitchFamily="50" charset="-128"/>
                <a:ea typeface="Meiryo UI" panose="020B0604030504040204" pitchFamily="50" charset="-128"/>
              </a:rPr>
              <a:t>REST API</a:t>
            </a:r>
            <a:r>
              <a:rPr kumimoji="1" lang="ja-JP" altLang="en-US" sz="2000" dirty="0">
                <a:latin typeface="Meiryo UI" panose="020B0604030504040204" pitchFamily="50" charset="-128"/>
                <a:ea typeface="Meiryo UI" panose="020B0604030504040204" pitchFamily="50" charset="-128"/>
              </a:rPr>
              <a:t>を実装します。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テストも追加して、テストします。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ログアウトの作成</a:t>
            </a:r>
            <a:r>
              <a:rPr kumimoji="1" lang="en-US" altLang="ja-JP" sz="2800" b="1" dirty="0">
                <a:latin typeface="Meiryo UI" panose="020B0604030504040204" pitchFamily="50" charset="-128"/>
                <a:ea typeface="Meiryo UI" panose="020B0604030504040204" pitchFamily="50" charset="-128"/>
              </a:rPr>
              <a:t>/</a:t>
            </a:r>
            <a:r>
              <a:rPr kumimoji="1" lang="ja-JP" altLang="en-US" sz="2800" b="1" dirty="0">
                <a:latin typeface="Meiryo UI" panose="020B0604030504040204" pitchFamily="50" charset="-128"/>
                <a:ea typeface="Meiryo UI" panose="020B0604030504040204" pitchFamily="50" charset="-128"/>
              </a:rPr>
              <a:t>テスト</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159</a:t>
            </a:fld>
            <a:endParaRPr kumimoji="1" lang="ja-JP" altLang="en-US"/>
          </a:p>
        </p:txBody>
      </p:sp>
      <p:sp>
        <p:nvSpPr>
          <p:cNvPr id="2" name="Rectangle 1">
            <a:extLst>
              <a:ext uri="{FF2B5EF4-FFF2-40B4-BE49-F238E27FC236}">
                <a16:creationId xmlns:a16="http://schemas.microsoft.com/office/drawing/2014/main" id="{6DB7FE61-053F-4069-AE4F-7A4BB9D8CB5C}"/>
              </a:ext>
            </a:extLst>
          </p:cNvPr>
          <p:cNvSpPr>
            <a:spLocks noChangeArrowheads="1"/>
          </p:cNvSpPr>
          <p:nvPr/>
        </p:nvSpPr>
        <p:spPr bwMode="auto">
          <a:xfrm>
            <a:off x="5777219" y="2352936"/>
            <a:ext cx="3775045" cy="784830"/>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@Path</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"/logout"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@POST</a:t>
            </a:r>
            <a:b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void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logout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ExecutionContext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executionContext)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SessionUtil</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invalidate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(executionContext);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endParaRPr kumimoji="0" lang="ja-JP" altLang="ja-JP" sz="1800" b="0" i="0" u="none" strike="noStrike" cap="none" normalizeH="0" baseline="0" dirty="0">
              <a:ln>
                <a:noFill/>
              </a:ln>
              <a:solidFill>
                <a:schemeClr val="tx1"/>
              </a:solidFill>
              <a:effectLst/>
              <a:latin typeface="Consolas" panose="020B0609020204030204" pitchFamily="49" charset="0"/>
            </a:endParaRPr>
          </a:p>
        </p:txBody>
      </p:sp>
      <p:sp>
        <p:nvSpPr>
          <p:cNvPr id="7" name="Rectangle 2">
            <a:extLst>
              <a:ext uri="{FF2B5EF4-FFF2-40B4-BE49-F238E27FC236}">
                <a16:creationId xmlns:a16="http://schemas.microsoft.com/office/drawing/2014/main" id="{48FB7325-FC00-4B4F-AAE8-7FE32A1AAF0C}"/>
              </a:ext>
            </a:extLst>
          </p:cNvPr>
          <p:cNvSpPr>
            <a:spLocks noChangeArrowheads="1"/>
          </p:cNvSpPr>
          <p:nvPr/>
        </p:nvSpPr>
        <p:spPr bwMode="auto">
          <a:xfrm>
            <a:off x="5777219" y="3594511"/>
            <a:ext cx="5100507" cy="1338828"/>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@Test</a:t>
            </a:r>
            <a:b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void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RESTAPI</a:t>
            </a:r>
            <a:r>
              <a:rPr kumimoji="0" lang="ja-JP" altLang="ja-JP" sz="900" b="0" i="0" u="none" strike="noStrike" cap="none" normalizeH="0" baseline="0" dirty="0">
                <a:ln>
                  <a:noFill/>
                </a:ln>
                <a:solidFill>
                  <a:srgbClr val="00627A"/>
                </a:solidFill>
                <a:effectLst/>
                <a:latin typeface="Consolas" panose="020B0609020204030204" pitchFamily="49" charset="0"/>
                <a:ea typeface="ＭＳ ゴシック" panose="020B0609070205080204" pitchFamily="49" charset="-128"/>
              </a:rPr>
              <a:t>でログアウトできる</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throws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Exception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RestMockHttpRequest request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post(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"/api/logout"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HttpResponse response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sendRequest(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request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assertStatusCode(</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ＭＳ ゴシック" panose="020B0609070205080204" pitchFamily="49" charset="-128"/>
              </a:rPr>
              <a:t>ログアウト</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HttpResponse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Status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NO_CONTENT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response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openApiValidator</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.validate(</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"logout"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request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response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endParaRPr kumimoji="0" lang="ja-JP" altLang="ja-JP" sz="1800" b="0" i="0" u="none" strike="noStrike" cap="none" normalizeH="0" baseline="0" dirty="0">
              <a:ln>
                <a:noFill/>
              </a:ln>
              <a:solidFill>
                <a:schemeClr val="tx1"/>
              </a:solidFill>
              <a:effectLst/>
              <a:latin typeface="Consolas" panose="020B0609020204030204" pitchFamily="49" charset="0"/>
            </a:endParaRPr>
          </a:p>
        </p:txBody>
      </p:sp>
    </p:spTree>
    <p:extLst>
      <p:ext uri="{BB962C8B-B14F-4D97-AF65-F5344CB8AC3E}">
        <p14:creationId xmlns:p14="http://schemas.microsoft.com/office/powerpoint/2010/main" val="16814431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REST</a:t>
            </a:r>
            <a:r>
              <a:rPr kumimoji="1" lang="ja-JP" altLang="en-US" sz="2800" b="1" dirty="0">
                <a:latin typeface="Meiryo UI" panose="020B0604030504040204" pitchFamily="50" charset="-128"/>
                <a:ea typeface="Meiryo UI" panose="020B0604030504040204" pitchFamily="50" charset="-128"/>
              </a:rPr>
              <a:t>を崩す</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3323602"/>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ログインやログアウトのリソースとは？</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設計のベースとして</a:t>
            </a:r>
            <a:r>
              <a:rPr kumimoji="1" lang="en-US" altLang="ja-JP" sz="2000" dirty="0">
                <a:highlight>
                  <a:srgbClr val="FFFF00"/>
                </a:highlight>
                <a:latin typeface="Meiryo UI" panose="020B0604030504040204" pitchFamily="50" charset="-128"/>
                <a:ea typeface="Meiryo UI" panose="020B0604030504040204" pitchFamily="50" charset="-128"/>
              </a:rPr>
              <a:t>REST</a:t>
            </a:r>
            <a:r>
              <a:rPr kumimoji="1" lang="ja-JP" altLang="en-US" sz="2000" dirty="0">
                <a:latin typeface="Meiryo UI" panose="020B0604030504040204" pitchFamily="50" charset="-128"/>
                <a:ea typeface="Meiryo UI" panose="020B0604030504040204" pitchFamily="50" charset="-128"/>
              </a:rPr>
              <a:t>の考え方を使いますが、難しい場合は崩します。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上の例だと、実現したい操作に着目し、</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URI</a:t>
            </a:r>
            <a:r>
              <a:rPr kumimoji="1" lang="ja-JP" altLang="en-US" sz="2000" dirty="0">
                <a:highlight>
                  <a:srgbClr val="FFFF00"/>
                </a:highlight>
                <a:latin typeface="Meiryo UI" panose="020B0604030504040204" pitchFamily="50" charset="-128"/>
                <a:ea typeface="Meiryo UI" panose="020B0604030504040204" pitchFamily="50" charset="-128"/>
              </a:rPr>
              <a:t>で操作</a:t>
            </a:r>
            <a:r>
              <a:rPr kumimoji="1" lang="ja-JP" altLang="en-US" sz="2000" dirty="0">
                <a:latin typeface="Meiryo UI" panose="020B0604030504040204" pitchFamily="50" charset="-128"/>
                <a:ea typeface="Meiryo UI" panose="020B0604030504040204" pitchFamily="50" charset="-128"/>
              </a:rPr>
              <a:t>を表現し、</a:t>
            </a:r>
            <a:r>
              <a:rPr kumimoji="1" lang="en-US" altLang="ja-JP" sz="2000" dirty="0">
                <a:latin typeface="Meiryo UI" panose="020B0604030504040204" pitchFamily="50" charset="-128"/>
                <a:ea typeface="Meiryo UI" panose="020B0604030504040204" pitchFamily="50" charset="-128"/>
              </a:rPr>
              <a:t>HTTP</a:t>
            </a:r>
            <a:r>
              <a:rPr kumimoji="1" lang="ja-JP" altLang="en-US" sz="2000" dirty="0">
                <a:latin typeface="Meiryo UI" panose="020B0604030504040204" pitchFamily="50" charset="-128"/>
                <a:ea typeface="Meiryo UI" panose="020B0604030504040204" pitchFamily="50" charset="-128"/>
              </a:rPr>
              <a:t>メソッドは</a:t>
            </a:r>
            <a:r>
              <a:rPr kumimoji="1" lang="en-US" altLang="ja-JP" sz="2000" dirty="0">
                <a:highlight>
                  <a:srgbClr val="FFFF00"/>
                </a:highlight>
                <a:latin typeface="Meiryo UI" panose="020B0604030504040204" pitchFamily="50" charset="-128"/>
                <a:ea typeface="Meiryo UI" panose="020B0604030504040204" pitchFamily="50" charset="-128"/>
              </a:rPr>
              <a:t>POST</a:t>
            </a:r>
            <a:r>
              <a:rPr kumimoji="1" lang="ja-JP" altLang="en-US" sz="2000" dirty="0">
                <a:highlight>
                  <a:srgbClr val="FFFF00"/>
                </a:highlight>
                <a:latin typeface="Meiryo UI" panose="020B0604030504040204" pitchFamily="50" charset="-128"/>
                <a:ea typeface="Meiryo UI" panose="020B0604030504040204" pitchFamily="50" charset="-128"/>
              </a:rPr>
              <a:t>で実行指示</a:t>
            </a:r>
            <a:r>
              <a:rPr kumimoji="1" lang="ja-JP" altLang="en-US" sz="2000" dirty="0">
                <a:latin typeface="Meiryo UI" panose="020B0604030504040204" pitchFamily="50" charset="-128"/>
                <a:ea typeface="Meiryo UI" panose="020B0604030504040204" pitchFamily="50" charset="-128"/>
              </a:rPr>
              <a:t>を表現しています。</a:t>
            </a:r>
            <a:endParaRPr kumimoji="1" lang="en-US" altLang="ja-JP" sz="2000" dirty="0">
              <a:latin typeface="Meiryo UI" panose="020B0604030504040204" pitchFamily="50" charset="-128"/>
              <a:ea typeface="Meiryo UI" panose="020B0604030504040204" pitchFamily="50" charset="-128"/>
            </a:endParaRPr>
          </a:p>
        </p:txBody>
      </p:sp>
      <p:sp>
        <p:nvSpPr>
          <p:cNvPr id="2" name="スライド番号プレースホルダー 1">
            <a:extLst>
              <a:ext uri="{FF2B5EF4-FFF2-40B4-BE49-F238E27FC236}">
                <a16:creationId xmlns:a16="http://schemas.microsoft.com/office/drawing/2014/main" id="{4665345A-ED9F-46D6-937B-9F4B7D73AF39}"/>
              </a:ext>
            </a:extLst>
          </p:cNvPr>
          <p:cNvSpPr>
            <a:spLocks noGrp="1"/>
          </p:cNvSpPr>
          <p:nvPr>
            <p:ph type="sldNum" sz="quarter" idx="12"/>
          </p:nvPr>
        </p:nvSpPr>
        <p:spPr/>
        <p:txBody>
          <a:bodyPr/>
          <a:lstStyle/>
          <a:p>
            <a:fld id="{A783C381-2822-4F05-8A88-66F73725CF2D}" type="slidenum">
              <a:rPr kumimoji="1" lang="ja-JP" altLang="en-US" smtClean="0"/>
              <a:t>16</a:t>
            </a:fld>
            <a:endParaRPr kumimoji="1" lang="ja-JP" altLang="en-US"/>
          </a:p>
        </p:txBody>
      </p:sp>
      <p:graphicFrame>
        <p:nvGraphicFramePr>
          <p:cNvPr id="8" name="表 8">
            <a:extLst>
              <a:ext uri="{FF2B5EF4-FFF2-40B4-BE49-F238E27FC236}">
                <a16:creationId xmlns:a16="http://schemas.microsoft.com/office/drawing/2014/main" id="{7EB08EFF-C4DB-47AF-BB4B-D2C9A6B03E90}"/>
              </a:ext>
            </a:extLst>
          </p:cNvPr>
          <p:cNvGraphicFramePr>
            <a:graphicFrameLocks noGrp="1"/>
          </p:cNvGraphicFramePr>
          <p:nvPr>
            <p:extLst>
              <p:ext uri="{D42A27DB-BD31-4B8C-83A1-F6EECF244321}">
                <p14:modId xmlns:p14="http://schemas.microsoft.com/office/powerpoint/2010/main" val="1620316509"/>
              </p:ext>
            </p:extLst>
          </p:nvPr>
        </p:nvGraphicFramePr>
        <p:xfrm>
          <a:off x="1034580" y="2316480"/>
          <a:ext cx="4965727" cy="1112520"/>
        </p:xfrm>
        <a:graphic>
          <a:graphicData uri="http://schemas.openxmlformats.org/drawingml/2006/table">
            <a:tbl>
              <a:tblPr firstRow="1" bandRow="1">
                <a:tableStyleId>{2D5ABB26-0587-4C30-8999-92F81FD0307C}</a:tableStyleId>
              </a:tblPr>
              <a:tblGrid>
                <a:gridCol w="1031681">
                  <a:extLst>
                    <a:ext uri="{9D8B030D-6E8A-4147-A177-3AD203B41FA5}">
                      <a16:colId xmlns:a16="http://schemas.microsoft.com/office/drawing/2014/main" val="1148184381"/>
                    </a:ext>
                  </a:extLst>
                </a:gridCol>
                <a:gridCol w="1573618">
                  <a:extLst>
                    <a:ext uri="{9D8B030D-6E8A-4147-A177-3AD203B41FA5}">
                      <a16:colId xmlns:a16="http://schemas.microsoft.com/office/drawing/2014/main" val="1022776163"/>
                    </a:ext>
                  </a:extLst>
                </a:gridCol>
                <a:gridCol w="2360428">
                  <a:extLst>
                    <a:ext uri="{9D8B030D-6E8A-4147-A177-3AD203B41FA5}">
                      <a16:colId xmlns:a16="http://schemas.microsoft.com/office/drawing/2014/main" val="3773443296"/>
                    </a:ext>
                  </a:extLst>
                </a:gridCol>
              </a:tblGrid>
              <a:tr h="370840">
                <a:tc>
                  <a:txBody>
                    <a:bodyPr/>
                    <a:lstStyle/>
                    <a:p>
                      <a:endParaRPr kumimoji="1" lang="ja-JP" altLang="en-US" sz="1400" dirty="0">
                        <a:latin typeface="Meiryo UI" panose="020B0604030504040204" pitchFamily="50" charset="-128"/>
                        <a:ea typeface="Meiryo UI" panose="020B0604030504040204" pitchFamily="50" charset="-128"/>
                      </a:endParaRPr>
                    </a:p>
                  </a:txBody>
                  <a:tcPr/>
                </a:tc>
                <a:tc>
                  <a:txBody>
                    <a:bodyPr/>
                    <a:lstStyle/>
                    <a:p>
                      <a:endParaRPr kumimoji="1" lang="ja-JP" altLang="en-US" sz="1400" dirty="0">
                        <a:latin typeface="Meiryo UI" panose="020B0604030504040204" pitchFamily="50" charset="-128"/>
                        <a:ea typeface="Meiryo UI" panose="020B0604030504040204" pitchFamily="50" charset="-128"/>
                      </a:endParaRPr>
                    </a:p>
                  </a:txBody>
                  <a:tcPr/>
                </a:tc>
                <a:tc>
                  <a:txBody>
                    <a:bodyPr/>
                    <a:lstStyle/>
                    <a:p>
                      <a:endParaRPr kumimoji="1" lang="ja-JP" altLang="en-US" sz="1400" dirty="0">
                        <a:latin typeface="Meiryo UI" panose="020B0604030504040204" pitchFamily="50" charset="-128"/>
                        <a:ea typeface="Meiryo UI" panose="020B0604030504040204" pitchFamily="50" charset="-128"/>
                      </a:endParaRPr>
                    </a:p>
                  </a:txBody>
                  <a:tcPr/>
                </a:tc>
                <a:extLst>
                  <a:ext uri="{0D108BD9-81ED-4DB2-BD59-A6C34878D82A}">
                    <a16:rowId xmlns:a16="http://schemas.microsoft.com/office/drawing/2014/main" val="494760758"/>
                  </a:ext>
                </a:extLst>
              </a:tr>
              <a:tr h="370840">
                <a:tc>
                  <a:txBody>
                    <a:bodyPr/>
                    <a:lstStyle/>
                    <a:p>
                      <a:r>
                        <a:rPr kumimoji="1" lang="en-US" altLang="ja-JP" sz="1400" dirty="0">
                          <a:latin typeface="Meiryo UI" panose="020B0604030504040204" pitchFamily="50" charset="-128"/>
                          <a:ea typeface="Meiryo UI" panose="020B0604030504040204" pitchFamily="50" charset="-128"/>
                        </a:rPr>
                        <a:t>POST</a:t>
                      </a:r>
                      <a:endParaRPr kumimoji="1" lang="ja-JP" altLang="en-US" sz="1400" dirty="0">
                        <a:latin typeface="Meiryo UI" panose="020B0604030504040204" pitchFamily="50" charset="-128"/>
                        <a:ea typeface="Meiryo UI" panose="020B0604030504040204" pitchFamily="50" charset="-128"/>
                      </a:endParaRPr>
                    </a:p>
                  </a:txBody>
                  <a:tcPr/>
                </a:tc>
                <a:tc>
                  <a:txBody>
                    <a:bodyPr/>
                    <a:lstStyle/>
                    <a:p>
                      <a:r>
                        <a:rPr kumimoji="1" lang="en-US" altLang="ja-JP" sz="1400" dirty="0">
                          <a:latin typeface="Meiryo UI" panose="020B0604030504040204" pitchFamily="50" charset="-128"/>
                          <a:ea typeface="Meiryo UI" panose="020B0604030504040204" pitchFamily="50" charset="-128"/>
                        </a:rPr>
                        <a:t>/login</a:t>
                      </a:r>
                      <a:endParaRPr kumimoji="1" lang="ja-JP" altLang="en-US" sz="1400" dirty="0">
                        <a:latin typeface="Meiryo UI" panose="020B0604030504040204" pitchFamily="50" charset="-128"/>
                        <a:ea typeface="Meiryo UI" panose="020B0604030504040204" pitchFamily="50" charset="-128"/>
                      </a:endParaRPr>
                    </a:p>
                  </a:txBody>
                  <a:tcPr/>
                </a:tc>
                <a:tc>
                  <a:txBody>
                    <a:bodyPr/>
                    <a:lstStyle/>
                    <a:p>
                      <a:r>
                        <a:rPr kumimoji="1" lang="ja-JP" altLang="en-US" sz="1400" dirty="0">
                          <a:latin typeface="Meiryo UI" panose="020B0604030504040204" pitchFamily="50" charset="-128"/>
                          <a:ea typeface="Meiryo UI" panose="020B0604030504040204" pitchFamily="50" charset="-128"/>
                        </a:rPr>
                        <a:t>ログインする</a:t>
                      </a:r>
                    </a:p>
                  </a:txBody>
                  <a:tcPr/>
                </a:tc>
                <a:extLst>
                  <a:ext uri="{0D108BD9-81ED-4DB2-BD59-A6C34878D82A}">
                    <a16:rowId xmlns:a16="http://schemas.microsoft.com/office/drawing/2014/main" val="4222496944"/>
                  </a:ext>
                </a:extLst>
              </a:tr>
              <a:tr h="370840">
                <a:tc>
                  <a:txBody>
                    <a:bodyPr/>
                    <a:lstStyle/>
                    <a:p>
                      <a:r>
                        <a:rPr kumimoji="1" lang="en-US" altLang="ja-JP" sz="1400" dirty="0">
                          <a:latin typeface="Meiryo UI" panose="020B0604030504040204" pitchFamily="50" charset="-128"/>
                          <a:ea typeface="Meiryo UI" panose="020B0604030504040204" pitchFamily="50" charset="-128"/>
                        </a:rPr>
                        <a:t>POST</a:t>
                      </a:r>
                      <a:endParaRPr kumimoji="1" lang="ja-JP" altLang="en-US" sz="1400" dirty="0">
                        <a:latin typeface="Meiryo UI" panose="020B0604030504040204" pitchFamily="50" charset="-128"/>
                        <a:ea typeface="Meiryo UI" panose="020B0604030504040204" pitchFamily="50" charset="-128"/>
                      </a:endParaRPr>
                    </a:p>
                  </a:txBody>
                  <a:tcPr/>
                </a:tc>
                <a:tc>
                  <a:txBody>
                    <a:bodyPr/>
                    <a:lstStyle/>
                    <a:p>
                      <a:r>
                        <a:rPr kumimoji="1" lang="en-US" altLang="ja-JP" sz="1400" dirty="0">
                          <a:latin typeface="Meiryo UI" panose="020B0604030504040204" pitchFamily="50" charset="-128"/>
                          <a:ea typeface="Meiryo UI" panose="020B0604030504040204" pitchFamily="50" charset="-128"/>
                        </a:rPr>
                        <a:t>/logout</a:t>
                      </a:r>
                      <a:endParaRPr kumimoji="1" lang="ja-JP" altLang="en-US" sz="1400" dirty="0">
                        <a:latin typeface="Meiryo UI" panose="020B0604030504040204" pitchFamily="50" charset="-128"/>
                        <a:ea typeface="Meiryo UI" panose="020B0604030504040204" pitchFamily="50" charset="-128"/>
                      </a:endParaRPr>
                    </a:p>
                  </a:txBody>
                  <a:tcPr/>
                </a:tc>
                <a:tc>
                  <a:txBody>
                    <a:bodyPr/>
                    <a:lstStyle/>
                    <a:p>
                      <a:r>
                        <a:rPr kumimoji="1" lang="ja-JP" altLang="en-US" sz="1400" dirty="0">
                          <a:latin typeface="Meiryo UI" panose="020B0604030504040204" pitchFamily="50" charset="-128"/>
                          <a:ea typeface="Meiryo UI" panose="020B0604030504040204" pitchFamily="50" charset="-128"/>
                        </a:rPr>
                        <a:t>ログアウトする</a:t>
                      </a:r>
                    </a:p>
                  </a:txBody>
                  <a:tcPr/>
                </a:tc>
                <a:extLst>
                  <a:ext uri="{0D108BD9-81ED-4DB2-BD59-A6C34878D82A}">
                    <a16:rowId xmlns:a16="http://schemas.microsoft.com/office/drawing/2014/main" val="2600247532"/>
                  </a:ext>
                </a:extLst>
              </a:tr>
            </a:tbl>
          </a:graphicData>
        </a:graphic>
      </p:graphicFrame>
    </p:spTree>
    <p:extLst>
      <p:ext uri="{BB962C8B-B14F-4D97-AF65-F5344CB8AC3E}">
        <p14:creationId xmlns:p14="http://schemas.microsoft.com/office/powerpoint/2010/main" val="41613356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622570" y="900000"/>
            <a:ext cx="10846341" cy="4796492"/>
          </a:xfrm>
          <a:prstGeom prst="rect">
            <a:avLst/>
          </a:prstGeom>
          <a:noFill/>
          <a:ln>
            <a:noFill/>
          </a:ln>
          <a:effectLst/>
        </p:spPr>
        <p:txBody>
          <a:bodyPr wrap="square" tIns="360000" bIns="360000" rtlCol="0" anchor="ctr">
            <a:noAutofit/>
          </a:bodyPr>
          <a:lstStyle/>
          <a:p>
            <a:r>
              <a:rPr lang="ja-JP" altLang="en-US" sz="4400" b="1" dirty="0">
                <a:solidFill>
                  <a:schemeClr val="bg1"/>
                </a:solidFill>
                <a:latin typeface="Meiryo UI" panose="020B0604030504040204" pitchFamily="50" charset="-128"/>
                <a:ea typeface="Meiryo UI" panose="020B0604030504040204" pitchFamily="50" charset="-128"/>
              </a:rPr>
              <a:t>質問タイム</a:t>
            </a:r>
            <a:endParaRPr lang="en-US" altLang="ja-JP" sz="4400" b="1" dirty="0">
              <a:solidFill>
                <a:schemeClr val="bg1"/>
              </a:solidFill>
              <a:latin typeface="Meiryo UI" panose="020B0604030504040204" pitchFamily="50" charset="-128"/>
              <a:ea typeface="Meiryo UI" panose="020B0604030504040204" pitchFamily="50" charset="-128"/>
            </a:endParaRPr>
          </a:p>
          <a:p>
            <a:endParaRPr lang="en-US" altLang="ja-JP" sz="4400" b="1" dirty="0">
              <a:solidFill>
                <a:schemeClr val="bg1"/>
              </a:solidFill>
              <a:latin typeface="Meiryo UI" panose="020B0604030504040204" pitchFamily="50" charset="-128"/>
              <a:ea typeface="Meiryo UI" panose="020B0604030504040204" pitchFamily="50" charset="-128"/>
            </a:endParaRPr>
          </a:p>
          <a:p>
            <a:r>
              <a:rPr lang="en-US" altLang="ja-JP" sz="4400" b="1" dirty="0">
                <a:solidFill>
                  <a:schemeClr val="bg1"/>
                </a:solidFill>
                <a:latin typeface="Meiryo UI" panose="020B0604030504040204" pitchFamily="50" charset="-128"/>
                <a:ea typeface="Meiryo UI" panose="020B0604030504040204" pitchFamily="50" charset="-128"/>
              </a:rPr>
              <a:t>REST</a:t>
            </a:r>
            <a:r>
              <a:rPr lang="ja-JP" altLang="en-US" sz="4400" b="1" dirty="0">
                <a:solidFill>
                  <a:schemeClr val="bg1"/>
                </a:solidFill>
                <a:latin typeface="Meiryo UI" panose="020B0604030504040204" pitchFamily="50" charset="-128"/>
                <a:ea typeface="Meiryo UI" panose="020B0604030504040204" pitchFamily="50" charset="-128"/>
              </a:rPr>
              <a:t>って何がうれしいんですかね？</a:t>
            </a:r>
            <a:endParaRPr lang="en-US" altLang="ja-JP" sz="4400" b="1" dirty="0">
              <a:solidFill>
                <a:schemeClr val="bg1"/>
              </a:solidFill>
              <a:latin typeface="Meiryo UI" panose="020B0604030504040204" pitchFamily="50" charset="-128"/>
              <a:ea typeface="Meiryo UI" panose="020B0604030504040204" pitchFamily="50" charset="-128"/>
            </a:endParaRPr>
          </a:p>
        </p:txBody>
      </p:sp>
      <p:sp>
        <p:nvSpPr>
          <p:cNvPr id="3" name="スライド番号プレースホルダー 2">
            <a:extLst>
              <a:ext uri="{FF2B5EF4-FFF2-40B4-BE49-F238E27FC236}">
                <a16:creationId xmlns:a16="http://schemas.microsoft.com/office/drawing/2014/main" id="{6F448A2C-9C5D-4263-A831-BD5C7B1E0ACF}"/>
              </a:ext>
            </a:extLst>
          </p:cNvPr>
          <p:cNvSpPr>
            <a:spLocks noGrp="1"/>
          </p:cNvSpPr>
          <p:nvPr>
            <p:ph type="sldNum" sz="quarter" idx="12"/>
          </p:nvPr>
        </p:nvSpPr>
        <p:spPr/>
        <p:txBody>
          <a:bodyPr/>
          <a:lstStyle/>
          <a:p>
            <a:fld id="{A783C381-2822-4F05-8A88-66F73725CF2D}" type="slidenum">
              <a:rPr kumimoji="1" lang="ja-JP" altLang="en-US" smtClean="0"/>
              <a:t>17</a:t>
            </a:fld>
            <a:endParaRPr kumimoji="1" lang="ja-JP" altLang="en-US"/>
          </a:p>
        </p:txBody>
      </p:sp>
    </p:spTree>
    <p:extLst>
      <p:ext uri="{BB962C8B-B14F-4D97-AF65-F5344CB8AC3E}">
        <p14:creationId xmlns:p14="http://schemas.microsoft.com/office/powerpoint/2010/main" val="14934606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0" y="900000"/>
            <a:ext cx="12188389" cy="4796492"/>
          </a:xfrm>
          <a:prstGeom prst="rect">
            <a:avLst/>
          </a:prstGeom>
          <a:noFill/>
          <a:ln>
            <a:noFill/>
          </a:ln>
          <a:effectLst/>
        </p:spPr>
        <p:txBody>
          <a:bodyPr wrap="square" tIns="360000" bIns="360000" rtlCol="0" anchor="ctr">
            <a:noAutofit/>
          </a:bodyPr>
          <a:lstStyle/>
          <a:p>
            <a:pPr algn="ctr"/>
            <a:r>
              <a:rPr lang="en-US" altLang="ja-JP" sz="4400" b="1" dirty="0" err="1">
                <a:solidFill>
                  <a:schemeClr val="bg1"/>
                </a:solidFill>
                <a:latin typeface="Meiryo UI" panose="020B0604030504040204" pitchFamily="50" charset="-128"/>
                <a:ea typeface="Meiryo UI" panose="020B0604030504040204" pitchFamily="50" charset="-128"/>
              </a:rPr>
              <a:t>Nablarch</a:t>
            </a:r>
            <a:r>
              <a:rPr lang="ja-JP" altLang="en-US" sz="4400" b="1" dirty="0">
                <a:solidFill>
                  <a:schemeClr val="bg1"/>
                </a:solidFill>
                <a:latin typeface="Meiryo UI" panose="020B0604030504040204" pitchFamily="50" charset="-128"/>
                <a:ea typeface="Meiryo UI" panose="020B0604030504040204" pitchFamily="50" charset="-128"/>
              </a:rPr>
              <a:t>入門</a:t>
            </a:r>
          </a:p>
        </p:txBody>
      </p:sp>
      <p:sp>
        <p:nvSpPr>
          <p:cNvPr id="3" name="スライド番号プレースホルダー 2">
            <a:extLst>
              <a:ext uri="{FF2B5EF4-FFF2-40B4-BE49-F238E27FC236}">
                <a16:creationId xmlns:a16="http://schemas.microsoft.com/office/drawing/2014/main" id="{6F448A2C-9C5D-4263-A831-BD5C7B1E0ACF}"/>
              </a:ext>
            </a:extLst>
          </p:cNvPr>
          <p:cNvSpPr>
            <a:spLocks noGrp="1"/>
          </p:cNvSpPr>
          <p:nvPr>
            <p:ph type="sldNum" sz="quarter" idx="12"/>
          </p:nvPr>
        </p:nvSpPr>
        <p:spPr/>
        <p:txBody>
          <a:bodyPr/>
          <a:lstStyle/>
          <a:p>
            <a:fld id="{A783C381-2822-4F05-8A88-66F73725CF2D}" type="slidenum">
              <a:rPr kumimoji="1" lang="ja-JP" altLang="en-US" smtClean="0"/>
              <a:t>18</a:t>
            </a:fld>
            <a:endParaRPr kumimoji="1" lang="ja-JP" altLang="en-US"/>
          </a:p>
        </p:txBody>
      </p:sp>
    </p:spTree>
    <p:extLst>
      <p:ext uri="{BB962C8B-B14F-4D97-AF65-F5344CB8AC3E}">
        <p14:creationId xmlns:p14="http://schemas.microsoft.com/office/powerpoint/2010/main" val="32918671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965077"/>
          </a:xfrm>
          <a:prstGeom prst="rect">
            <a:avLst/>
          </a:prstGeom>
          <a:noFill/>
        </p:spPr>
        <p:txBody>
          <a:bodyPr wrap="square" rtlCol="0">
            <a:spAutoFit/>
          </a:bodyPr>
          <a:lstStyle/>
          <a:p>
            <a:pPr>
              <a:lnSpc>
                <a:spcPts val="3200"/>
              </a:lnSpc>
            </a:pPr>
            <a:r>
              <a:rPr kumimoji="1" lang="en-US" altLang="ja-JP" sz="2000" dirty="0">
                <a:latin typeface="Meiryo UI" panose="020B0604030504040204" pitchFamily="50" charset="-128"/>
                <a:ea typeface="Meiryo UI" panose="020B0604030504040204" pitchFamily="50" charset="-128"/>
              </a:rPr>
              <a:t>API</a:t>
            </a:r>
            <a:r>
              <a:rPr kumimoji="1" lang="ja-JP" altLang="en-US" sz="2000" dirty="0">
                <a:latin typeface="Meiryo UI" panose="020B0604030504040204" pitchFamily="50" charset="-128"/>
                <a:ea typeface="Meiryo UI" panose="020B0604030504040204" pitchFamily="50" charset="-128"/>
              </a:rPr>
              <a:t>を</a:t>
            </a:r>
            <a:r>
              <a:rPr kumimoji="1" lang="en-US" altLang="ja-JP" sz="2000" dirty="0">
                <a:latin typeface="Meiryo UI" panose="020B0604030504040204" pitchFamily="50" charset="-128"/>
                <a:ea typeface="Meiryo UI" panose="020B0604030504040204" pitchFamily="50" charset="-128"/>
              </a:rPr>
              <a:t>1</a:t>
            </a:r>
            <a:r>
              <a:rPr kumimoji="1" lang="ja-JP" altLang="en-US" sz="2000" dirty="0">
                <a:latin typeface="Meiryo UI" panose="020B0604030504040204" pitchFamily="50" charset="-128"/>
                <a:ea typeface="Meiryo UI" panose="020B0604030504040204" pitchFamily="50" charset="-128"/>
              </a:rPr>
              <a:t>から作るのは大変なので</a:t>
            </a:r>
            <a:r>
              <a:rPr kumimoji="1" lang="en-US" altLang="ja-JP" sz="2000" dirty="0" err="1">
                <a:highlight>
                  <a:srgbClr val="FFFF00"/>
                </a:highlight>
                <a:latin typeface="Meiryo UI" panose="020B0604030504040204" pitchFamily="50" charset="-128"/>
                <a:ea typeface="Meiryo UI" panose="020B0604030504040204" pitchFamily="50" charset="-128"/>
              </a:rPr>
              <a:t>Nablarch</a:t>
            </a:r>
            <a:r>
              <a:rPr kumimoji="1" lang="ja-JP" altLang="en-US" sz="2000" dirty="0">
                <a:latin typeface="Meiryo UI" panose="020B0604030504040204" pitchFamily="50" charset="-128"/>
                <a:ea typeface="Meiryo UI" panose="020B0604030504040204" pitchFamily="50" charset="-128"/>
              </a:rPr>
              <a:t>を使います。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TIS</a:t>
            </a:r>
            <a:r>
              <a:rPr kumimoji="1" lang="ja-JP" altLang="en-US" sz="2000" dirty="0">
                <a:latin typeface="Meiryo UI" panose="020B0604030504040204" pitchFamily="50" charset="-128"/>
                <a:ea typeface="Meiryo UI" panose="020B0604030504040204" pitchFamily="50" charset="-128"/>
              </a:rPr>
              <a:t>がスクラッチ開発した</a:t>
            </a:r>
            <a:r>
              <a:rPr kumimoji="1" lang="en-US" altLang="ja-JP" sz="2000" dirty="0">
                <a:latin typeface="Meiryo UI" panose="020B0604030504040204" pitchFamily="50" charset="-128"/>
                <a:ea typeface="Meiryo UI" panose="020B0604030504040204" pitchFamily="50" charset="-128"/>
              </a:rPr>
              <a:t>Java</a:t>
            </a:r>
            <a:r>
              <a:rPr kumimoji="1" lang="ja-JP" altLang="en-US" sz="2000" dirty="0">
                <a:latin typeface="Meiryo UI" panose="020B0604030504040204" pitchFamily="50" charset="-128"/>
                <a:ea typeface="Meiryo UI" panose="020B0604030504040204" pitchFamily="50" charset="-128"/>
              </a:rPr>
              <a:t>の開発基盤。</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Web</a:t>
            </a:r>
            <a:r>
              <a:rPr kumimoji="1" lang="ja-JP" altLang="en-US" sz="2000" dirty="0">
                <a:latin typeface="Meiryo UI" panose="020B0604030504040204" pitchFamily="50" charset="-128"/>
                <a:ea typeface="Meiryo UI" panose="020B0604030504040204" pitchFamily="50" charset="-128"/>
              </a:rPr>
              <a:t>アプリ、バッチアプリ、</a:t>
            </a:r>
            <a:r>
              <a:rPr kumimoji="1" lang="en-US" altLang="ja-JP" sz="2000" dirty="0">
                <a:latin typeface="Meiryo UI" panose="020B0604030504040204" pitchFamily="50" charset="-128"/>
                <a:ea typeface="Meiryo UI" panose="020B0604030504040204" pitchFamily="50" charset="-128"/>
              </a:rPr>
              <a:t>RESTful</a:t>
            </a:r>
            <a:r>
              <a:rPr kumimoji="1" lang="ja-JP" altLang="en-US" sz="2000" dirty="0">
                <a:latin typeface="Meiryo UI" panose="020B0604030504040204" pitchFamily="50" charset="-128"/>
                <a:ea typeface="Meiryo UI" panose="020B0604030504040204" pitchFamily="50" charset="-128"/>
              </a:rPr>
              <a:t>ウェブサービス、メッセージングに対応。</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フレームワークだけでなく、設計書</a:t>
            </a:r>
            <a:r>
              <a:rPr kumimoji="1" lang="en-US" altLang="ja-JP" sz="2000" dirty="0">
                <a:latin typeface="Meiryo UI" panose="020B0604030504040204" pitchFamily="50" charset="-128"/>
                <a:ea typeface="Meiryo UI" panose="020B0604030504040204" pitchFamily="50" charset="-128"/>
              </a:rPr>
              <a:t>/</a:t>
            </a:r>
            <a:r>
              <a:rPr kumimoji="1" lang="ja-JP" altLang="en-US" sz="2000" dirty="0">
                <a:latin typeface="Meiryo UI" panose="020B0604030504040204" pitchFamily="50" charset="-128"/>
                <a:ea typeface="Meiryo UI" panose="020B0604030504040204" pitchFamily="50" charset="-128"/>
              </a:rPr>
              <a:t>ツール</a:t>
            </a:r>
            <a:r>
              <a:rPr kumimoji="1" lang="en-US" altLang="ja-JP" sz="2000" dirty="0">
                <a:latin typeface="Meiryo UI" panose="020B0604030504040204" pitchFamily="50" charset="-128"/>
                <a:ea typeface="Meiryo UI" panose="020B0604030504040204" pitchFamily="50" charset="-128"/>
              </a:rPr>
              <a:t>/</a:t>
            </a:r>
            <a:r>
              <a:rPr kumimoji="1" lang="ja-JP" altLang="en-US" sz="2000" dirty="0">
                <a:latin typeface="Meiryo UI" panose="020B0604030504040204" pitchFamily="50" charset="-128"/>
                <a:ea typeface="Meiryo UI" panose="020B0604030504040204" pitchFamily="50" charset="-128"/>
              </a:rPr>
              <a:t>ガイド等、システム開発に必要なコンテンツを一式提供。</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OSS</a:t>
            </a:r>
            <a:r>
              <a:rPr kumimoji="1" lang="ja-JP" altLang="en-US" sz="2000" dirty="0">
                <a:latin typeface="Meiryo UI" panose="020B0604030504040204" pitchFamily="50" charset="-128"/>
                <a:ea typeface="Meiryo UI" panose="020B0604030504040204" pitchFamily="50" charset="-128"/>
              </a:rPr>
              <a:t>（</a:t>
            </a:r>
            <a:r>
              <a:rPr kumimoji="1" lang="en-US" altLang="ja-JP" sz="2000" dirty="0">
                <a:latin typeface="Meiryo UI" panose="020B0604030504040204" pitchFamily="50" charset="-128"/>
                <a:ea typeface="Meiryo UI" panose="020B0604030504040204" pitchFamily="50" charset="-128"/>
              </a:rPr>
              <a:t>Apache</a:t>
            </a:r>
            <a:r>
              <a:rPr kumimoji="1" lang="ja-JP" altLang="en-US" sz="2000" dirty="0">
                <a:latin typeface="Meiryo UI" panose="020B0604030504040204" pitchFamily="50" charset="-128"/>
                <a:ea typeface="Meiryo UI" panose="020B0604030504040204" pitchFamily="50" charset="-128"/>
              </a:rPr>
              <a:t> </a:t>
            </a:r>
            <a:r>
              <a:rPr kumimoji="1" lang="en-US" altLang="ja-JP" sz="2000" dirty="0">
                <a:latin typeface="Meiryo UI" panose="020B0604030504040204" pitchFamily="50" charset="-128"/>
                <a:ea typeface="Meiryo UI" panose="020B0604030504040204" pitchFamily="50" charset="-128"/>
              </a:rPr>
              <a:t>v2</a:t>
            </a:r>
            <a:r>
              <a:rPr kumimoji="1" lang="ja-JP" altLang="en-US" sz="2000" dirty="0">
                <a:latin typeface="Meiryo UI" panose="020B0604030504040204" pitchFamily="50" charset="-128"/>
                <a:ea typeface="Meiryo UI" panose="020B0604030504040204" pitchFamily="50" charset="-128"/>
              </a:rPr>
              <a:t>ライセンス）で</a:t>
            </a:r>
            <a:r>
              <a:rPr kumimoji="1" lang="en-US" altLang="ja-JP" sz="2000" dirty="0">
                <a:highlight>
                  <a:srgbClr val="FFFF00"/>
                </a:highlight>
                <a:latin typeface="Meiryo UI" panose="020B0604030504040204" pitchFamily="50" charset="-128"/>
                <a:ea typeface="Meiryo UI" panose="020B0604030504040204" pitchFamily="50" charset="-128"/>
              </a:rPr>
              <a:t>GitHub</a:t>
            </a:r>
            <a:r>
              <a:rPr kumimoji="1" lang="ja-JP" altLang="en-US" sz="2000" dirty="0">
                <a:latin typeface="Meiryo UI" panose="020B0604030504040204" pitchFamily="50" charset="-128"/>
                <a:ea typeface="Meiryo UI" panose="020B0604030504040204" pitchFamily="50" charset="-128"/>
              </a:rPr>
              <a:t>で公開。</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hlinkClick r:id="rId3"/>
              </a:rPr>
              <a:t>https://nablarch.github.io/docs/LATEST/doc/</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err="1">
                <a:latin typeface="Meiryo UI" panose="020B0604030504040204" pitchFamily="50" charset="-128"/>
                <a:ea typeface="Meiryo UI" panose="020B0604030504040204" pitchFamily="50" charset="-128"/>
              </a:rPr>
              <a:t>Nablarch</a:t>
            </a:r>
            <a:endParaRPr kumimoji="1" lang="ja-JP" altLang="en-US" sz="2800" b="1" dirty="0">
              <a:latin typeface="Meiryo UI" panose="020B0604030504040204" pitchFamily="50" charset="-128"/>
              <a:ea typeface="Meiryo UI" panose="020B0604030504040204" pitchFamily="50" charset="-128"/>
            </a:endParaRPr>
          </a:p>
        </p:txBody>
      </p:sp>
      <p:sp>
        <p:nvSpPr>
          <p:cNvPr id="5" name="スライド番号プレースホルダー 4">
            <a:extLst>
              <a:ext uri="{FF2B5EF4-FFF2-40B4-BE49-F238E27FC236}">
                <a16:creationId xmlns:a16="http://schemas.microsoft.com/office/drawing/2014/main" id="{2BE54940-4289-4178-BB3B-FA7380C49772}"/>
              </a:ext>
            </a:extLst>
          </p:cNvPr>
          <p:cNvSpPr>
            <a:spLocks noGrp="1"/>
          </p:cNvSpPr>
          <p:nvPr>
            <p:ph type="sldNum" sz="quarter" idx="12"/>
          </p:nvPr>
        </p:nvSpPr>
        <p:spPr/>
        <p:txBody>
          <a:bodyPr/>
          <a:lstStyle/>
          <a:p>
            <a:fld id="{A783C381-2822-4F05-8A88-66F73725CF2D}" type="slidenum">
              <a:rPr kumimoji="1" lang="ja-JP" altLang="en-US" smtClean="0"/>
              <a:t>19</a:t>
            </a:fld>
            <a:endParaRPr kumimoji="1" lang="ja-JP" altLang="en-US"/>
          </a:p>
        </p:txBody>
      </p:sp>
      <p:pic>
        <p:nvPicPr>
          <p:cNvPr id="1026" name="Picture 2">
            <a:extLst>
              <a:ext uri="{FF2B5EF4-FFF2-40B4-BE49-F238E27FC236}">
                <a16:creationId xmlns:a16="http://schemas.microsoft.com/office/drawing/2014/main" id="{5964495A-D4D1-4EC5-B181-CDD1BFE2C9E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5013" y="4530786"/>
            <a:ext cx="4026866" cy="8322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52963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E7B311E0-AEB0-4244-B272-53DE5E3DF41D}"/>
              </a:ext>
            </a:extLst>
          </p:cNvPr>
          <p:cNvSpPr/>
          <p:nvPr/>
        </p:nvSpPr>
        <p:spPr>
          <a:xfrm>
            <a:off x="0" y="0"/>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ハンズオン資料のダウンロードのお願い</a:t>
            </a:r>
            <a:endParaRPr kumimoji="1" lang="en-US" altLang="ja-JP" sz="2800" b="1" dirty="0">
              <a:latin typeface="Meiryo UI" panose="020B0604030504040204" pitchFamily="50" charset="-128"/>
              <a:ea typeface="Meiryo UI" panose="020B0604030504040204" pitchFamily="50" charset="-128"/>
            </a:endParaRP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2502865"/>
          </a:xfrm>
          <a:prstGeom prst="rect">
            <a:avLst/>
          </a:prstGeom>
          <a:noFill/>
        </p:spPr>
        <p:txBody>
          <a:bodyPr wrap="square" rtlCol="0">
            <a:spAutoFit/>
          </a:bodyPr>
          <a:lstStyle/>
          <a:p>
            <a:pPr>
              <a:lnSpc>
                <a:spcPts val="3200"/>
              </a:lnSpc>
            </a:pPr>
            <a:r>
              <a:rPr kumimoji="1" lang="en-US" altLang="ja-JP" sz="2000" dirty="0">
                <a:latin typeface="Meiryo UI" panose="020B0604030504040204" pitchFamily="50" charset="-128"/>
                <a:ea typeface="Meiryo UI" panose="020B0604030504040204" pitchFamily="50" charset="-128"/>
              </a:rPr>
              <a:t>API</a:t>
            </a:r>
            <a:r>
              <a:rPr kumimoji="1" lang="ja-JP" altLang="en-US" sz="2000" dirty="0">
                <a:latin typeface="Meiryo UI" panose="020B0604030504040204" pitchFamily="50" charset="-128"/>
                <a:ea typeface="Meiryo UI" panose="020B0604030504040204" pitchFamily="50" charset="-128"/>
              </a:rPr>
              <a:t>ハンズオンに参加頂き、ありがとうございます。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本日使用する</a:t>
            </a:r>
            <a:r>
              <a:rPr kumimoji="1" lang="ja-JP" altLang="en-US" sz="2000" dirty="0">
                <a:highlight>
                  <a:srgbClr val="FFFF00"/>
                </a:highlight>
                <a:latin typeface="Meiryo UI" panose="020B0604030504040204" pitchFamily="50" charset="-128"/>
                <a:ea typeface="Meiryo UI" panose="020B0604030504040204" pitchFamily="50" charset="-128"/>
              </a:rPr>
              <a:t>ハンズオン資料のダウンロード</a:t>
            </a:r>
            <a:r>
              <a:rPr kumimoji="1" lang="ja-JP" altLang="en-US" sz="2000" dirty="0">
                <a:latin typeface="Meiryo UI" panose="020B0604030504040204" pitchFamily="50" charset="-128"/>
                <a:ea typeface="Meiryo UI" panose="020B0604030504040204" pitchFamily="50" charset="-128"/>
              </a:rPr>
              <a:t>をお願いします。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ダウンロード</a:t>
            </a:r>
            <a:r>
              <a:rPr kumimoji="1" lang="en-US" altLang="ja-JP" sz="2000" dirty="0">
                <a:latin typeface="Meiryo UI" panose="020B0604030504040204" pitchFamily="50" charset="-128"/>
                <a:ea typeface="Meiryo UI" panose="020B0604030504040204" pitchFamily="50" charset="-128"/>
              </a:rPr>
              <a:t>URL</a:t>
            </a:r>
            <a:r>
              <a:rPr kumimoji="1" lang="ja-JP" altLang="en-US" sz="2000" dirty="0">
                <a:latin typeface="Meiryo UI" panose="020B0604030504040204" pitchFamily="50" charset="-128"/>
                <a:ea typeface="Meiryo UI" panose="020B0604030504040204" pitchFamily="50" charset="-128"/>
              </a:rPr>
              <a:t>は</a:t>
            </a:r>
            <a:r>
              <a:rPr kumimoji="1" lang="en-US" altLang="ja-JP" sz="2000" dirty="0">
                <a:latin typeface="Meiryo UI" panose="020B0604030504040204" pitchFamily="50" charset="-128"/>
                <a:ea typeface="Meiryo UI" panose="020B0604030504040204" pitchFamily="50" charset="-128"/>
              </a:rPr>
              <a:t>Zoom</a:t>
            </a:r>
            <a:r>
              <a:rPr kumimoji="1" lang="ja-JP" altLang="en-US" sz="2000" dirty="0">
                <a:latin typeface="Meiryo UI" panose="020B0604030504040204" pitchFamily="50" charset="-128"/>
                <a:ea typeface="Meiryo UI" panose="020B0604030504040204" pitchFamily="50" charset="-128"/>
              </a:rPr>
              <a:t>のチャットで連絡します。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ダウンロード後、任意の場所で</a:t>
            </a:r>
            <a:r>
              <a:rPr kumimoji="1" lang="en-US" altLang="ja-JP" sz="2000" dirty="0">
                <a:latin typeface="Meiryo UI" panose="020B0604030504040204" pitchFamily="50" charset="-128"/>
                <a:ea typeface="Meiryo UI" panose="020B0604030504040204" pitchFamily="50" charset="-128"/>
              </a:rPr>
              <a:t>zip</a:t>
            </a:r>
            <a:r>
              <a:rPr kumimoji="1" lang="ja-JP" altLang="en-US" sz="2000" dirty="0">
                <a:latin typeface="Meiryo UI" panose="020B0604030504040204" pitchFamily="50" charset="-128"/>
                <a:ea typeface="Meiryo UI" panose="020B0604030504040204" pitchFamily="50" charset="-128"/>
              </a:rPr>
              <a:t>ファイルの解凍をお願いします。</a:t>
            </a:r>
            <a:endParaRPr kumimoji="1" lang="en-US" altLang="ja-JP" sz="2000" dirty="0">
              <a:latin typeface="Meiryo UI" panose="020B0604030504040204" pitchFamily="50" charset="-128"/>
              <a:ea typeface="Meiryo UI" panose="020B0604030504040204" pitchFamily="50" charset="-128"/>
            </a:endParaRPr>
          </a:p>
        </p:txBody>
      </p:sp>
      <p:sp>
        <p:nvSpPr>
          <p:cNvPr id="2" name="テキスト ボックス 1">
            <a:extLst>
              <a:ext uri="{FF2B5EF4-FFF2-40B4-BE49-F238E27FC236}">
                <a16:creationId xmlns:a16="http://schemas.microsoft.com/office/drawing/2014/main" id="{0892F3D3-EF65-43DC-BD00-144F0AE15808}"/>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dirty="0">
                <a:solidFill>
                  <a:schemeClr val="bg1"/>
                </a:solidFill>
                <a:latin typeface="Meiryo UI" panose="020B0604030504040204" pitchFamily="50" charset="-128"/>
                <a:ea typeface="Meiryo UI" panose="020B0604030504040204" pitchFamily="50" charset="-128"/>
              </a:rPr>
              <a:t>Work</a:t>
            </a:r>
          </a:p>
        </p:txBody>
      </p:sp>
      <p:sp>
        <p:nvSpPr>
          <p:cNvPr id="4" name="スライド番号プレースホルダー 3">
            <a:extLst>
              <a:ext uri="{FF2B5EF4-FFF2-40B4-BE49-F238E27FC236}">
                <a16:creationId xmlns:a16="http://schemas.microsoft.com/office/drawing/2014/main" id="{14CCB3C4-A76C-46D7-9DF8-8C3C0798C6B2}"/>
              </a:ext>
            </a:extLst>
          </p:cNvPr>
          <p:cNvSpPr>
            <a:spLocks noGrp="1"/>
          </p:cNvSpPr>
          <p:nvPr>
            <p:ph type="sldNum" sz="quarter" idx="12"/>
          </p:nvPr>
        </p:nvSpPr>
        <p:spPr/>
        <p:txBody>
          <a:bodyPr/>
          <a:lstStyle/>
          <a:p>
            <a:fld id="{A783C381-2822-4F05-8A88-66F73725CF2D}" type="slidenum">
              <a:rPr kumimoji="1" lang="ja-JP" altLang="en-US" smtClean="0"/>
              <a:t>2</a:t>
            </a:fld>
            <a:endParaRPr kumimoji="1" lang="ja-JP" altLang="en-US"/>
          </a:p>
        </p:txBody>
      </p:sp>
      <p:pic>
        <p:nvPicPr>
          <p:cNvPr id="10" name="図 9">
            <a:extLst>
              <a:ext uri="{FF2B5EF4-FFF2-40B4-BE49-F238E27FC236}">
                <a16:creationId xmlns:a16="http://schemas.microsoft.com/office/drawing/2014/main" id="{F0431BBF-FCFB-4C90-A969-B2744A1417F4}"/>
              </a:ext>
            </a:extLst>
          </p:cNvPr>
          <p:cNvPicPr>
            <a:picLocks noChangeAspect="1"/>
          </p:cNvPicPr>
          <p:nvPr/>
        </p:nvPicPr>
        <p:blipFill>
          <a:blip r:embed="rId2"/>
          <a:stretch>
            <a:fillRect/>
          </a:stretch>
        </p:blipFill>
        <p:spPr>
          <a:xfrm>
            <a:off x="7938052" y="1726246"/>
            <a:ext cx="3246584" cy="1702754"/>
          </a:xfrm>
          <a:prstGeom prst="rect">
            <a:avLst/>
          </a:prstGeom>
        </p:spPr>
      </p:pic>
    </p:spTree>
    <p:extLst>
      <p:ext uri="{BB962C8B-B14F-4D97-AF65-F5344CB8AC3E}">
        <p14:creationId xmlns:p14="http://schemas.microsoft.com/office/powerpoint/2010/main" val="27351280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err="1">
                <a:latin typeface="Meiryo UI" panose="020B0604030504040204" pitchFamily="50" charset="-128"/>
                <a:ea typeface="Meiryo UI" panose="020B0604030504040204" pitchFamily="50" charset="-128"/>
              </a:rPr>
              <a:t>Nablarch</a:t>
            </a:r>
            <a:r>
              <a:rPr kumimoji="1" lang="ja-JP" altLang="en-US" sz="2800" b="1" dirty="0">
                <a:latin typeface="Meiryo UI" panose="020B0604030504040204" pitchFamily="50" charset="-128"/>
                <a:ea typeface="Meiryo UI" panose="020B0604030504040204" pitchFamily="50" charset="-128"/>
              </a:rPr>
              <a:t>アプリケーションフレームワーク</a:t>
            </a:r>
          </a:p>
        </p:txBody>
      </p:sp>
      <p:sp>
        <p:nvSpPr>
          <p:cNvPr id="5" name="スライド番号プレースホルダー 4">
            <a:extLst>
              <a:ext uri="{FF2B5EF4-FFF2-40B4-BE49-F238E27FC236}">
                <a16:creationId xmlns:a16="http://schemas.microsoft.com/office/drawing/2014/main" id="{2BE54940-4289-4178-BB3B-FA7380C49772}"/>
              </a:ext>
            </a:extLst>
          </p:cNvPr>
          <p:cNvSpPr>
            <a:spLocks noGrp="1"/>
          </p:cNvSpPr>
          <p:nvPr>
            <p:ph type="sldNum" sz="quarter" idx="12"/>
          </p:nvPr>
        </p:nvSpPr>
        <p:spPr/>
        <p:txBody>
          <a:bodyPr/>
          <a:lstStyle/>
          <a:p>
            <a:fld id="{A783C381-2822-4F05-8A88-66F73725CF2D}" type="slidenum">
              <a:rPr kumimoji="1" lang="ja-JP" altLang="en-US" smtClean="0"/>
              <a:t>20</a:t>
            </a:fld>
            <a:endParaRPr kumimoji="1" lang="ja-JP" altLang="en-US"/>
          </a:p>
        </p:txBody>
      </p:sp>
      <p:pic>
        <p:nvPicPr>
          <p:cNvPr id="2050" name="Picture 2">
            <a:extLst>
              <a:ext uri="{FF2B5EF4-FFF2-40B4-BE49-F238E27FC236}">
                <a16:creationId xmlns:a16="http://schemas.microsoft.com/office/drawing/2014/main" id="{E05C4289-1F6F-4AF3-85BB-D9352C4AF7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2125" y="1644688"/>
            <a:ext cx="8667750" cy="3924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02070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err="1">
                <a:latin typeface="Meiryo UI" panose="020B0604030504040204" pitchFamily="50" charset="-128"/>
                <a:ea typeface="Meiryo UI" panose="020B0604030504040204" pitchFamily="50" charset="-128"/>
              </a:rPr>
              <a:t>Nablarch</a:t>
            </a:r>
            <a:r>
              <a:rPr kumimoji="1" lang="ja-JP" altLang="en-US" sz="2800" b="1" dirty="0">
                <a:latin typeface="Meiryo UI" panose="020B0604030504040204" pitchFamily="50" charset="-128"/>
                <a:ea typeface="Meiryo UI" panose="020B0604030504040204" pitchFamily="50" charset="-128"/>
              </a:rPr>
              <a:t>のアーキテクチャ</a:t>
            </a:r>
          </a:p>
        </p:txBody>
      </p:sp>
      <p:sp>
        <p:nvSpPr>
          <p:cNvPr id="5" name="スライド番号プレースホルダー 4">
            <a:extLst>
              <a:ext uri="{FF2B5EF4-FFF2-40B4-BE49-F238E27FC236}">
                <a16:creationId xmlns:a16="http://schemas.microsoft.com/office/drawing/2014/main" id="{2BE54940-4289-4178-BB3B-FA7380C49772}"/>
              </a:ext>
            </a:extLst>
          </p:cNvPr>
          <p:cNvSpPr>
            <a:spLocks noGrp="1"/>
          </p:cNvSpPr>
          <p:nvPr>
            <p:ph type="sldNum" sz="quarter" idx="12"/>
          </p:nvPr>
        </p:nvSpPr>
        <p:spPr/>
        <p:txBody>
          <a:bodyPr/>
          <a:lstStyle/>
          <a:p>
            <a:fld id="{A783C381-2822-4F05-8A88-66F73725CF2D}" type="slidenum">
              <a:rPr kumimoji="1" lang="ja-JP" altLang="en-US" smtClean="0"/>
              <a:t>21</a:t>
            </a:fld>
            <a:endParaRPr kumimoji="1" lang="ja-JP" altLang="en-US"/>
          </a:p>
        </p:txBody>
      </p:sp>
      <p:pic>
        <p:nvPicPr>
          <p:cNvPr id="2054" name="Picture 6">
            <a:extLst>
              <a:ext uri="{FF2B5EF4-FFF2-40B4-BE49-F238E27FC236}">
                <a16:creationId xmlns:a16="http://schemas.microsoft.com/office/drawing/2014/main" id="{6BEC9E45-0856-4811-8849-90E77FE6A3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68432" y="909970"/>
            <a:ext cx="7214182" cy="2822058"/>
          </a:xfrm>
          <a:prstGeom prst="rect">
            <a:avLst/>
          </a:prstGeom>
          <a:noFill/>
          <a:extLst>
            <a:ext uri="{909E8E84-426E-40DD-AFC4-6F175D3DCCD1}">
              <a14:hiddenFill xmlns:a14="http://schemas.microsoft.com/office/drawing/2010/main">
                <a:solidFill>
                  <a:srgbClr val="FFFFFF"/>
                </a:solidFill>
              </a14:hiddenFill>
            </a:ext>
          </a:extLst>
        </p:spPr>
      </p:pic>
      <p:cxnSp>
        <p:nvCxnSpPr>
          <p:cNvPr id="4" name="直線コネクタ 3">
            <a:extLst>
              <a:ext uri="{FF2B5EF4-FFF2-40B4-BE49-F238E27FC236}">
                <a16:creationId xmlns:a16="http://schemas.microsoft.com/office/drawing/2014/main" id="{516C6B2A-C438-40F0-841C-2BC1D7627128}"/>
              </a:ext>
            </a:extLst>
          </p:cNvPr>
          <p:cNvCxnSpPr/>
          <p:nvPr/>
        </p:nvCxnSpPr>
        <p:spPr>
          <a:xfrm flipH="1">
            <a:off x="6439767" y="3429000"/>
            <a:ext cx="2257666" cy="2844209"/>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A02D8C4D-3F2F-4DCA-9F33-052CF3AF84EE}"/>
              </a:ext>
            </a:extLst>
          </p:cNvPr>
          <p:cNvCxnSpPr>
            <a:cxnSpLocks/>
          </p:cNvCxnSpPr>
          <p:nvPr/>
        </p:nvCxnSpPr>
        <p:spPr>
          <a:xfrm flipH="1">
            <a:off x="3317358" y="3376357"/>
            <a:ext cx="3859619" cy="2979993"/>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2056" name="Picture 8">
            <a:extLst>
              <a:ext uri="{FF2B5EF4-FFF2-40B4-BE49-F238E27FC236}">
                <a16:creationId xmlns:a16="http://schemas.microsoft.com/office/drawing/2014/main" id="{2EE5B051-9096-45A1-9B00-03C31EE05A3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91517" y="4171218"/>
            <a:ext cx="5048250" cy="2352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72358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RESTful</a:t>
            </a:r>
            <a:r>
              <a:rPr kumimoji="1" lang="ja-JP" altLang="en-US" sz="2800" b="1" dirty="0">
                <a:latin typeface="Meiryo UI" panose="020B0604030504040204" pitchFamily="50" charset="-128"/>
                <a:ea typeface="Meiryo UI" panose="020B0604030504040204" pitchFamily="50" charset="-128"/>
              </a:rPr>
              <a:t>ウェブサービスのアーキテクチャ</a:t>
            </a:r>
          </a:p>
        </p:txBody>
      </p:sp>
      <p:sp>
        <p:nvSpPr>
          <p:cNvPr id="5" name="スライド番号プレースホルダー 4">
            <a:extLst>
              <a:ext uri="{FF2B5EF4-FFF2-40B4-BE49-F238E27FC236}">
                <a16:creationId xmlns:a16="http://schemas.microsoft.com/office/drawing/2014/main" id="{2BE54940-4289-4178-BB3B-FA7380C49772}"/>
              </a:ext>
            </a:extLst>
          </p:cNvPr>
          <p:cNvSpPr>
            <a:spLocks noGrp="1"/>
          </p:cNvSpPr>
          <p:nvPr>
            <p:ph type="sldNum" sz="quarter" idx="12"/>
          </p:nvPr>
        </p:nvSpPr>
        <p:spPr/>
        <p:txBody>
          <a:bodyPr/>
          <a:lstStyle/>
          <a:p>
            <a:fld id="{A783C381-2822-4F05-8A88-66F73725CF2D}" type="slidenum">
              <a:rPr kumimoji="1" lang="ja-JP" altLang="en-US" smtClean="0"/>
              <a:t>22</a:t>
            </a:fld>
            <a:endParaRPr kumimoji="1" lang="ja-JP" altLang="en-US"/>
          </a:p>
        </p:txBody>
      </p:sp>
      <p:pic>
        <p:nvPicPr>
          <p:cNvPr id="5122" name="Picture 2">
            <a:extLst>
              <a:ext uri="{FF2B5EF4-FFF2-40B4-BE49-F238E27FC236}">
                <a16:creationId xmlns:a16="http://schemas.microsoft.com/office/drawing/2014/main" id="{28DF27E6-AB63-4390-9AD4-FD7D5946D5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1549" y="1577804"/>
            <a:ext cx="10248900" cy="2819400"/>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a:extLst>
              <a:ext uri="{FF2B5EF4-FFF2-40B4-BE49-F238E27FC236}">
                <a16:creationId xmlns:a16="http://schemas.microsoft.com/office/drawing/2014/main" id="{8220F086-230C-43AC-9064-9F3C30D9F392}"/>
              </a:ext>
            </a:extLst>
          </p:cNvPr>
          <p:cNvSpPr txBox="1"/>
          <p:nvPr/>
        </p:nvSpPr>
        <p:spPr>
          <a:xfrm>
            <a:off x="838200" y="5028471"/>
            <a:ext cx="10671495" cy="1271758"/>
          </a:xfrm>
          <a:prstGeom prst="rect">
            <a:avLst/>
          </a:prstGeom>
          <a:noFill/>
        </p:spPr>
        <p:txBody>
          <a:bodyPr wrap="square" rtlCol="0">
            <a:spAutoFit/>
          </a:bodyPr>
          <a:lstStyle/>
          <a:p>
            <a:pPr>
              <a:lnSpc>
                <a:spcPts val="3200"/>
              </a:lnSpc>
            </a:pPr>
            <a:r>
              <a:rPr kumimoji="1" lang="en-US" altLang="ja-JP" sz="2000" dirty="0">
                <a:latin typeface="Meiryo UI" panose="020B0604030504040204" pitchFamily="50" charset="-128"/>
                <a:ea typeface="Meiryo UI" panose="020B0604030504040204" pitchFamily="50" charset="-128"/>
              </a:rPr>
              <a:t>RESTful</a:t>
            </a:r>
            <a:r>
              <a:rPr kumimoji="1" lang="ja-JP" altLang="en-US" sz="2000" dirty="0">
                <a:latin typeface="Meiryo UI" panose="020B0604030504040204" pitchFamily="50" charset="-128"/>
                <a:ea typeface="Meiryo UI" panose="020B0604030504040204" pitchFamily="50" charset="-128"/>
              </a:rPr>
              <a:t>ウェブサービスのアーキテクチャ</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hlinkClick r:id="rId4"/>
              </a:rPr>
              <a:t>https://nablarch.github.io/docs/LATEST/doc/application_framework/application_framework/web_service/rest/architecture.html#restful-web-service-architecture</a:t>
            </a:r>
            <a:endParaRPr kumimoji="1" lang="en-US" altLang="ja-JP" sz="200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2239190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622570" y="900000"/>
            <a:ext cx="10846341" cy="4796492"/>
          </a:xfrm>
          <a:prstGeom prst="rect">
            <a:avLst/>
          </a:prstGeom>
          <a:noFill/>
          <a:ln>
            <a:noFill/>
          </a:ln>
          <a:effectLst/>
        </p:spPr>
        <p:txBody>
          <a:bodyPr wrap="square" tIns="360000" bIns="360000" rtlCol="0" anchor="ctr">
            <a:noAutofit/>
          </a:bodyPr>
          <a:lstStyle/>
          <a:p>
            <a:r>
              <a:rPr lang="ja-JP" altLang="en-US" sz="4400" b="1" dirty="0">
                <a:solidFill>
                  <a:schemeClr val="bg1"/>
                </a:solidFill>
                <a:latin typeface="Meiryo UI" panose="020B0604030504040204" pitchFamily="50" charset="-128"/>
                <a:ea typeface="Meiryo UI" panose="020B0604030504040204" pitchFamily="50" charset="-128"/>
              </a:rPr>
              <a:t>質問タイム</a:t>
            </a:r>
            <a:endParaRPr lang="en-US" altLang="ja-JP" sz="4400" b="1" dirty="0">
              <a:solidFill>
                <a:schemeClr val="bg1"/>
              </a:solidFill>
              <a:latin typeface="Meiryo UI" panose="020B0604030504040204" pitchFamily="50" charset="-128"/>
              <a:ea typeface="Meiryo UI" panose="020B0604030504040204" pitchFamily="50" charset="-128"/>
            </a:endParaRPr>
          </a:p>
          <a:p>
            <a:endParaRPr lang="en-US" altLang="ja-JP" sz="4400" b="1" dirty="0">
              <a:solidFill>
                <a:schemeClr val="bg1"/>
              </a:solidFill>
              <a:latin typeface="Meiryo UI" panose="020B0604030504040204" pitchFamily="50" charset="-128"/>
              <a:ea typeface="Meiryo UI" panose="020B0604030504040204" pitchFamily="50" charset="-128"/>
            </a:endParaRPr>
          </a:p>
          <a:p>
            <a:r>
              <a:rPr lang="ja-JP" altLang="en-US" sz="4400" b="1" dirty="0">
                <a:solidFill>
                  <a:schemeClr val="bg1"/>
                </a:solidFill>
                <a:latin typeface="Meiryo UI" panose="020B0604030504040204" pitchFamily="50" charset="-128"/>
                <a:ea typeface="Meiryo UI" panose="020B0604030504040204" pitchFamily="50" charset="-128"/>
              </a:rPr>
              <a:t>ハンドラって何がうれしいんですかね？</a:t>
            </a:r>
            <a:endParaRPr lang="en-US" altLang="ja-JP" sz="4400" b="1" dirty="0">
              <a:solidFill>
                <a:schemeClr val="bg1"/>
              </a:solidFill>
              <a:latin typeface="Meiryo UI" panose="020B0604030504040204" pitchFamily="50" charset="-128"/>
              <a:ea typeface="Meiryo UI" panose="020B0604030504040204" pitchFamily="50" charset="-128"/>
            </a:endParaRPr>
          </a:p>
        </p:txBody>
      </p:sp>
      <p:sp>
        <p:nvSpPr>
          <p:cNvPr id="3" name="スライド番号プレースホルダー 2">
            <a:extLst>
              <a:ext uri="{FF2B5EF4-FFF2-40B4-BE49-F238E27FC236}">
                <a16:creationId xmlns:a16="http://schemas.microsoft.com/office/drawing/2014/main" id="{6F448A2C-9C5D-4263-A831-BD5C7B1E0ACF}"/>
              </a:ext>
            </a:extLst>
          </p:cNvPr>
          <p:cNvSpPr>
            <a:spLocks noGrp="1"/>
          </p:cNvSpPr>
          <p:nvPr>
            <p:ph type="sldNum" sz="quarter" idx="12"/>
          </p:nvPr>
        </p:nvSpPr>
        <p:spPr/>
        <p:txBody>
          <a:bodyPr/>
          <a:lstStyle/>
          <a:p>
            <a:fld id="{A783C381-2822-4F05-8A88-66F73725CF2D}" type="slidenum">
              <a:rPr kumimoji="1" lang="ja-JP" altLang="en-US" smtClean="0"/>
              <a:t>23</a:t>
            </a:fld>
            <a:endParaRPr kumimoji="1" lang="ja-JP" altLang="en-US"/>
          </a:p>
        </p:txBody>
      </p:sp>
    </p:spTree>
    <p:extLst>
      <p:ext uri="{BB962C8B-B14F-4D97-AF65-F5344CB8AC3E}">
        <p14:creationId xmlns:p14="http://schemas.microsoft.com/office/powerpoint/2010/main" val="10932227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0" y="900000"/>
            <a:ext cx="12188389" cy="4796492"/>
          </a:xfrm>
          <a:prstGeom prst="rect">
            <a:avLst/>
          </a:prstGeom>
          <a:noFill/>
          <a:ln>
            <a:noFill/>
          </a:ln>
          <a:effectLst/>
        </p:spPr>
        <p:txBody>
          <a:bodyPr wrap="square" tIns="360000" bIns="360000" rtlCol="0" anchor="ctr">
            <a:noAutofit/>
          </a:bodyPr>
          <a:lstStyle/>
          <a:p>
            <a:pPr algn="ctr"/>
            <a:r>
              <a:rPr lang="ja-JP" altLang="en-US" sz="4400" b="1" dirty="0">
                <a:solidFill>
                  <a:schemeClr val="bg1"/>
                </a:solidFill>
                <a:latin typeface="Meiryo UI" panose="020B0604030504040204" pitchFamily="50" charset="-128"/>
                <a:ea typeface="Meiryo UI" panose="020B0604030504040204" pitchFamily="50" charset="-128"/>
              </a:rPr>
              <a:t>開発準備</a:t>
            </a:r>
            <a:endParaRPr lang="en-US" altLang="ja-JP" sz="4400" b="1" dirty="0">
              <a:solidFill>
                <a:schemeClr val="bg1"/>
              </a:solidFill>
              <a:latin typeface="Meiryo UI" panose="020B0604030504040204" pitchFamily="50" charset="-128"/>
              <a:ea typeface="Meiryo UI" panose="020B0604030504040204" pitchFamily="50" charset="-128"/>
            </a:endParaRPr>
          </a:p>
        </p:txBody>
      </p:sp>
      <p:sp>
        <p:nvSpPr>
          <p:cNvPr id="3" name="スライド番号プレースホルダー 2">
            <a:extLst>
              <a:ext uri="{FF2B5EF4-FFF2-40B4-BE49-F238E27FC236}">
                <a16:creationId xmlns:a16="http://schemas.microsoft.com/office/drawing/2014/main" id="{62C61E24-1A07-4DF2-9DA2-6B65DB493ABA}"/>
              </a:ext>
            </a:extLst>
          </p:cNvPr>
          <p:cNvSpPr>
            <a:spLocks noGrp="1"/>
          </p:cNvSpPr>
          <p:nvPr>
            <p:ph type="sldNum" sz="quarter" idx="12"/>
          </p:nvPr>
        </p:nvSpPr>
        <p:spPr/>
        <p:txBody>
          <a:bodyPr/>
          <a:lstStyle/>
          <a:p>
            <a:fld id="{A783C381-2822-4F05-8A88-66F73725CF2D}" type="slidenum">
              <a:rPr kumimoji="1" lang="ja-JP" altLang="en-US" smtClean="0"/>
              <a:t>24</a:t>
            </a:fld>
            <a:endParaRPr kumimoji="1" lang="ja-JP" altLang="en-US"/>
          </a:p>
        </p:txBody>
      </p:sp>
    </p:spTree>
    <p:extLst>
      <p:ext uri="{BB962C8B-B14F-4D97-AF65-F5344CB8AC3E}">
        <p14:creationId xmlns:p14="http://schemas.microsoft.com/office/powerpoint/2010/main" val="32187373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プロジェクトの作成</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2092496"/>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プロジェクトを作成します。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spa-</a:t>
            </a:r>
            <a:r>
              <a:rPr kumimoji="1" lang="en-US" altLang="ja-JP" sz="2000" dirty="0" err="1">
                <a:highlight>
                  <a:srgbClr val="FFFF00"/>
                </a:highlight>
                <a:latin typeface="Meiryo UI" panose="020B0604030504040204" pitchFamily="50" charset="-128"/>
                <a:ea typeface="Meiryo UI" panose="020B0604030504040204" pitchFamily="50" charset="-128"/>
              </a:rPr>
              <a:t>restapi</a:t>
            </a:r>
            <a:r>
              <a:rPr kumimoji="1" lang="en-US" altLang="ja-JP" sz="2000" dirty="0">
                <a:highlight>
                  <a:srgbClr val="FFFF00"/>
                </a:highlight>
                <a:latin typeface="Meiryo UI" panose="020B0604030504040204" pitchFamily="50" charset="-128"/>
                <a:ea typeface="Meiryo UI" panose="020B0604030504040204" pitchFamily="50" charset="-128"/>
              </a:rPr>
              <a:t>-</a:t>
            </a:r>
            <a:r>
              <a:rPr kumimoji="1" lang="en-US" altLang="ja-JP" sz="2000" dirty="0" err="1">
                <a:highlight>
                  <a:srgbClr val="FFFF00"/>
                </a:highlight>
                <a:latin typeface="Meiryo UI" panose="020B0604030504040204" pitchFamily="50" charset="-128"/>
                <a:ea typeface="Meiryo UI" panose="020B0604030504040204" pitchFamily="50" charset="-128"/>
              </a:rPr>
              <a:t>handson</a:t>
            </a:r>
            <a:r>
              <a:rPr kumimoji="1" lang="en-US" altLang="ja-JP" sz="2000" dirty="0">
                <a:highlight>
                  <a:srgbClr val="FFFF00"/>
                </a:highlight>
                <a:latin typeface="Meiryo UI" panose="020B0604030504040204" pitchFamily="50" charset="-128"/>
                <a:ea typeface="Meiryo UI" panose="020B0604030504040204" pitchFamily="50" charset="-128"/>
              </a:rPr>
              <a:t>/starter-kit</a:t>
            </a:r>
            <a:r>
              <a:rPr kumimoji="1" lang="ja-JP" altLang="en-US" sz="2000" dirty="0">
                <a:latin typeface="Meiryo UI" panose="020B0604030504040204" pitchFamily="50" charset="-128"/>
                <a:ea typeface="Meiryo UI" panose="020B0604030504040204" pitchFamily="50" charset="-128"/>
              </a:rPr>
              <a:t>ディレクトリを任意の場所にコピーします。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ディレクトリ名を</a:t>
            </a:r>
            <a:r>
              <a:rPr kumimoji="1" lang="en-US" altLang="ja-JP" sz="2000" dirty="0">
                <a:highlight>
                  <a:srgbClr val="FFFF00"/>
                </a:highlight>
                <a:latin typeface="Meiryo UI" panose="020B0604030504040204" pitchFamily="50" charset="-128"/>
                <a:ea typeface="Meiryo UI" panose="020B0604030504040204" pitchFamily="50" charset="-128"/>
              </a:rPr>
              <a:t>starter-kit</a:t>
            </a:r>
            <a:r>
              <a:rPr kumimoji="1" lang="ja-JP" altLang="en-US" sz="2000" dirty="0">
                <a:highlight>
                  <a:srgbClr val="FFFF00"/>
                </a:highlight>
                <a:latin typeface="Meiryo UI" panose="020B0604030504040204" pitchFamily="50" charset="-128"/>
                <a:ea typeface="Meiryo UI" panose="020B0604030504040204" pitchFamily="50" charset="-128"/>
              </a:rPr>
              <a:t>→</a:t>
            </a:r>
            <a:r>
              <a:rPr kumimoji="1" lang="en-US" altLang="ja-JP" sz="2000" dirty="0" err="1">
                <a:highlight>
                  <a:srgbClr val="FFFF00"/>
                </a:highlight>
                <a:latin typeface="Meiryo UI" panose="020B0604030504040204" pitchFamily="50" charset="-128"/>
                <a:ea typeface="Meiryo UI" panose="020B0604030504040204" pitchFamily="50" charset="-128"/>
              </a:rPr>
              <a:t>todo</a:t>
            </a:r>
            <a:r>
              <a:rPr kumimoji="1" lang="en-US" altLang="ja-JP" sz="2000" dirty="0">
                <a:highlight>
                  <a:srgbClr val="FFFF00"/>
                </a:highlight>
                <a:latin typeface="Meiryo UI" panose="020B0604030504040204" pitchFamily="50" charset="-128"/>
                <a:ea typeface="Meiryo UI" panose="020B0604030504040204" pitchFamily="50" charset="-128"/>
              </a:rPr>
              <a:t>-app</a:t>
            </a:r>
            <a:r>
              <a:rPr kumimoji="1" lang="ja-JP" altLang="en-US" sz="2000" dirty="0">
                <a:latin typeface="Meiryo UI" panose="020B0604030504040204" pitchFamily="50" charset="-128"/>
                <a:ea typeface="Meiryo UI" panose="020B0604030504040204" pitchFamily="50" charset="-128"/>
              </a:rPr>
              <a:t>に変更します。</a:t>
            </a:r>
            <a:endParaRPr kumimoji="1" lang="en-US" altLang="ja-JP" sz="2000" dirty="0">
              <a:latin typeface="Meiryo UI" panose="020B0604030504040204" pitchFamily="50" charset="-128"/>
              <a:ea typeface="Meiryo UI" panose="020B0604030504040204" pitchFamily="50" charset="-128"/>
            </a:endParaRPr>
          </a:p>
        </p:txBody>
      </p:sp>
      <p:sp>
        <p:nvSpPr>
          <p:cNvPr id="5" name="テキスト ボックス 4">
            <a:extLst>
              <a:ext uri="{FF2B5EF4-FFF2-40B4-BE49-F238E27FC236}">
                <a16:creationId xmlns:a16="http://schemas.microsoft.com/office/drawing/2014/main" id="{D4C0ABBC-8683-4542-AAA4-872001505AE4}"/>
              </a:ext>
            </a:extLst>
          </p:cNvPr>
          <p:cNvSpPr txBox="1"/>
          <p:nvPr/>
        </p:nvSpPr>
        <p:spPr>
          <a:xfrm>
            <a:off x="3828131" y="4570022"/>
            <a:ext cx="7421505" cy="979435"/>
          </a:xfrm>
          <a:prstGeom prst="rect">
            <a:avLst/>
          </a:prstGeom>
          <a:solidFill>
            <a:schemeClr val="accent4"/>
          </a:solidFill>
        </p:spPr>
        <p:txBody>
          <a:bodyPr wrap="square" rtlCol="0">
            <a:spAutoFit/>
          </a:bodyPr>
          <a:lstStyle/>
          <a:p>
            <a:pPr>
              <a:lnSpc>
                <a:spcPts val="2400"/>
              </a:lnSpc>
            </a:pPr>
            <a:r>
              <a:rPr kumimoji="1" lang="en-US" altLang="ja-JP" sz="1600" dirty="0" err="1">
                <a:solidFill>
                  <a:schemeClr val="bg1"/>
                </a:solidFill>
                <a:latin typeface="Meiryo UI" panose="020B0604030504040204" pitchFamily="50" charset="-128"/>
                <a:ea typeface="Meiryo UI" panose="020B0604030504040204" pitchFamily="50" charset="-128"/>
              </a:rPr>
              <a:t>Nablarch</a:t>
            </a:r>
            <a:r>
              <a:rPr kumimoji="1" lang="ja-JP" altLang="en-US" sz="1600" dirty="0">
                <a:solidFill>
                  <a:schemeClr val="bg1"/>
                </a:solidFill>
                <a:latin typeface="Meiryo UI" panose="020B0604030504040204" pitchFamily="50" charset="-128"/>
                <a:ea typeface="Meiryo UI" panose="020B0604030504040204" pitchFamily="50" charset="-128"/>
              </a:rPr>
              <a:t>が提供しているブランクプロジェクト（ひな形）からプロジェクトを作成しています。</a:t>
            </a: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r>
              <a:rPr kumimoji="1" lang="en-US" altLang="ja-JP" sz="1600" dirty="0">
                <a:solidFill>
                  <a:schemeClr val="bg1"/>
                </a:solidFill>
                <a:latin typeface="Meiryo UI" panose="020B0604030504040204" pitchFamily="50" charset="-128"/>
                <a:ea typeface="Meiryo UI" panose="020B0604030504040204" pitchFamily="50" charset="-128"/>
                <a:hlinkClick r:id="rId3"/>
              </a:rPr>
              <a:t>https://nablarch.github.io/docs/LATEST/doc/application_framework/application_framework/blank_project/index.html</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
        <p:nvSpPr>
          <p:cNvPr id="8" name="スライド番号プレースホルダー 7">
            <a:extLst>
              <a:ext uri="{FF2B5EF4-FFF2-40B4-BE49-F238E27FC236}">
                <a16:creationId xmlns:a16="http://schemas.microsoft.com/office/drawing/2014/main" id="{CC6B48C0-EAFD-4087-9DC4-50E70EBD4D6C}"/>
              </a:ext>
            </a:extLst>
          </p:cNvPr>
          <p:cNvSpPr>
            <a:spLocks noGrp="1"/>
          </p:cNvSpPr>
          <p:nvPr>
            <p:ph type="sldNum" sz="quarter" idx="12"/>
          </p:nvPr>
        </p:nvSpPr>
        <p:spPr/>
        <p:txBody>
          <a:bodyPr/>
          <a:lstStyle/>
          <a:p>
            <a:fld id="{A783C381-2822-4F05-8A88-66F73725CF2D}" type="slidenum">
              <a:rPr kumimoji="1" lang="ja-JP" altLang="en-US" smtClean="0"/>
              <a:t>25</a:t>
            </a:fld>
            <a:endParaRPr kumimoji="1" lang="ja-JP" altLang="en-US"/>
          </a:p>
        </p:txBody>
      </p:sp>
    </p:spTree>
    <p:extLst>
      <p:ext uri="{BB962C8B-B14F-4D97-AF65-F5344CB8AC3E}">
        <p14:creationId xmlns:p14="http://schemas.microsoft.com/office/powerpoint/2010/main" val="31580738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28393CA3-716B-4804-BE4B-C8C1D40F2F7E}"/>
              </a:ext>
            </a:extLst>
          </p:cNvPr>
          <p:cNvSpPr/>
          <p:nvPr/>
        </p:nvSpPr>
        <p:spPr>
          <a:xfrm>
            <a:off x="0" y="0"/>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プロジェクトの作成</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2092496"/>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プロジェクトを作成します。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spa-</a:t>
            </a:r>
            <a:r>
              <a:rPr kumimoji="1" lang="en-US" altLang="ja-JP" sz="2000" dirty="0" err="1">
                <a:highlight>
                  <a:srgbClr val="FFFF00"/>
                </a:highlight>
                <a:latin typeface="Meiryo UI" panose="020B0604030504040204" pitchFamily="50" charset="-128"/>
                <a:ea typeface="Meiryo UI" panose="020B0604030504040204" pitchFamily="50" charset="-128"/>
              </a:rPr>
              <a:t>restapi</a:t>
            </a:r>
            <a:r>
              <a:rPr kumimoji="1" lang="en-US" altLang="ja-JP" sz="2000" dirty="0">
                <a:highlight>
                  <a:srgbClr val="FFFF00"/>
                </a:highlight>
                <a:latin typeface="Meiryo UI" panose="020B0604030504040204" pitchFamily="50" charset="-128"/>
                <a:ea typeface="Meiryo UI" panose="020B0604030504040204" pitchFamily="50" charset="-128"/>
              </a:rPr>
              <a:t>-</a:t>
            </a:r>
            <a:r>
              <a:rPr kumimoji="1" lang="en-US" altLang="ja-JP" sz="2000" dirty="0" err="1">
                <a:highlight>
                  <a:srgbClr val="FFFF00"/>
                </a:highlight>
                <a:latin typeface="Meiryo UI" panose="020B0604030504040204" pitchFamily="50" charset="-128"/>
                <a:ea typeface="Meiryo UI" panose="020B0604030504040204" pitchFamily="50" charset="-128"/>
              </a:rPr>
              <a:t>handson</a:t>
            </a:r>
            <a:r>
              <a:rPr kumimoji="1" lang="en-US" altLang="ja-JP" sz="2000" dirty="0">
                <a:highlight>
                  <a:srgbClr val="FFFF00"/>
                </a:highlight>
                <a:latin typeface="Meiryo UI" panose="020B0604030504040204" pitchFamily="50" charset="-128"/>
                <a:ea typeface="Meiryo UI" panose="020B0604030504040204" pitchFamily="50" charset="-128"/>
              </a:rPr>
              <a:t>/starter-kit</a:t>
            </a:r>
            <a:r>
              <a:rPr kumimoji="1" lang="ja-JP" altLang="en-US" sz="2000" dirty="0">
                <a:latin typeface="Meiryo UI" panose="020B0604030504040204" pitchFamily="50" charset="-128"/>
                <a:ea typeface="Meiryo UI" panose="020B0604030504040204" pitchFamily="50" charset="-128"/>
              </a:rPr>
              <a:t>ディレクトリを任意の場所にコピーします。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ディレクトリ名を</a:t>
            </a:r>
            <a:r>
              <a:rPr kumimoji="1" lang="en-US" altLang="ja-JP" sz="2000" dirty="0">
                <a:highlight>
                  <a:srgbClr val="FFFF00"/>
                </a:highlight>
                <a:latin typeface="Meiryo UI" panose="020B0604030504040204" pitchFamily="50" charset="-128"/>
                <a:ea typeface="Meiryo UI" panose="020B0604030504040204" pitchFamily="50" charset="-128"/>
              </a:rPr>
              <a:t>starter-kit</a:t>
            </a:r>
            <a:r>
              <a:rPr kumimoji="1" lang="ja-JP" altLang="en-US" sz="2000" dirty="0">
                <a:highlight>
                  <a:srgbClr val="FFFF00"/>
                </a:highlight>
                <a:latin typeface="Meiryo UI" panose="020B0604030504040204" pitchFamily="50" charset="-128"/>
                <a:ea typeface="Meiryo UI" panose="020B0604030504040204" pitchFamily="50" charset="-128"/>
              </a:rPr>
              <a:t>→</a:t>
            </a:r>
            <a:r>
              <a:rPr kumimoji="1" lang="en-US" altLang="ja-JP" sz="2000" dirty="0" err="1">
                <a:highlight>
                  <a:srgbClr val="FFFF00"/>
                </a:highlight>
                <a:latin typeface="Meiryo UI" panose="020B0604030504040204" pitchFamily="50" charset="-128"/>
                <a:ea typeface="Meiryo UI" panose="020B0604030504040204" pitchFamily="50" charset="-128"/>
              </a:rPr>
              <a:t>todo</a:t>
            </a:r>
            <a:r>
              <a:rPr kumimoji="1" lang="en-US" altLang="ja-JP" sz="2000" dirty="0">
                <a:highlight>
                  <a:srgbClr val="FFFF00"/>
                </a:highlight>
                <a:latin typeface="Meiryo UI" panose="020B0604030504040204" pitchFamily="50" charset="-128"/>
                <a:ea typeface="Meiryo UI" panose="020B0604030504040204" pitchFamily="50" charset="-128"/>
              </a:rPr>
              <a:t>-app</a:t>
            </a:r>
            <a:r>
              <a:rPr kumimoji="1" lang="ja-JP" altLang="en-US" sz="2000" dirty="0">
                <a:latin typeface="Meiryo UI" panose="020B0604030504040204" pitchFamily="50" charset="-128"/>
                <a:ea typeface="Meiryo UI" panose="020B0604030504040204" pitchFamily="50" charset="-128"/>
              </a:rPr>
              <a:t>に変更します。</a:t>
            </a:r>
            <a:endParaRPr kumimoji="1" lang="en-US" altLang="ja-JP" sz="2000" dirty="0">
              <a:latin typeface="Meiryo UI" panose="020B0604030504040204" pitchFamily="50" charset="-128"/>
              <a:ea typeface="Meiryo UI" panose="020B0604030504040204" pitchFamily="50" charset="-128"/>
            </a:endParaRPr>
          </a:p>
        </p:txBody>
      </p:sp>
      <p:sp>
        <p:nvSpPr>
          <p:cNvPr id="8" name="スライド番号プレースホルダー 7">
            <a:extLst>
              <a:ext uri="{FF2B5EF4-FFF2-40B4-BE49-F238E27FC236}">
                <a16:creationId xmlns:a16="http://schemas.microsoft.com/office/drawing/2014/main" id="{CC6B48C0-EAFD-4087-9DC4-50E70EBD4D6C}"/>
              </a:ext>
            </a:extLst>
          </p:cNvPr>
          <p:cNvSpPr>
            <a:spLocks noGrp="1"/>
          </p:cNvSpPr>
          <p:nvPr>
            <p:ph type="sldNum" sz="quarter" idx="12"/>
          </p:nvPr>
        </p:nvSpPr>
        <p:spPr/>
        <p:txBody>
          <a:bodyPr/>
          <a:lstStyle/>
          <a:p>
            <a:fld id="{A783C381-2822-4F05-8A88-66F73725CF2D}" type="slidenum">
              <a:rPr kumimoji="1" lang="ja-JP" altLang="en-US" smtClean="0"/>
              <a:t>26</a:t>
            </a:fld>
            <a:endParaRPr kumimoji="1" lang="ja-JP" altLang="en-US"/>
          </a:p>
        </p:txBody>
      </p:sp>
      <p:sp>
        <p:nvSpPr>
          <p:cNvPr id="2" name="テキスト ボックス 1">
            <a:extLst>
              <a:ext uri="{FF2B5EF4-FFF2-40B4-BE49-F238E27FC236}">
                <a16:creationId xmlns:a16="http://schemas.microsoft.com/office/drawing/2014/main" id="{28F45167-02AA-4F0C-93C2-9289B8E8A328}"/>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dirty="0">
                <a:solidFill>
                  <a:schemeClr val="bg1"/>
                </a:solidFill>
                <a:latin typeface="Meiryo UI" panose="020B0604030504040204" pitchFamily="50" charset="-128"/>
                <a:ea typeface="Meiryo UI" panose="020B0604030504040204" pitchFamily="50" charset="-128"/>
              </a:rPr>
              <a:t>Work</a:t>
            </a:r>
          </a:p>
        </p:txBody>
      </p:sp>
    </p:spTree>
    <p:extLst>
      <p:ext uri="{BB962C8B-B14F-4D97-AF65-F5344CB8AC3E}">
        <p14:creationId xmlns:p14="http://schemas.microsoft.com/office/powerpoint/2010/main" val="34115904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IntelliJ IDEA</a:t>
            </a:r>
            <a:r>
              <a:rPr kumimoji="1" lang="ja-JP" altLang="en-US" sz="2800" b="1" dirty="0">
                <a:latin typeface="Meiryo UI" panose="020B0604030504040204" pitchFamily="50" charset="-128"/>
                <a:ea typeface="Meiryo UI" panose="020B0604030504040204" pitchFamily="50" charset="-128"/>
              </a:rPr>
              <a:t>で開く</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51021"/>
          </a:xfrm>
          <a:prstGeom prst="rect">
            <a:avLst/>
          </a:prstGeom>
          <a:noFill/>
        </p:spPr>
        <p:txBody>
          <a:bodyPr wrap="square" rtlCol="0">
            <a:spAutoFit/>
          </a:bodyPr>
          <a:lstStyle/>
          <a:p>
            <a:pPr>
              <a:lnSpc>
                <a:spcPts val="3200"/>
              </a:lnSpc>
            </a:pPr>
            <a:r>
              <a:rPr kumimoji="1" lang="en-US" altLang="ja-JP" sz="2000" dirty="0" err="1">
                <a:latin typeface="Meiryo UI" panose="020B0604030504040204" pitchFamily="50" charset="-128"/>
                <a:ea typeface="Meiryo UI" panose="020B0604030504040204" pitchFamily="50" charset="-128"/>
              </a:rPr>
              <a:t>todo</a:t>
            </a:r>
            <a:r>
              <a:rPr kumimoji="1" lang="en-US" altLang="ja-JP" sz="2000" dirty="0">
                <a:latin typeface="Meiryo UI" panose="020B0604030504040204" pitchFamily="50" charset="-128"/>
                <a:ea typeface="Meiryo UI" panose="020B0604030504040204" pitchFamily="50" charset="-128"/>
              </a:rPr>
              <a:t>-app</a:t>
            </a:r>
            <a:r>
              <a:rPr kumimoji="1" lang="ja-JP" altLang="en-US" sz="2000" dirty="0">
                <a:latin typeface="Meiryo UI" panose="020B0604030504040204" pitchFamily="50" charset="-128"/>
                <a:ea typeface="Meiryo UI" panose="020B0604030504040204" pitchFamily="50" charset="-128"/>
              </a:rPr>
              <a:t>ディレクトリを</a:t>
            </a:r>
            <a:r>
              <a:rPr kumimoji="1" lang="en-US" altLang="ja-JP" sz="2000" dirty="0">
                <a:highlight>
                  <a:srgbClr val="FFFF00"/>
                </a:highlight>
                <a:latin typeface="Meiryo UI" panose="020B0604030504040204" pitchFamily="50" charset="-128"/>
                <a:ea typeface="Meiryo UI" panose="020B0604030504040204" pitchFamily="50" charset="-128"/>
              </a:rPr>
              <a:t>IntelliJ IDEA</a:t>
            </a:r>
            <a:r>
              <a:rPr kumimoji="1" lang="ja-JP" altLang="en-US" sz="2000" dirty="0">
                <a:latin typeface="Meiryo UI" panose="020B0604030504040204" pitchFamily="50" charset="-128"/>
                <a:ea typeface="Meiryo UI" panose="020B0604030504040204" pitchFamily="50" charset="-128"/>
              </a:rPr>
              <a:t>で開きます。</a:t>
            </a:r>
            <a:endParaRPr kumimoji="1" lang="en-US" altLang="ja-JP" sz="2000" dirty="0">
              <a:latin typeface="Meiryo UI" panose="020B0604030504040204" pitchFamily="50" charset="-128"/>
              <a:ea typeface="Meiryo UI" panose="020B0604030504040204" pitchFamily="50" charset="-128"/>
            </a:endParaRPr>
          </a:p>
        </p:txBody>
      </p:sp>
      <p:sp>
        <p:nvSpPr>
          <p:cNvPr id="8" name="スライド番号プレースホルダー 7">
            <a:extLst>
              <a:ext uri="{FF2B5EF4-FFF2-40B4-BE49-F238E27FC236}">
                <a16:creationId xmlns:a16="http://schemas.microsoft.com/office/drawing/2014/main" id="{CC6B48C0-EAFD-4087-9DC4-50E70EBD4D6C}"/>
              </a:ext>
            </a:extLst>
          </p:cNvPr>
          <p:cNvSpPr>
            <a:spLocks noGrp="1"/>
          </p:cNvSpPr>
          <p:nvPr>
            <p:ph type="sldNum" sz="quarter" idx="12"/>
          </p:nvPr>
        </p:nvSpPr>
        <p:spPr/>
        <p:txBody>
          <a:bodyPr/>
          <a:lstStyle/>
          <a:p>
            <a:fld id="{A783C381-2822-4F05-8A88-66F73725CF2D}" type="slidenum">
              <a:rPr kumimoji="1" lang="ja-JP" altLang="en-US" smtClean="0"/>
              <a:t>27</a:t>
            </a:fld>
            <a:endParaRPr kumimoji="1" lang="ja-JP" altLang="en-US"/>
          </a:p>
        </p:txBody>
      </p:sp>
      <p:pic>
        <p:nvPicPr>
          <p:cNvPr id="2" name="図 1">
            <a:extLst>
              <a:ext uri="{FF2B5EF4-FFF2-40B4-BE49-F238E27FC236}">
                <a16:creationId xmlns:a16="http://schemas.microsoft.com/office/drawing/2014/main" id="{C5BC06A4-AE52-49F9-95DB-78C3945502C6}"/>
              </a:ext>
            </a:extLst>
          </p:cNvPr>
          <p:cNvPicPr>
            <a:picLocks noChangeAspect="1"/>
          </p:cNvPicPr>
          <p:nvPr/>
        </p:nvPicPr>
        <p:blipFill>
          <a:blip r:embed="rId3"/>
          <a:stretch>
            <a:fillRect/>
          </a:stretch>
        </p:blipFill>
        <p:spPr>
          <a:xfrm>
            <a:off x="699834" y="2467122"/>
            <a:ext cx="3148677" cy="1923755"/>
          </a:xfrm>
          <a:prstGeom prst="rect">
            <a:avLst/>
          </a:prstGeom>
        </p:spPr>
      </p:pic>
      <p:pic>
        <p:nvPicPr>
          <p:cNvPr id="5" name="図 4">
            <a:extLst>
              <a:ext uri="{FF2B5EF4-FFF2-40B4-BE49-F238E27FC236}">
                <a16:creationId xmlns:a16="http://schemas.microsoft.com/office/drawing/2014/main" id="{1F933B40-6DB3-4536-B758-C14EF86B7896}"/>
              </a:ext>
            </a:extLst>
          </p:cNvPr>
          <p:cNvPicPr>
            <a:picLocks noChangeAspect="1"/>
          </p:cNvPicPr>
          <p:nvPr/>
        </p:nvPicPr>
        <p:blipFill>
          <a:blip r:embed="rId4"/>
          <a:stretch>
            <a:fillRect/>
          </a:stretch>
        </p:blipFill>
        <p:spPr>
          <a:xfrm>
            <a:off x="4938437" y="2210780"/>
            <a:ext cx="2315125" cy="2630330"/>
          </a:xfrm>
          <a:prstGeom prst="rect">
            <a:avLst/>
          </a:prstGeom>
        </p:spPr>
      </p:pic>
      <p:pic>
        <p:nvPicPr>
          <p:cNvPr id="9" name="図 8">
            <a:extLst>
              <a:ext uri="{FF2B5EF4-FFF2-40B4-BE49-F238E27FC236}">
                <a16:creationId xmlns:a16="http://schemas.microsoft.com/office/drawing/2014/main" id="{2517CC35-4D3A-4795-8C4F-34B7D8EA9E88}"/>
              </a:ext>
            </a:extLst>
          </p:cNvPr>
          <p:cNvPicPr>
            <a:picLocks noChangeAspect="1"/>
          </p:cNvPicPr>
          <p:nvPr/>
        </p:nvPicPr>
        <p:blipFill rotWithShape="1">
          <a:blip r:embed="rId5"/>
          <a:srcRect l="70811" t="83566"/>
          <a:stretch/>
        </p:blipFill>
        <p:spPr>
          <a:xfrm>
            <a:off x="8410208" y="2865473"/>
            <a:ext cx="3081958" cy="1127051"/>
          </a:xfrm>
          <a:prstGeom prst="rect">
            <a:avLst/>
          </a:prstGeom>
        </p:spPr>
      </p:pic>
      <p:sp>
        <p:nvSpPr>
          <p:cNvPr id="21" name="矢印: 右 20">
            <a:extLst>
              <a:ext uri="{FF2B5EF4-FFF2-40B4-BE49-F238E27FC236}">
                <a16:creationId xmlns:a16="http://schemas.microsoft.com/office/drawing/2014/main" id="{281278E9-23A8-47EA-8E10-C03F03C45CDA}"/>
              </a:ext>
            </a:extLst>
          </p:cNvPr>
          <p:cNvSpPr/>
          <p:nvPr/>
        </p:nvSpPr>
        <p:spPr>
          <a:xfrm rot="9484517">
            <a:off x="2502900" y="3233551"/>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3" name="矢印: 右 22">
            <a:extLst>
              <a:ext uri="{FF2B5EF4-FFF2-40B4-BE49-F238E27FC236}">
                <a16:creationId xmlns:a16="http://schemas.microsoft.com/office/drawing/2014/main" id="{458DED00-150D-4F0C-BA4B-F546FD64CCE9}"/>
              </a:ext>
            </a:extLst>
          </p:cNvPr>
          <p:cNvSpPr/>
          <p:nvPr/>
        </p:nvSpPr>
        <p:spPr>
          <a:xfrm>
            <a:off x="4194728" y="3330499"/>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5" name="矢印: 右 24">
            <a:extLst>
              <a:ext uri="{FF2B5EF4-FFF2-40B4-BE49-F238E27FC236}">
                <a16:creationId xmlns:a16="http://schemas.microsoft.com/office/drawing/2014/main" id="{F62542E8-0473-4543-AD7A-EAD371CC5E29}"/>
              </a:ext>
            </a:extLst>
          </p:cNvPr>
          <p:cNvSpPr/>
          <p:nvPr/>
        </p:nvSpPr>
        <p:spPr>
          <a:xfrm>
            <a:off x="7595084" y="3330499"/>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7" name="矢印: 右 26">
            <a:extLst>
              <a:ext uri="{FF2B5EF4-FFF2-40B4-BE49-F238E27FC236}">
                <a16:creationId xmlns:a16="http://schemas.microsoft.com/office/drawing/2014/main" id="{D1EC23F2-DAA9-407A-848C-A5B7DF86E301}"/>
              </a:ext>
            </a:extLst>
          </p:cNvPr>
          <p:cNvSpPr/>
          <p:nvPr/>
        </p:nvSpPr>
        <p:spPr>
          <a:xfrm rot="19912492">
            <a:off x="5856225" y="4716878"/>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9" name="矢印: 右 28">
            <a:extLst>
              <a:ext uri="{FF2B5EF4-FFF2-40B4-BE49-F238E27FC236}">
                <a16:creationId xmlns:a16="http://schemas.microsoft.com/office/drawing/2014/main" id="{3BA6C4EE-C7D6-4AF5-8BB8-E9861B2D06B3}"/>
              </a:ext>
            </a:extLst>
          </p:cNvPr>
          <p:cNvSpPr/>
          <p:nvPr/>
        </p:nvSpPr>
        <p:spPr>
          <a:xfrm rot="19079248">
            <a:off x="8776993" y="3615894"/>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3" name="テキスト ボックス 32">
            <a:extLst>
              <a:ext uri="{FF2B5EF4-FFF2-40B4-BE49-F238E27FC236}">
                <a16:creationId xmlns:a16="http://schemas.microsoft.com/office/drawing/2014/main" id="{0FD44FDE-FB54-4CD6-8967-5D9C185EE157}"/>
              </a:ext>
            </a:extLst>
          </p:cNvPr>
          <p:cNvSpPr txBox="1"/>
          <p:nvPr/>
        </p:nvSpPr>
        <p:spPr>
          <a:xfrm>
            <a:off x="7689906" y="4589575"/>
            <a:ext cx="4071459" cy="1287212"/>
          </a:xfrm>
          <a:prstGeom prst="rect">
            <a:avLst/>
          </a:prstGeom>
          <a:solidFill>
            <a:schemeClr val="accent4"/>
          </a:solidFill>
        </p:spPr>
        <p:txBody>
          <a:bodyPr wrap="square" rtlCol="0">
            <a:spAutoFit/>
          </a:bodyPr>
          <a:lstStyle/>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ビルドツールとして</a:t>
            </a:r>
            <a:r>
              <a:rPr kumimoji="1" lang="en-US" altLang="ja-JP" sz="1600" dirty="0">
                <a:solidFill>
                  <a:schemeClr val="bg1"/>
                </a:solidFill>
                <a:latin typeface="Meiryo UI" panose="020B0604030504040204" pitchFamily="50" charset="-128"/>
                <a:ea typeface="Meiryo UI" panose="020B0604030504040204" pitchFamily="50" charset="-128"/>
              </a:rPr>
              <a:t>Maven</a:t>
            </a:r>
            <a:r>
              <a:rPr kumimoji="1" lang="ja-JP" altLang="en-US" sz="1600" dirty="0">
                <a:solidFill>
                  <a:schemeClr val="bg1"/>
                </a:solidFill>
                <a:latin typeface="Meiryo UI" panose="020B0604030504040204" pitchFamily="50" charset="-128"/>
                <a:ea typeface="Meiryo UI" panose="020B0604030504040204" pitchFamily="50" charset="-128"/>
              </a:rPr>
              <a:t>を使用します。</a:t>
            </a: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ライブラリの依存関係を解決したり、コンパイル</a:t>
            </a:r>
            <a:r>
              <a:rPr kumimoji="1" lang="en-US" altLang="ja-JP" sz="1600" dirty="0">
                <a:solidFill>
                  <a:schemeClr val="bg1"/>
                </a:solidFill>
                <a:latin typeface="Meiryo UI" panose="020B0604030504040204" pitchFamily="50" charset="-128"/>
                <a:ea typeface="Meiryo UI" panose="020B0604030504040204" pitchFamily="50" charset="-128"/>
              </a:rPr>
              <a:t>/</a:t>
            </a:r>
            <a:r>
              <a:rPr kumimoji="1" lang="ja-JP" altLang="en-US" sz="1600" dirty="0">
                <a:solidFill>
                  <a:schemeClr val="bg1"/>
                </a:solidFill>
                <a:latin typeface="Meiryo UI" panose="020B0604030504040204" pitchFamily="50" charset="-128"/>
                <a:ea typeface="Meiryo UI" panose="020B0604030504040204" pitchFamily="50" charset="-128"/>
              </a:rPr>
              <a:t>テスト</a:t>
            </a:r>
            <a:r>
              <a:rPr kumimoji="1" lang="en-US" altLang="ja-JP" sz="1600" dirty="0">
                <a:solidFill>
                  <a:schemeClr val="bg1"/>
                </a:solidFill>
                <a:latin typeface="Meiryo UI" panose="020B0604030504040204" pitchFamily="50" charset="-128"/>
                <a:ea typeface="Meiryo UI" panose="020B0604030504040204" pitchFamily="50" charset="-128"/>
              </a:rPr>
              <a:t>/</a:t>
            </a:r>
            <a:r>
              <a:rPr kumimoji="1" lang="ja-JP" altLang="en-US" sz="1600" dirty="0">
                <a:solidFill>
                  <a:schemeClr val="bg1"/>
                </a:solidFill>
                <a:latin typeface="Meiryo UI" panose="020B0604030504040204" pitchFamily="50" charset="-128"/>
                <a:ea typeface="Meiryo UI" panose="020B0604030504040204" pitchFamily="50" charset="-128"/>
              </a:rPr>
              <a:t>サーバ起動といった開発のルーチンワークをサポートする機能も提供します。</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0880288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正方形/長方形 6">
            <a:extLst>
              <a:ext uri="{FF2B5EF4-FFF2-40B4-BE49-F238E27FC236}">
                <a16:creationId xmlns:a16="http://schemas.microsoft.com/office/drawing/2014/main" id="{0BB0CA9D-4951-4FF7-9E48-5658D633A5E3}"/>
              </a:ext>
            </a:extLst>
          </p:cNvPr>
          <p:cNvSpPr/>
          <p:nvPr/>
        </p:nvSpPr>
        <p:spPr>
          <a:xfrm>
            <a:off x="0" y="0"/>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IntelliJ IDEA</a:t>
            </a:r>
            <a:r>
              <a:rPr kumimoji="1" lang="ja-JP" altLang="en-US" sz="2800" b="1" dirty="0">
                <a:latin typeface="Meiryo UI" panose="020B0604030504040204" pitchFamily="50" charset="-128"/>
                <a:ea typeface="Meiryo UI" panose="020B0604030504040204" pitchFamily="50" charset="-128"/>
              </a:rPr>
              <a:t>で開く</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51021"/>
          </a:xfrm>
          <a:prstGeom prst="rect">
            <a:avLst/>
          </a:prstGeom>
          <a:noFill/>
        </p:spPr>
        <p:txBody>
          <a:bodyPr wrap="square" rtlCol="0">
            <a:spAutoFit/>
          </a:bodyPr>
          <a:lstStyle/>
          <a:p>
            <a:pPr>
              <a:lnSpc>
                <a:spcPts val="3200"/>
              </a:lnSpc>
            </a:pPr>
            <a:r>
              <a:rPr kumimoji="1" lang="en-US" altLang="ja-JP" sz="2000" dirty="0" err="1">
                <a:latin typeface="Meiryo UI" panose="020B0604030504040204" pitchFamily="50" charset="-128"/>
                <a:ea typeface="Meiryo UI" panose="020B0604030504040204" pitchFamily="50" charset="-128"/>
              </a:rPr>
              <a:t>todo</a:t>
            </a:r>
            <a:r>
              <a:rPr kumimoji="1" lang="en-US" altLang="ja-JP" sz="2000" dirty="0">
                <a:latin typeface="Meiryo UI" panose="020B0604030504040204" pitchFamily="50" charset="-128"/>
                <a:ea typeface="Meiryo UI" panose="020B0604030504040204" pitchFamily="50" charset="-128"/>
              </a:rPr>
              <a:t>-app</a:t>
            </a:r>
            <a:r>
              <a:rPr kumimoji="1" lang="ja-JP" altLang="en-US" sz="2000" dirty="0">
                <a:latin typeface="Meiryo UI" panose="020B0604030504040204" pitchFamily="50" charset="-128"/>
                <a:ea typeface="Meiryo UI" panose="020B0604030504040204" pitchFamily="50" charset="-128"/>
              </a:rPr>
              <a:t>ディレクトリを</a:t>
            </a:r>
            <a:r>
              <a:rPr kumimoji="1" lang="en-US" altLang="ja-JP" sz="2000" dirty="0">
                <a:highlight>
                  <a:srgbClr val="FFFF00"/>
                </a:highlight>
                <a:latin typeface="Meiryo UI" panose="020B0604030504040204" pitchFamily="50" charset="-128"/>
                <a:ea typeface="Meiryo UI" panose="020B0604030504040204" pitchFamily="50" charset="-128"/>
              </a:rPr>
              <a:t>IntelliJ IDEA</a:t>
            </a:r>
            <a:r>
              <a:rPr kumimoji="1" lang="ja-JP" altLang="en-US" sz="2000" dirty="0">
                <a:latin typeface="Meiryo UI" panose="020B0604030504040204" pitchFamily="50" charset="-128"/>
                <a:ea typeface="Meiryo UI" panose="020B0604030504040204" pitchFamily="50" charset="-128"/>
              </a:rPr>
              <a:t>で開きます。</a:t>
            </a:r>
            <a:endParaRPr kumimoji="1" lang="en-US" altLang="ja-JP" sz="2000" dirty="0">
              <a:latin typeface="Meiryo UI" panose="020B0604030504040204" pitchFamily="50" charset="-128"/>
              <a:ea typeface="Meiryo UI" panose="020B0604030504040204" pitchFamily="50" charset="-128"/>
            </a:endParaRPr>
          </a:p>
        </p:txBody>
      </p:sp>
      <p:sp>
        <p:nvSpPr>
          <p:cNvPr id="8" name="スライド番号プレースホルダー 7">
            <a:extLst>
              <a:ext uri="{FF2B5EF4-FFF2-40B4-BE49-F238E27FC236}">
                <a16:creationId xmlns:a16="http://schemas.microsoft.com/office/drawing/2014/main" id="{CC6B48C0-EAFD-4087-9DC4-50E70EBD4D6C}"/>
              </a:ext>
            </a:extLst>
          </p:cNvPr>
          <p:cNvSpPr>
            <a:spLocks noGrp="1"/>
          </p:cNvSpPr>
          <p:nvPr>
            <p:ph type="sldNum" sz="quarter" idx="12"/>
          </p:nvPr>
        </p:nvSpPr>
        <p:spPr/>
        <p:txBody>
          <a:bodyPr/>
          <a:lstStyle/>
          <a:p>
            <a:fld id="{A783C381-2822-4F05-8A88-66F73725CF2D}" type="slidenum">
              <a:rPr kumimoji="1" lang="ja-JP" altLang="en-US" smtClean="0"/>
              <a:t>28</a:t>
            </a:fld>
            <a:endParaRPr kumimoji="1" lang="ja-JP" altLang="en-US"/>
          </a:p>
        </p:txBody>
      </p:sp>
      <p:pic>
        <p:nvPicPr>
          <p:cNvPr id="2" name="図 1">
            <a:extLst>
              <a:ext uri="{FF2B5EF4-FFF2-40B4-BE49-F238E27FC236}">
                <a16:creationId xmlns:a16="http://schemas.microsoft.com/office/drawing/2014/main" id="{C5BC06A4-AE52-49F9-95DB-78C3945502C6}"/>
              </a:ext>
            </a:extLst>
          </p:cNvPr>
          <p:cNvPicPr>
            <a:picLocks noChangeAspect="1"/>
          </p:cNvPicPr>
          <p:nvPr/>
        </p:nvPicPr>
        <p:blipFill>
          <a:blip r:embed="rId3"/>
          <a:stretch>
            <a:fillRect/>
          </a:stretch>
        </p:blipFill>
        <p:spPr>
          <a:xfrm>
            <a:off x="699834" y="2467122"/>
            <a:ext cx="3148677" cy="1923755"/>
          </a:xfrm>
          <a:prstGeom prst="rect">
            <a:avLst/>
          </a:prstGeom>
        </p:spPr>
      </p:pic>
      <p:pic>
        <p:nvPicPr>
          <p:cNvPr id="5" name="図 4">
            <a:extLst>
              <a:ext uri="{FF2B5EF4-FFF2-40B4-BE49-F238E27FC236}">
                <a16:creationId xmlns:a16="http://schemas.microsoft.com/office/drawing/2014/main" id="{1F933B40-6DB3-4536-B758-C14EF86B7896}"/>
              </a:ext>
            </a:extLst>
          </p:cNvPr>
          <p:cNvPicPr>
            <a:picLocks noChangeAspect="1"/>
          </p:cNvPicPr>
          <p:nvPr/>
        </p:nvPicPr>
        <p:blipFill>
          <a:blip r:embed="rId4"/>
          <a:stretch>
            <a:fillRect/>
          </a:stretch>
        </p:blipFill>
        <p:spPr>
          <a:xfrm>
            <a:off x="4938437" y="2210780"/>
            <a:ext cx="2315125" cy="2630330"/>
          </a:xfrm>
          <a:prstGeom prst="rect">
            <a:avLst/>
          </a:prstGeom>
        </p:spPr>
      </p:pic>
      <p:pic>
        <p:nvPicPr>
          <p:cNvPr id="9" name="図 8">
            <a:extLst>
              <a:ext uri="{FF2B5EF4-FFF2-40B4-BE49-F238E27FC236}">
                <a16:creationId xmlns:a16="http://schemas.microsoft.com/office/drawing/2014/main" id="{2517CC35-4D3A-4795-8C4F-34B7D8EA9E88}"/>
              </a:ext>
            </a:extLst>
          </p:cNvPr>
          <p:cNvPicPr>
            <a:picLocks noChangeAspect="1"/>
          </p:cNvPicPr>
          <p:nvPr/>
        </p:nvPicPr>
        <p:blipFill rotWithShape="1">
          <a:blip r:embed="rId5"/>
          <a:srcRect l="70811" t="83566"/>
          <a:stretch/>
        </p:blipFill>
        <p:spPr>
          <a:xfrm>
            <a:off x="8410208" y="2865473"/>
            <a:ext cx="3081958" cy="1127051"/>
          </a:xfrm>
          <a:prstGeom prst="rect">
            <a:avLst/>
          </a:prstGeom>
        </p:spPr>
      </p:pic>
      <p:sp>
        <p:nvSpPr>
          <p:cNvPr id="21" name="矢印: 右 20">
            <a:extLst>
              <a:ext uri="{FF2B5EF4-FFF2-40B4-BE49-F238E27FC236}">
                <a16:creationId xmlns:a16="http://schemas.microsoft.com/office/drawing/2014/main" id="{281278E9-23A8-47EA-8E10-C03F03C45CDA}"/>
              </a:ext>
            </a:extLst>
          </p:cNvPr>
          <p:cNvSpPr/>
          <p:nvPr/>
        </p:nvSpPr>
        <p:spPr>
          <a:xfrm rot="9484517">
            <a:off x="2502900" y="3233551"/>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3" name="矢印: 右 22">
            <a:extLst>
              <a:ext uri="{FF2B5EF4-FFF2-40B4-BE49-F238E27FC236}">
                <a16:creationId xmlns:a16="http://schemas.microsoft.com/office/drawing/2014/main" id="{458DED00-150D-4F0C-BA4B-F546FD64CCE9}"/>
              </a:ext>
            </a:extLst>
          </p:cNvPr>
          <p:cNvSpPr/>
          <p:nvPr/>
        </p:nvSpPr>
        <p:spPr>
          <a:xfrm>
            <a:off x="4194728" y="3330499"/>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5" name="矢印: 右 24">
            <a:extLst>
              <a:ext uri="{FF2B5EF4-FFF2-40B4-BE49-F238E27FC236}">
                <a16:creationId xmlns:a16="http://schemas.microsoft.com/office/drawing/2014/main" id="{F62542E8-0473-4543-AD7A-EAD371CC5E29}"/>
              </a:ext>
            </a:extLst>
          </p:cNvPr>
          <p:cNvSpPr/>
          <p:nvPr/>
        </p:nvSpPr>
        <p:spPr>
          <a:xfrm>
            <a:off x="7595084" y="3330499"/>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7" name="矢印: 右 26">
            <a:extLst>
              <a:ext uri="{FF2B5EF4-FFF2-40B4-BE49-F238E27FC236}">
                <a16:creationId xmlns:a16="http://schemas.microsoft.com/office/drawing/2014/main" id="{D1EC23F2-DAA9-407A-848C-A5B7DF86E301}"/>
              </a:ext>
            </a:extLst>
          </p:cNvPr>
          <p:cNvSpPr/>
          <p:nvPr/>
        </p:nvSpPr>
        <p:spPr>
          <a:xfrm rot="19912492">
            <a:off x="5856225" y="4716878"/>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9" name="矢印: 右 28">
            <a:extLst>
              <a:ext uri="{FF2B5EF4-FFF2-40B4-BE49-F238E27FC236}">
                <a16:creationId xmlns:a16="http://schemas.microsoft.com/office/drawing/2014/main" id="{3BA6C4EE-C7D6-4AF5-8BB8-E9861B2D06B3}"/>
              </a:ext>
            </a:extLst>
          </p:cNvPr>
          <p:cNvSpPr/>
          <p:nvPr/>
        </p:nvSpPr>
        <p:spPr>
          <a:xfrm rot="19079248">
            <a:off x="8776993" y="3615894"/>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 name="テキスト ボックス 3">
            <a:extLst>
              <a:ext uri="{FF2B5EF4-FFF2-40B4-BE49-F238E27FC236}">
                <a16:creationId xmlns:a16="http://schemas.microsoft.com/office/drawing/2014/main" id="{2E038610-668E-4633-A9EA-5F9CF16C3808}"/>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dirty="0">
                <a:solidFill>
                  <a:schemeClr val="bg1"/>
                </a:solidFill>
                <a:latin typeface="Meiryo UI" panose="020B0604030504040204" pitchFamily="50" charset="-128"/>
                <a:ea typeface="Meiryo UI" panose="020B0604030504040204" pitchFamily="50" charset="-128"/>
              </a:rPr>
              <a:t>Work</a:t>
            </a:r>
          </a:p>
        </p:txBody>
      </p:sp>
    </p:spTree>
    <p:extLst>
      <p:ext uri="{BB962C8B-B14F-4D97-AF65-F5344CB8AC3E}">
        <p14:creationId xmlns:p14="http://schemas.microsoft.com/office/powerpoint/2010/main" val="28356843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アクションクラス</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861390"/>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起動テスト用のアクションクラス</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SampleAction.java</a:t>
            </a:r>
          </a:p>
        </p:txBody>
      </p:sp>
      <p:sp>
        <p:nvSpPr>
          <p:cNvPr id="8" name="スライド番号プレースホルダー 7">
            <a:extLst>
              <a:ext uri="{FF2B5EF4-FFF2-40B4-BE49-F238E27FC236}">
                <a16:creationId xmlns:a16="http://schemas.microsoft.com/office/drawing/2014/main" id="{CC6B48C0-EAFD-4087-9DC4-50E70EBD4D6C}"/>
              </a:ext>
            </a:extLst>
          </p:cNvPr>
          <p:cNvSpPr>
            <a:spLocks noGrp="1"/>
          </p:cNvSpPr>
          <p:nvPr>
            <p:ph type="sldNum" sz="quarter" idx="12"/>
          </p:nvPr>
        </p:nvSpPr>
        <p:spPr/>
        <p:txBody>
          <a:bodyPr/>
          <a:lstStyle/>
          <a:p>
            <a:fld id="{A783C381-2822-4F05-8A88-66F73725CF2D}" type="slidenum">
              <a:rPr kumimoji="1" lang="ja-JP" altLang="en-US" smtClean="0"/>
              <a:t>29</a:t>
            </a:fld>
            <a:endParaRPr kumimoji="1" lang="ja-JP" altLang="en-US"/>
          </a:p>
        </p:txBody>
      </p:sp>
      <p:pic>
        <p:nvPicPr>
          <p:cNvPr id="4" name="Picture 2">
            <a:extLst>
              <a:ext uri="{FF2B5EF4-FFF2-40B4-BE49-F238E27FC236}">
                <a16:creationId xmlns:a16="http://schemas.microsoft.com/office/drawing/2014/main" id="{7BE6B709-868A-475F-8E72-92C15AD904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57647" y="476870"/>
            <a:ext cx="5077155" cy="1396689"/>
          </a:xfrm>
          <a:prstGeom prst="rect">
            <a:avLst/>
          </a:prstGeom>
          <a:noFill/>
          <a:extLst>
            <a:ext uri="{909E8E84-426E-40DD-AFC4-6F175D3DCCD1}">
              <a14:hiddenFill xmlns:a14="http://schemas.microsoft.com/office/drawing/2010/main">
                <a:solidFill>
                  <a:srgbClr val="FFFFFF"/>
                </a:solidFill>
              </a14:hiddenFill>
            </a:ext>
          </a:extLst>
        </p:spPr>
      </p:pic>
      <p:sp>
        <p:nvSpPr>
          <p:cNvPr id="29" name="矢印: 右 28">
            <a:extLst>
              <a:ext uri="{FF2B5EF4-FFF2-40B4-BE49-F238E27FC236}">
                <a16:creationId xmlns:a16="http://schemas.microsoft.com/office/drawing/2014/main" id="{3BA6C4EE-C7D6-4AF5-8BB8-E9861B2D06B3}"/>
              </a:ext>
            </a:extLst>
          </p:cNvPr>
          <p:cNvSpPr/>
          <p:nvPr/>
        </p:nvSpPr>
        <p:spPr>
          <a:xfrm rot="3242858">
            <a:off x="9882993" y="405714"/>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8" name="Rectangle 3">
            <a:extLst>
              <a:ext uri="{FF2B5EF4-FFF2-40B4-BE49-F238E27FC236}">
                <a16:creationId xmlns:a16="http://schemas.microsoft.com/office/drawing/2014/main" id="{FB26FE97-25D6-479C-9E42-3126A34A5155}"/>
              </a:ext>
            </a:extLst>
          </p:cNvPr>
          <p:cNvSpPr>
            <a:spLocks noChangeArrowheads="1"/>
          </p:cNvSpPr>
          <p:nvPr/>
        </p:nvSpPr>
        <p:spPr bwMode="auto">
          <a:xfrm>
            <a:off x="712733" y="2224105"/>
            <a:ext cx="5689377" cy="3000821"/>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package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com.example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nablarch.core.repository.di.config.externalize.annotation.</a:t>
            </a: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SystemRepositoryComponent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javax.ws.rs.</a:t>
            </a: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GET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javax.ws.rs.</a:t>
            </a: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Path</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javax.ws.rs.</a:t>
            </a: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Produces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javax.ws.rs.core.MediaType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java.util.Map</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@SystemRepositoryComponent</a:t>
            </a:r>
            <a:b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@Path</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"test"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class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SampleAction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@GET</a:t>
            </a:r>
            <a:b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    @Produces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MediaType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APPLICATION_JSON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Object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get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return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Map</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of</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"status"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"ok"</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endParaRPr kumimoji="0" lang="ja-JP" altLang="ja-JP" sz="1800" b="0" i="0" u="none" strike="noStrike" cap="none" normalizeH="0" baseline="0" dirty="0">
              <a:ln>
                <a:noFill/>
              </a:ln>
              <a:solidFill>
                <a:schemeClr val="tx1"/>
              </a:solidFill>
              <a:effectLst/>
              <a:latin typeface="Consolas" panose="020B0609020204030204" pitchFamily="49" charset="0"/>
            </a:endParaRPr>
          </a:p>
        </p:txBody>
      </p:sp>
    </p:spTree>
    <p:extLst>
      <p:ext uri="{BB962C8B-B14F-4D97-AF65-F5344CB8AC3E}">
        <p14:creationId xmlns:p14="http://schemas.microsoft.com/office/powerpoint/2010/main" val="30251059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84D9ED6C-CDE8-424D-A686-CCFC8151127E}"/>
              </a:ext>
            </a:extLst>
          </p:cNvPr>
          <p:cNvSpPr/>
          <p:nvPr/>
        </p:nvSpPr>
        <p:spPr>
          <a:xfrm>
            <a:off x="0" y="8389"/>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ハンズオン資料を準備する</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2502865"/>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このスライドを</a:t>
            </a:r>
            <a:r>
              <a:rPr kumimoji="1" lang="en-US" altLang="ja-JP" sz="2000" dirty="0">
                <a:latin typeface="Meiryo UI" panose="020B0604030504040204" pitchFamily="50" charset="-128"/>
                <a:ea typeface="Meiryo UI" panose="020B0604030504040204" pitchFamily="50" charset="-128"/>
              </a:rPr>
              <a:t>PDF</a:t>
            </a:r>
            <a:r>
              <a:rPr kumimoji="1" lang="ja-JP" altLang="en-US" sz="2000" dirty="0">
                <a:latin typeface="Meiryo UI" panose="020B0604030504040204" pitchFamily="50" charset="-128"/>
                <a:ea typeface="Meiryo UI" panose="020B0604030504040204" pitchFamily="50" charset="-128"/>
              </a:rPr>
              <a:t>にしたファイルを提供しています。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PDF</a:t>
            </a:r>
            <a:r>
              <a:rPr kumimoji="1" lang="ja-JP" altLang="en-US" sz="2000" dirty="0">
                <a:latin typeface="Meiryo UI" panose="020B0604030504040204" pitchFamily="50" charset="-128"/>
                <a:ea typeface="Meiryo UI" panose="020B0604030504040204" pitchFamily="50" charset="-128"/>
              </a:rPr>
              <a:t>ファイルを開いて見れる状態にしてください。</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err="1">
                <a:highlight>
                  <a:srgbClr val="FFFF00"/>
                </a:highlight>
                <a:latin typeface="Meiryo UI" panose="020B0604030504040204" pitchFamily="50" charset="-128"/>
                <a:ea typeface="Meiryo UI" panose="020B0604030504040204" pitchFamily="50" charset="-128"/>
              </a:rPr>
              <a:t>api-handson</a:t>
            </a:r>
            <a:r>
              <a:rPr kumimoji="1" lang="en-US" altLang="ja-JP" sz="2000" dirty="0">
                <a:highlight>
                  <a:srgbClr val="FFFF00"/>
                </a:highlight>
                <a:latin typeface="Meiryo UI" panose="020B0604030504040204" pitchFamily="50" charset="-128"/>
                <a:ea typeface="Meiryo UI" panose="020B0604030504040204" pitchFamily="50" charset="-128"/>
              </a:rPr>
              <a:t>/api-handson.pdf</a:t>
            </a:r>
          </a:p>
          <a:p>
            <a:pPr>
              <a:lnSpc>
                <a:spcPts val="3200"/>
              </a:lnSpc>
            </a:pP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3200"/>
              </a:lnSpc>
            </a:pPr>
            <a:endParaRPr kumimoji="1" lang="en-US" altLang="ja-JP" sz="2000" dirty="0">
              <a:highlight>
                <a:srgbClr val="FFFF00"/>
              </a:highlight>
              <a:latin typeface="Meiryo UI" panose="020B0604030504040204" pitchFamily="50" charset="-128"/>
              <a:ea typeface="Meiryo UI" panose="020B0604030504040204" pitchFamily="50" charset="-128"/>
            </a:endParaRP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3</a:t>
            </a:fld>
            <a:endParaRPr kumimoji="1" lang="ja-JP" altLang="en-US"/>
          </a:p>
        </p:txBody>
      </p:sp>
      <p:sp>
        <p:nvSpPr>
          <p:cNvPr id="4" name="テキスト ボックス 3">
            <a:extLst>
              <a:ext uri="{FF2B5EF4-FFF2-40B4-BE49-F238E27FC236}">
                <a16:creationId xmlns:a16="http://schemas.microsoft.com/office/drawing/2014/main" id="{7C9CEE1D-C5D1-44E8-89D1-977A4142321A}"/>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dirty="0">
                <a:solidFill>
                  <a:schemeClr val="bg1"/>
                </a:solidFill>
                <a:latin typeface="Meiryo UI" panose="020B0604030504040204" pitchFamily="50" charset="-128"/>
                <a:ea typeface="Meiryo UI" panose="020B0604030504040204" pitchFamily="50" charset="-128"/>
              </a:rPr>
              <a:t>Work</a:t>
            </a:r>
          </a:p>
        </p:txBody>
      </p:sp>
    </p:spTree>
    <p:extLst>
      <p:ext uri="{BB962C8B-B14F-4D97-AF65-F5344CB8AC3E}">
        <p14:creationId xmlns:p14="http://schemas.microsoft.com/office/powerpoint/2010/main" val="300700094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ルーティング</a:t>
            </a:r>
          </a:p>
        </p:txBody>
      </p:sp>
      <p:sp>
        <p:nvSpPr>
          <p:cNvPr id="8" name="スライド番号プレースホルダー 7">
            <a:extLst>
              <a:ext uri="{FF2B5EF4-FFF2-40B4-BE49-F238E27FC236}">
                <a16:creationId xmlns:a16="http://schemas.microsoft.com/office/drawing/2014/main" id="{CC6B48C0-EAFD-4087-9DC4-50E70EBD4D6C}"/>
              </a:ext>
            </a:extLst>
          </p:cNvPr>
          <p:cNvSpPr>
            <a:spLocks noGrp="1"/>
          </p:cNvSpPr>
          <p:nvPr>
            <p:ph type="sldNum" sz="quarter" idx="12"/>
          </p:nvPr>
        </p:nvSpPr>
        <p:spPr/>
        <p:txBody>
          <a:bodyPr/>
          <a:lstStyle/>
          <a:p>
            <a:fld id="{A783C381-2822-4F05-8A88-66F73725CF2D}" type="slidenum">
              <a:rPr kumimoji="1" lang="ja-JP" altLang="en-US" smtClean="0"/>
              <a:t>30</a:t>
            </a:fld>
            <a:endParaRPr kumimoji="1" lang="ja-JP" altLang="en-US"/>
          </a:p>
        </p:txBody>
      </p:sp>
      <p:sp>
        <p:nvSpPr>
          <p:cNvPr id="5" name="テキスト ボックス 4">
            <a:extLst>
              <a:ext uri="{FF2B5EF4-FFF2-40B4-BE49-F238E27FC236}">
                <a16:creationId xmlns:a16="http://schemas.microsoft.com/office/drawing/2014/main" id="{D5A5346A-38CB-4407-85F2-3FE0962F0E74}"/>
              </a:ext>
            </a:extLst>
          </p:cNvPr>
          <p:cNvSpPr txBox="1"/>
          <p:nvPr/>
        </p:nvSpPr>
        <p:spPr>
          <a:xfrm>
            <a:off x="715816" y="1308543"/>
            <a:ext cx="10888049" cy="861390"/>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起動テスト用のアクションクラス</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SampleAction.java</a:t>
            </a:r>
          </a:p>
        </p:txBody>
      </p:sp>
      <p:sp>
        <p:nvSpPr>
          <p:cNvPr id="7" name="Rectangle 3">
            <a:extLst>
              <a:ext uri="{FF2B5EF4-FFF2-40B4-BE49-F238E27FC236}">
                <a16:creationId xmlns:a16="http://schemas.microsoft.com/office/drawing/2014/main" id="{BC2B7928-F702-470B-AECA-747EA11893CB}"/>
              </a:ext>
            </a:extLst>
          </p:cNvPr>
          <p:cNvSpPr>
            <a:spLocks noChangeArrowheads="1"/>
          </p:cNvSpPr>
          <p:nvPr/>
        </p:nvSpPr>
        <p:spPr bwMode="auto">
          <a:xfrm>
            <a:off x="715816" y="2227602"/>
            <a:ext cx="5718540" cy="3000821"/>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package com.example;</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import nablarch.core.repository.di.config.externalize.annotation.SystemRepositoryComponent;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javax.ws.rs.</a:t>
            </a: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GET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javax.ws.rs.</a:t>
            </a: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Path</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import javax.ws.rs.Produces;</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import javax.ws.rs.core.MediaType;</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import java.util.Map;</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@SystemRepositoryComponent</a:t>
            </a:r>
            <a:b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@Path</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"test"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public class SampleAction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@GET</a:t>
            </a:r>
            <a:b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    </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@Produces(MediaType.</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APPLICATION_JSON</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public Object get() {</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return Map.</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of</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("status", "ok");</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a:t>
            </a:r>
            <a:endParaRPr kumimoji="0" lang="ja-JP" altLang="ja-JP" sz="1800" b="0" i="0" u="none" strike="noStrike" cap="none" normalizeH="0" baseline="0" dirty="0">
              <a:ln>
                <a:noFill/>
              </a:ln>
              <a:solidFill>
                <a:schemeClr val="bg1">
                  <a:lumMod val="65000"/>
                </a:schemeClr>
              </a:solidFill>
              <a:effectLst/>
              <a:latin typeface="Consolas" panose="020B0609020204030204" pitchFamily="49" charset="0"/>
            </a:endParaRPr>
          </a:p>
        </p:txBody>
      </p:sp>
      <p:sp>
        <p:nvSpPr>
          <p:cNvPr id="2" name="テキスト ボックス 1">
            <a:extLst>
              <a:ext uri="{FF2B5EF4-FFF2-40B4-BE49-F238E27FC236}">
                <a16:creationId xmlns:a16="http://schemas.microsoft.com/office/drawing/2014/main" id="{7955BC98-4561-4326-B604-EDC24455E4B0}"/>
              </a:ext>
            </a:extLst>
          </p:cNvPr>
          <p:cNvSpPr txBox="1"/>
          <p:nvPr/>
        </p:nvSpPr>
        <p:spPr>
          <a:xfrm>
            <a:off x="3842855" y="3095560"/>
            <a:ext cx="6411986" cy="3133871"/>
          </a:xfrm>
          <a:prstGeom prst="rect">
            <a:avLst/>
          </a:prstGeom>
          <a:solidFill>
            <a:schemeClr val="accent4"/>
          </a:solidFill>
        </p:spPr>
        <p:txBody>
          <a:bodyPr wrap="square" rtlCol="0">
            <a:spAutoFit/>
          </a:bodyPr>
          <a:lstStyle/>
          <a:p>
            <a:pPr>
              <a:lnSpc>
                <a:spcPts val="2400"/>
              </a:lnSpc>
            </a:pPr>
            <a:r>
              <a:rPr kumimoji="1" lang="en-US" altLang="ja-JP" sz="1600" dirty="0" err="1">
                <a:solidFill>
                  <a:schemeClr val="bg1"/>
                </a:solidFill>
                <a:latin typeface="Meiryo UI" panose="020B0604030504040204" pitchFamily="50" charset="-128"/>
                <a:ea typeface="Meiryo UI" panose="020B0604030504040204" pitchFamily="50" charset="-128"/>
              </a:rPr>
              <a:t>Nablarch</a:t>
            </a:r>
            <a:r>
              <a:rPr kumimoji="1" lang="ja-JP" altLang="en-US" sz="1600" dirty="0">
                <a:solidFill>
                  <a:schemeClr val="bg1"/>
                </a:solidFill>
                <a:latin typeface="Meiryo UI" panose="020B0604030504040204" pitchFamily="50" charset="-128"/>
                <a:ea typeface="Meiryo UI" panose="020B0604030504040204" pitchFamily="50" charset="-128"/>
              </a:rPr>
              <a:t>では、ルーティングアダプタという機能で、リクエストをどのアクションクラスで処理するかを定義することができます。</a:t>
            </a: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ルーティングアダプタ</a:t>
            </a: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r>
              <a:rPr kumimoji="1" lang="en-US" altLang="ja-JP" sz="1600" dirty="0">
                <a:solidFill>
                  <a:schemeClr val="bg1"/>
                </a:solidFill>
                <a:latin typeface="Meiryo UI" panose="020B0604030504040204" pitchFamily="50" charset="-128"/>
                <a:ea typeface="Meiryo UI" panose="020B0604030504040204" pitchFamily="50" charset="-128"/>
                <a:hlinkClick r:id="rId3"/>
              </a:rPr>
              <a:t>https://nablarch.github.io/docs/LATEST/doc/application_framework/adaptors/router_adaptor.html</a:t>
            </a: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endParaRPr kumimoji="1" lang="ja-JP" altLang="en-US" sz="1600" dirty="0">
              <a:solidFill>
                <a:schemeClr val="bg1"/>
              </a:solidFill>
              <a:latin typeface="Meiryo UI" panose="020B0604030504040204" pitchFamily="50" charset="-128"/>
              <a:ea typeface="Meiryo UI" panose="020B0604030504040204" pitchFamily="50" charset="-128"/>
            </a:endParaRPr>
          </a:p>
          <a:p>
            <a:pPr>
              <a:lnSpc>
                <a:spcPts val="2400"/>
              </a:lnSpc>
            </a:pPr>
            <a:r>
              <a:rPr kumimoji="1" lang="en-US" altLang="ja-JP" sz="1600" dirty="0">
                <a:solidFill>
                  <a:schemeClr val="bg1"/>
                </a:solidFill>
                <a:latin typeface="Meiryo UI" panose="020B0604030504040204" pitchFamily="50" charset="-128"/>
                <a:ea typeface="Meiryo UI" panose="020B0604030504040204" pitchFamily="50" charset="-128"/>
              </a:rPr>
              <a:t>JAX-RS</a:t>
            </a:r>
            <a:r>
              <a:rPr kumimoji="1" lang="ja-JP" altLang="en-US" sz="1600" dirty="0">
                <a:solidFill>
                  <a:schemeClr val="bg1"/>
                </a:solidFill>
                <a:latin typeface="Meiryo UI" panose="020B0604030504040204" pitchFamily="50" charset="-128"/>
                <a:ea typeface="Meiryo UI" panose="020B0604030504040204" pitchFamily="50" charset="-128"/>
              </a:rPr>
              <a:t>のアノテーション（</a:t>
            </a:r>
            <a:r>
              <a:rPr kumimoji="1" lang="en-US" altLang="ja-JP" sz="1600" dirty="0">
                <a:solidFill>
                  <a:schemeClr val="bg1"/>
                </a:solidFill>
                <a:latin typeface="Meiryo UI" panose="020B0604030504040204" pitchFamily="50" charset="-128"/>
                <a:ea typeface="Meiryo UI" panose="020B0604030504040204" pitchFamily="50" charset="-128"/>
              </a:rPr>
              <a:t>@PATH</a:t>
            </a:r>
            <a:r>
              <a:rPr kumimoji="1" lang="ja-JP" altLang="en-US" sz="1600" dirty="0">
                <a:solidFill>
                  <a:schemeClr val="bg1"/>
                </a:solidFill>
                <a:latin typeface="Meiryo UI" panose="020B0604030504040204" pitchFamily="50" charset="-128"/>
                <a:ea typeface="Meiryo UI" panose="020B0604030504040204" pitchFamily="50" charset="-128"/>
              </a:rPr>
              <a:t>や</a:t>
            </a:r>
            <a:r>
              <a:rPr kumimoji="1" lang="en-US" altLang="ja-JP" sz="1600" dirty="0">
                <a:solidFill>
                  <a:schemeClr val="bg1"/>
                </a:solidFill>
                <a:latin typeface="Meiryo UI" panose="020B0604030504040204" pitchFamily="50" charset="-128"/>
                <a:ea typeface="Meiryo UI" panose="020B0604030504040204" pitchFamily="50" charset="-128"/>
              </a:rPr>
              <a:t>@GET</a:t>
            </a:r>
            <a:r>
              <a:rPr kumimoji="1" lang="ja-JP" altLang="en-US" sz="1600" dirty="0">
                <a:solidFill>
                  <a:schemeClr val="bg1"/>
                </a:solidFill>
                <a:latin typeface="Meiryo UI" panose="020B0604030504040204" pitchFamily="50" charset="-128"/>
                <a:ea typeface="Meiryo UI" panose="020B0604030504040204" pitchFamily="50" charset="-128"/>
              </a:rPr>
              <a:t>等）を使用してルーティングを定義できますので、パスが</a:t>
            </a:r>
            <a:r>
              <a:rPr kumimoji="1" lang="en-US" altLang="ja-JP" sz="1600" dirty="0">
                <a:solidFill>
                  <a:schemeClr val="bg1"/>
                </a:solidFill>
                <a:latin typeface="Meiryo UI" panose="020B0604030504040204" pitchFamily="50" charset="-128"/>
                <a:ea typeface="Meiryo UI" panose="020B0604030504040204" pitchFamily="50" charset="-128"/>
              </a:rPr>
              <a:t>/</a:t>
            </a:r>
            <a:r>
              <a:rPr kumimoji="1" lang="en-US" altLang="ja-JP" sz="1600" dirty="0" err="1">
                <a:solidFill>
                  <a:schemeClr val="bg1"/>
                </a:solidFill>
                <a:latin typeface="Meiryo UI" panose="020B0604030504040204" pitchFamily="50" charset="-128"/>
                <a:ea typeface="Meiryo UI" panose="020B0604030504040204" pitchFamily="50" charset="-128"/>
              </a:rPr>
              <a:t>api</a:t>
            </a:r>
            <a:r>
              <a:rPr kumimoji="1" lang="en-US" altLang="ja-JP" sz="1600" dirty="0">
                <a:solidFill>
                  <a:schemeClr val="bg1"/>
                </a:solidFill>
                <a:latin typeface="Meiryo UI" panose="020B0604030504040204" pitchFamily="50" charset="-128"/>
                <a:ea typeface="Meiryo UI" panose="020B0604030504040204" pitchFamily="50" charset="-128"/>
              </a:rPr>
              <a:t>/test</a:t>
            </a:r>
            <a:r>
              <a:rPr kumimoji="1" lang="ja-JP" altLang="en-US" sz="1600" dirty="0">
                <a:solidFill>
                  <a:schemeClr val="bg1"/>
                </a:solidFill>
                <a:latin typeface="Meiryo UI" panose="020B0604030504040204" pitchFamily="50" charset="-128"/>
                <a:ea typeface="Meiryo UI" panose="020B0604030504040204" pitchFamily="50" charset="-128"/>
              </a:rPr>
              <a:t>、</a:t>
            </a:r>
            <a:r>
              <a:rPr kumimoji="1" lang="en-US" altLang="ja-JP" sz="1600" dirty="0">
                <a:solidFill>
                  <a:schemeClr val="bg1"/>
                </a:solidFill>
                <a:latin typeface="Meiryo UI" panose="020B0604030504040204" pitchFamily="50" charset="-128"/>
                <a:ea typeface="Meiryo UI" panose="020B0604030504040204" pitchFamily="50" charset="-128"/>
              </a:rPr>
              <a:t>HTTP</a:t>
            </a:r>
            <a:r>
              <a:rPr kumimoji="1" lang="ja-JP" altLang="en-US" sz="1600" dirty="0">
                <a:solidFill>
                  <a:schemeClr val="bg1"/>
                </a:solidFill>
                <a:latin typeface="Meiryo UI" panose="020B0604030504040204" pitchFamily="50" charset="-128"/>
                <a:ea typeface="Meiryo UI" panose="020B0604030504040204" pitchFamily="50" charset="-128"/>
              </a:rPr>
              <a:t>メソッドが</a:t>
            </a:r>
            <a:r>
              <a:rPr kumimoji="1" lang="en-US" altLang="ja-JP" sz="1600" dirty="0">
                <a:solidFill>
                  <a:schemeClr val="bg1"/>
                </a:solidFill>
                <a:latin typeface="Meiryo UI" panose="020B0604030504040204" pitchFamily="50" charset="-128"/>
                <a:ea typeface="Meiryo UI" panose="020B0604030504040204" pitchFamily="50" charset="-128"/>
              </a:rPr>
              <a:t>GET</a:t>
            </a:r>
            <a:r>
              <a:rPr kumimoji="1" lang="ja-JP" altLang="en-US" sz="1600" dirty="0">
                <a:solidFill>
                  <a:schemeClr val="bg1"/>
                </a:solidFill>
                <a:latin typeface="Meiryo UI" panose="020B0604030504040204" pitchFamily="50" charset="-128"/>
                <a:ea typeface="Meiryo UI" panose="020B0604030504040204" pitchFamily="50" charset="-128"/>
              </a:rPr>
              <a:t>に対応した起動テスト用の</a:t>
            </a:r>
            <a:r>
              <a:rPr kumimoji="1" lang="en-US" altLang="ja-JP" sz="1600" dirty="0">
                <a:solidFill>
                  <a:schemeClr val="bg1"/>
                </a:solidFill>
                <a:latin typeface="Meiryo UI" panose="020B0604030504040204" pitchFamily="50" charset="-128"/>
                <a:ea typeface="Meiryo UI" panose="020B0604030504040204" pitchFamily="50" charset="-128"/>
              </a:rPr>
              <a:t>REST API</a:t>
            </a:r>
            <a:r>
              <a:rPr kumimoji="1" lang="ja-JP" altLang="en-US" sz="1600" dirty="0">
                <a:solidFill>
                  <a:schemeClr val="bg1"/>
                </a:solidFill>
                <a:latin typeface="Meiryo UI" panose="020B0604030504040204" pitchFamily="50" charset="-128"/>
                <a:ea typeface="Meiryo UI" panose="020B0604030504040204" pitchFamily="50" charset="-128"/>
              </a:rPr>
              <a:t>を実装しています。</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54940443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DI</a:t>
            </a:r>
            <a:r>
              <a:rPr kumimoji="1" lang="ja-JP" altLang="en-US" sz="2800" b="1" dirty="0">
                <a:latin typeface="Meiryo UI" panose="020B0604030504040204" pitchFamily="50" charset="-128"/>
                <a:ea typeface="Meiryo UI" panose="020B0604030504040204" pitchFamily="50" charset="-128"/>
              </a:rPr>
              <a:t>コンテナ</a:t>
            </a:r>
          </a:p>
        </p:txBody>
      </p:sp>
      <p:sp>
        <p:nvSpPr>
          <p:cNvPr id="8" name="スライド番号プレースホルダー 7">
            <a:extLst>
              <a:ext uri="{FF2B5EF4-FFF2-40B4-BE49-F238E27FC236}">
                <a16:creationId xmlns:a16="http://schemas.microsoft.com/office/drawing/2014/main" id="{CC6B48C0-EAFD-4087-9DC4-50E70EBD4D6C}"/>
              </a:ext>
            </a:extLst>
          </p:cNvPr>
          <p:cNvSpPr>
            <a:spLocks noGrp="1"/>
          </p:cNvSpPr>
          <p:nvPr>
            <p:ph type="sldNum" sz="quarter" idx="12"/>
          </p:nvPr>
        </p:nvSpPr>
        <p:spPr/>
        <p:txBody>
          <a:bodyPr/>
          <a:lstStyle/>
          <a:p>
            <a:fld id="{A783C381-2822-4F05-8A88-66F73725CF2D}" type="slidenum">
              <a:rPr kumimoji="1" lang="ja-JP" altLang="en-US" smtClean="0"/>
              <a:t>31</a:t>
            </a:fld>
            <a:endParaRPr kumimoji="1" lang="ja-JP" altLang="en-US"/>
          </a:p>
        </p:txBody>
      </p:sp>
      <p:sp>
        <p:nvSpPr>
          <p:cNvPr id="12" name="テキスト ボックス 11">
            <a:extLst>
              <a:ext uri="{FF2B5EF4-FFF2-40B4-BE49-F238E27FC236}">
                <a16:creationId xmlns:a16="http://schemas.microsoft.com/office/drawing/2014/main" id="{C699FD54-CEBC-4658-9A8A-F3A8902B3A69}"/>
              </a:ext>
            </a:extLst>
          </p:cNvPr>
          <p:cNvSpPr txBox="1"/>
          <p:nvPr/>
        </p:nvSpPr>
        <p:spPr>
          <a:xfrm>
            <a:off x="715816" y="1308543"/>
            <a:ext cx="10888049" cy="861390"/>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起動テスト用のアクションクラス</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SampleAction.java</a:t>
            </a:r>
          </a:p>
        </p:txBody>
      </p:sp>
      <p:sp>
        <p:nvSpPr>
          <p:cNvPr id="14" name="Rectangle 3">
            <a:extLst>
              <a:ext uri="{FF2B5EF4-FFF2-40B4-BE49-F238E27FC236}">
                <a16:creationId xmlns:a16="http://schemas.microsoft.com/office/drawing/2014/main" id="{594D39AC-508E-42BD-97A1-126187283E25}"/>
              </a:ext>
            </a:extLst>
          </p:cNvPr>
          <p:cNvSpPr>
            <a:spLocks noChangeArrowheads="1"/>
          </p:cNvSpPr>
          <p:nvPr/>
        </p:nvSpPr>
        <p:spPr bwMode="auto">
          <a:xfrm>
            <a:off x="715816" y="2236179"/>
            <a:ext cx="5819208" cy="3000821"/>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package com.example;</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nablarch.core.repository.di.config.externalize.annotation.</a:t>
            </a: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SystemRepositoryComponent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import javax.ws.rs.GET;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import javax.ws.rs.Path;</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import javax.ws.rs.Produces;</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import javax.ws.rs.core.MediaType;</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import java.util.Map;</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@SystemRepositoryComponent</a:t>
            </a:r>
            <a:b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@Path("test")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public class SampleAction {</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@GET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@Produces(MediaType.</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APPLICATION_JSON</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public Object get() {</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return Map.</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of</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("status", "ok");</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a:t>
            </a:r>
            <a:endParaRPr kumimoji="0" lang="ja-JP" altLang="ja-JP" sz="1800" b="0" i="0" u="none" strike="noStrike" cap="none" normalizeH="0" baseline="0" dirty="0">
              <a:ln>
                <a:noFill/>
              </a:ln>
              <a:solidFill>
                <a:schemeClr val="bg1">
                  <a:lumMod val="65000"/>
                </a:schemeClr>
              </a:solidFill>
              <a:effectLst/>
              <a:latin typeface="Consolas" panose="020B0609020204030204" pitchFamily="49" charset="0"/>
            </a:endParaRPr>
          </a:p>
        </p:txBody>
      </p:sp>
      <p:sp>
        <p:nvSpPr>
          <p:cNvPr id="2" name="テキスト ボックス 1">
            <a:extLst>
              <a:ext uri="{FF2B5EF4-FFF2-40B4-BE49-F238E27FC236}">
                <a16:creationId xmlns:a16="http://schemas.microsoft.com/office/drawing/2014/main" id="{7955BC98-4561-4326-B604-EDC24455E4B0}"/>
              </a:ext>
            </a:extLst>
          </p:cNvPr>
          <p:cNvSpPr txBox="1"/>
          <p:nvPr/>
        </p:nvSpPr>
        <p:spPr>
          <a:xfrm>
            <a:off x="3834466" y="3069189"/>
            <a:ext cx="6411986" cy="3441648"/>
          </a:xfrm>
          <a:prstGeom prst="rect">
            <a:avLst/>
          </a:prstGeom>
          <a:solidFill>
            <a:schemeClr val="accent4"/>
          </a:solidFill>
        </p:spPr>
        <p:txBody>
          <a:bodyPr wrap="square" rtlCol="0">
            <a:spAutoFit/>
          </a:bodyPr>
          <a:lstStyle/>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クラスに付与している</a:t>
            </a:r>
            <a:r>
              <a:rPr kumimoji="1" lang="en-US" altLang="ja-JP" sz="1600" dirty="0" err="1">
                <a:solidFill>
                  <a:schemeClr val="bg1"/>
                </a:solidFill>
                <a:latin typeface="Meiryo UI" panose="020B0604030504040204" pitchFamily="50" charset="-128"/>
                <a:ea typeface="Meiryo UI" panose="020B0604030504040204" pitchFamily="50" charset="-128"/>
              </a:rPr>
              <a:t>SystemRepositoryComponent</a:t>
            </a:r>
            <a:r>
              <a:rPr kumimoji="1" lang="ja-JP" altLang="en-US" sz="1600" dirty="0">
                <a:solidFill>
                  <a:schemeClr val="bg1"/>
                </a:solidFill>
                <a:latin typeface="Meiryo UI" panose="020B0604030504040204" pitchFamily="50" charset="-128"/>
                <a:ea typeface="Meiryo UI" panose="020B0604030504040204" pitchFamily="50" charset="-128"/>
              </a:rPr>
              <a:t>アノテーションは、</a:t>
            </a:r>
            <a:r>
              <a:rPr kumimoji="1" lang="en-US" altLang="ja-JP" sz="1600" dirty="0" err="1">
                <a:solidFill>
                  <a:schemeClr val="bg1"/>
                </a:solidFill>
                <a:latin typeface="Meiryo UI" panose="020B0604030504040204" pitchFamily="50" charset="-128"/>
                <a:ea typeface="Meiryo UI" panose="020B0604030504040204" pitchFamily="50" charset="-128"/>
              </a:rPr>
              <a:t>Nablarch</a:t>
            </a:r>
            <a:r>
              <a:rPr kumimoji="1" lang="ja-JP" altLang="en-US" sz="1600" dirty="0">
                <a:solidFill>
                  <a:schemeClr val="bg1"/>
                </a:solidFill>
                <a:latin typeface="Meiryo UI" panose="020B0604030504040204" pitchFamily="50" charset="-128"/>
                <a:ea typeface="Meiryo UI" panose="020B0604030504040204" pitchFamily="50" charset="-128"/>
              </a:rPr>
              <a:t>が提供している</a:t>
            </a:r>
            <a:r>
              <a:rPr kumimoji="1" lang="en-US" altLang="ja-JP" sz="1600" dirty="0">
                <a:solidFill>
                  <a:schemeClr val="bg1"/>
                </a:solidFill>
                <a:latin typeface="Meiryo UI" panose="020B0604030504040204" pitchFamily="50" charset="-128"/>
                <a:ea typeface="Meiryo UI" panose="020B0604030504040204" pitchFamily="50" charset="-128"/>
              </a:rPr>
              <a:t>DI</a:t>
            </a:r>
            <a:r>
              <a:rPr kumimoji="1" lang="ja-JP" altLang="en-US" sz="1600" dirty="0">
                <a:solidFill>
                  <a:schemeClr val="bg1"/>
                </a:solidFill>
                <a:latin typeface="Meiryo UI" panose="020B0604030504040204" pitchFamily="50" charset="-128"/>
                <a:ea typeface="Meiryo UI" panose="020B0604030504040204" pitchFamily="50" charset="-128"/>
              </a:rPr>
              <a:t>コンテナの機能を持つシステムリポジトリに登録するための設定です。</a:t>
            </a: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システムリポジトリ</a:t>
            </a: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r>
              <a:rPr kumimoji="1" lang="en-US" altLang="ja-JP" sz="1600" dirty="0">
                <a:solidFill>
                  <a:schemeClr val="bg1"/>
                </a:solidFill>
                <a:latin typeface="Meiryo UI" panose="020B0604030504040204" pitchFamily="50" charset="-128"/>
                <a:ea typeface="Meiryo UI" panose="020B0604030504040204" pitchFamily="50" charset="-128"/>
                <a:hlinkClick r:id="rId3"/>
              </a:rPr>
              <a:t>https://nablarch.github.io/docs/LATEST/doc/application_framework/application_framework/libraries/repository.html</a:t>
            </a: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endParaRPr kumimoji="1" lang="ja-JP" altLang="en-US" sz="1600" dirty="0">
              <a:solidFill>
                <a:schemeClr val="bg1"/>
              </a:solidFill>
              <a:latin typeface="Meiryo UI" panose="020B0604030504040204" pitchFamily="50" charset="-128"/>
              <a:ea typeface="Meiryo UI" panose="020B0604030504040204" pitchFamily="50" charset="-128"/>
            </a:endParaRPr>
          </a:p>
          <a:p>
            <a:pPr>
              <a:lnSpc>
                <a:spcPts val="2400"/>
              </a:lnSpc>
            </a:pPr>
            <a:r>
              <a:rPr kumimoji="1" lang="en-US" altLang="ja-JP" sz="1600" dirty="0">
                <a:solidFill>
                  <a:schemeClr val="bg1"/>
                </a:solidFill>
                <a:latin typeface="Meiryo UI" panose="020B0604030504040204" pitchFamily="50" charset="-128"/>
                <a:ea typeface="Meiryo UI" panose="020B0604030504040204" pitchFamily="50" charset="-128"/>
              </a:rPr>
              <a:t>ToDo</a:t>
            </a:r>
            <a:r>
              <a:rPr kumimoji="1" lang="ja-JP" altLang="en-US" sz="1600" dirty="0">
                <a:solidFill>
                  <a:schemeClr val="bg1"/>
                </a:solidFill>
                <a:latin typeface="Meiryo UI" panose="020B0604030504040204" pitchFamily="50" charset="-128"/>
                <a:ea typeface="Meiryo UI" panose="020B0604030504040204" pitchFamily="50" charset="-128"/>
              </a:rPr>
              <a:t>アプリで</a:t>
            </a:r>
            <a:r>
              <a:rPr kumimoji="1" lang="en-US" altLang="ja-JP" sz="1600" dirty="0">
                <a:solidFill>
                  <a:schemeClr val="bg1"/>
                </a:solidFill>
                <a:latin typeface="Meiryo UI" panose="020B0604030504040204" pitchFamily="50" charset="-128"/>
                <a:ea typeface="Meiryo UI" panose="020B0604030504040204" pitchFamily="50" charset="-128"/>
              </a:rPr>
              <a:t>DI</a:t>
            </a:r>
            <a:r>
              <a:rPr kumimoji="1" lang="ja-JP" altLang="en-US" sz="1600" dirty="0">
                <a:solidFill>
                  <a:schemeClr val="bg1"/>
                </a:solidFill>
                <a:latin typeface="Meiryo UI" panose="020B0604030504040204" pitchFamily="50" charset="-128"/>
                <a:ea typeface="Meiryo UI" panose="020B0604030504040204" pitchFamily="50" charset="-128"/>
              </a:rPr>
              <a:t>コンテナの機能を使うため、アクションクラスをシステムリポジトリから取得するように予め設定しています。そのため、アクションクラスをシステムリポジトリに登録する必要があります。</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404750473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リクエスト</a:t>
            </a:r>
            <a:r>
              <a:rPr kumimoji="1" lang="en-US" altLang="ja-JP" sz="2800" b="1" dirty="0">
                <a:latin typeface="Meiryo UI" panose="020B0604030504040204" pitchFamily="50" charset="-128"/>
                <a:ea typeface="Meiryo UI" panose="020B0604030504040204" pitchFamily="50" charset="-128"/>
              </a:rPr>
              <a:t>/</a:t>
            </a:r>
            <a:r>
              <a:rPr kumimoji="1" lang="ja-JP" altLang="en-US" sz="2800" b="1" dirty="0">
                <a:latin typeface="Meiryo UI" panose="020B0604030504040204" pitchFamily="50" charset="-128"/>
                <a:ea typeface="Meiryo UI" panose="020B0604030504040204" pitchFamily="50" charset="-128"/>
              </a:rPr>
              <a:t>レスポンスの変換</a:t>
            </a:r>
          </a:p>
        </p:txBody>
      </p:sp>
      <p:sp>
        <p:nvSpPr>
          <p:cNvPr id="8" name="スライド番号プレースホルダー 7">
            <a:extLst>
              <a:ext uri="{FF2B5EF4-FFF2-40B4-BE49-F238E27FC236}">
                <a16:creationId xmlns:a16="http://schemas.microsoft.com/office/drawing/2014/main" id="{CC6B48C0-EAFD-4087-9DC4-50E70EBD4D6C}"/>
              </a:ext>
            </a:extLst>
          </p:cNvPr>
          <p:cNvSpPr>
            <a:spLocks noGrp="1"/>
          </p:cNvSpPr>
          <p:nvPr>
            <p:ph type="sldNum" sz="quarter" idx="12"/>
          </p:nvPr>
        </p:nvSpPr>
        <p:spPr/>
        <p:txBody>
          <a:bodyPr/>
          <a:lstStyle/>
          <a:p>
            <a:fld id="{A783C381-2822-4F05-8A88-66F73725CF2D}" type="slidenum">
              <a:rPr kumimoji="1" lang="ja-JP" altLang="en-US" smtClean="0"/>
              <a:t>32</a:t>
            </a:fld>
            <a:endParaRPr kumimoji="1" lang="ja-JP" altLang="en-US"/>
          </a:p>
        </p:txBody>
      </p:sp>
      <p:sp>
        <p:nvSpPr>
          <p:cNvPr id="10" name="テキスト ボックス 9">
            <a:extLst>
              <a:ext uri="{FF2B5EF4-FFF2-40B4-BE49-F238E27FC236}">
                <a16:creationId xmlns:a16="http://schemas.microsoft.com/office/drawing/2014/main" id="{698280DA-9094-4415-9371-1C5E05912113}"/>
              </a:ext>
            </a:extLst>
          </p:cNvPr>
          <p:cNvSpPr txBox="1"/>
          <p:nvPr/>
        </p:nvSpPr>
        <p:spPr>
          <a:xfrm>
            <a:off x="715816" y="1308543"/>
            <a:ext cx="10888049" cy="861390"/>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起動テスト用のアクションクラス</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SampleAction.java</a:t>
            </a:r>
          </a:p>
        </p:txBody>
      </p:sp>
      <p:sp>
        <p:nvSpPr>
          <p:cNvPr id="12" name="Rectangle 3">
            <a:extLst>
              <a:ext uri="{FF2B5EF4-FFF2-40B4-BE49-F238E27FC236}">
                <a16:creationId xmlns:a16="http://schemas.microsoft.com/office/drawing/2014/main" id="{F7BBF36F-80C8-4583-B9C9-5ADD99526666}"/>
              </a:ext>
            </a:extLst>
          </p:cNvPr>
          <p:cNvSpPr>
            <a:spLocks noChangeArrowheads="1"/>
          </p:cNvSpPr>
          <p:nvPr/>
        </p:nvSpPr>
        <p:spPr bwMode="auto">
          <a:xfrm>
            <a:off x="715815" y="2183707"/>
            <a:ext cx="5181645" cy="3139321"/>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package com.example;</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import nablarch.core.repository.di.config.externalize.annotation.SystemRepositoryComponent;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import javax.ws.rs.GET;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import javax.ws.rs.Path;</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javax.ws.rs.</a:t>
            </a: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Produces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javax.ws.rs.core.MediaType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java.util.Map</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@SystemRepositoryComponent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@Path("test")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public class SampleAction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@GET</a:t>
            </a:r>
            <a:b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    @Produces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MediaType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APPLICATION_JSON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Object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get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return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Map</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of</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"status"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"ok"</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a:t>
            </a:r>
            <a:endParaRPr kumimoji="0" lang="ja-JP" altLang="ja-JP" sz="1800" b="0" i="0" u="none" strike="noStrike" cap="none" normalizeH="0" baseline="0" dirty="0">
              <a:ln>
                <a:noFill/>
              </a:ln>
              <a:solidFill>
                <a:schemeClr val="bg1">
                  <a:lumMod val="65000"/>
                </a:schemeClr>
              </a:solidFill>
              <a:effectLst/>
              <a:latin typeface="Consolas" panose="020B0609020204030204" pitchFamily="49" charset="0"/>
            </a:endParaRPr>
          </a:p>
        </p:txBody>
      </p:sp>
      <p:sp>
        <p:nvSpPr>
          <p:cNvPr id="2" name="テキスト ボックス 1">
            <a:extLst>
              <a:ext uri="{FF2B5EF4-FFF2-40B4-BE49-F238E27FC236}">
                <a16:creationId xmlns:a16="http://schemas.microsoft.com/office/drawing/2014/main" id="{7955BC98-4561-4326-B604-EDC24455E4B0}"/>
              </a:ext>
            </a:extLst>
          </p:cNvPr>
          <p:cNvSpPr txBox="1"/>
          <p:nvPr/>
        </p:nvSpPr>
        <p:spPr>
          <a:xfrm>
            <a:off x="3851244" y="3082245"/>
            <a:ext cx="6411986" cy="3441648"/>
          </a:xfrm>
          <a:prstGeom prst="rect">
            <a:avLst/>
          </a:prstGeom>
          <a:solidFill>
            <a:schemeClr val="accent4"/>
          </a:solidFill>
        </p:spPr>
        <p:txBody>
          <a:bodyPr wrap="square" rtlCol="0">
            <a:spAutoFit/>
          </a:bodyPr>
          <a:lstStyle/>
          <a:p>
            <a:pPr>
              <a:lnSpc>
                <a:spcPts val="2400"/>
              </a:lnSpc>
            </a:pPr>
            <a:r>
              <a:rPr kumimoji="1" lang="en-US" altLang="ja-JP" sz="1600" dirty="0">
                <a:solidFill>
                  <a:schemeClr val="bg1"/>
                </a:solidFill>
                <a:latin typeface="Meiryo UI" panose="020B0604030504040204" pitchFamily="50" charset="-128"/>
                <a:ea typeface="Meiryo UI" panose="020B0604030504040204" pitchFamily="50" charset="-128"/>
              </a:rPr>
              <a:t>"status"</a:t>
            </a:r>
            <a:r>
              <a:rPr kumimoji="1" lang="ja-JP" altLang="en-US" sz="1600" dirty="0">
                <a:solidFill>
                  <a:schemeClr val="bg1"/>
                </a:solidFill>
                <a:latin typeface="Meiryo UI" panose="020B0604030504040204" pitchFamily="50" charset="-128"/>
                <a:ea typeface="Meiryo UI" panose="020B0604030504040204" pitchFamily="50" charset="-128"/>
              </a:rPr>
              <a:t>キーで</a:t>
            </a:r>
            <a:r>
              <a:rPr kumimoji="1" lang="en-US" altLang="ja-JP" sz="1600" dirty="0">
                <a:solidFill>
                  <a:schemeClr val="bg1"/>
                </a:solidFill>
                <a:latin typeface="Meiryo UI" panose="020B0604030504040204" pitchFamily="50" charset="-128"/>
                <a:ea typeface="Meiryo UI" panose="020B0604030504040204" pitchFamily="50" charset="-128"/>
              </a:rPr>
              <a:t>"ok"</a:t>
            </a:r>
            <a:r>
              <a:rPr kumimoji="1" lang="ja-JP" altLang="en-US" sz="1600" dirty="0">
                <a:solidFill>
                  <a:schemeClr val="bg1"/>
                </a:solidFill>
                <a:latin typeface="Meiryo UI" panose="020B0604030504040204" pitchFamily="50" charset="-128"/>
                <a:ea typeface="Meiryo UI" panose="020B0604030504040204" pitchFamily="50" charset="-128"/>
              </a:rPr>
              <a:t>文字列を格納する</a:t>
            </a:r>
            <a:r>
              <a:rPr kumimoji="1" lang="en-US" altLang="ja-JP" sz="1600" dirty="0">
                <a:solidFill>
                  <a:schemeClr val="bg1"/>
                </a:solidFill>
                <a:latin typeface="Meiryo UI" panose="020B0604030504040204" pitchFamily="50" charset="-128"/>
                <a:ea typeface="Meiryo UI" panose="020B0604030504040204" pitchFamily="50" charset="-128"/>
              </a:rPr>
              <a:t>Map</a:t>
            </a:r>
            <a:r>
              <a:rPr kumimoji="1" lang="ja-JP" altLang="en-US" sz="1600" dirty="0">
                <a:solidFill>
                  <a:schemeClr val="bg1"/>
                </a:solidFill>
                <a:latin typeface="Meiryo UI" panose="020B0604030504040204" pitchFamily="50" charset="-128"/>
                <a:ea typeface="Meiryo UI" panose="020B0604030504040204" pitchFamily="50" charset="-128"/>
              </a:rPr>
              <a:t>オブジェクトを返していますが、これは次のような</a:t>
            </a:r>
            <a:r>
              <a:rPr kumimoji="1" lang="en-US" altLang="ja-JP" sz="1600" dirty="0">
                <a:solidFill>
                  <a:schemeClr val="bg1"/>
                </a:solidFill>
                <a:latin typeface="Meiryo UI" panose="020B0604030504040204" pitchFamily="50" charset="-128"/>
                <a:ea typeface="Meiryo UI" panose="020B0604030504040204" pitchFamily="50" charset="-128"/>
              </a:rPr>
              <a:t>JSON</a:t>
            </a:r>
            <a:r>
              <a:rPr kumimoji="1" lang="ja-JP" altLang="en-US" sz="1600" dirty="0">
                <a:solidFill>
                  <a:schemeClr val="bg1"/>
                </a:solidFill>
                <a:latin typeface="Meiryo UI" panose="020B0604030504040204" pitchFamily="50" charset="-128"/>
                <a:ea typeface="Meiryo UI" panose="020B0604030504040204" pitchFamily="50" charset="-128"/>
              </a:rPr>
              <a:t>に変換されます。</a:t>
            </a: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r>
              <a:rPr kumimoji="1" lang="en-US" altLang="ja-JP" sz="1600" dirty="0">
                <a:solidFill>
                  <a:schemeClr val="bg1"/>
                </a:solidFill>
                <a:latin typeface="Meiryo UI" panose="020B0604030504040204" pitchFamily="50" charset="-128"/>
                <a:ea typeface="Meiryo UI" panose="020B0604030504040204" pitchFamily="50" charset="-128"/>
              </a:rPr>
              <a:t>{ "status": "ok" }</a:t>
            </a:r>
          </a:p>
          <a:p>
            <a:pPr>
              <a:lnSpc>
                <a:spcPts val="2400"/>
              </a:lnSpc>
            </a:pP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r>
              <a:rPr kumimoji="1" lang="en-US" altLang="ja-JP" sz="1600" dirty="0">
                <a:solidFill>
                  <a:schemeClr val="bg1"/>
                </a:solidFill>
                <a:latin typeface="Meiryo UI" panose="020B0604030504040204" pitchFamily="50" charset="-128"/>
                <a:ea typeface="Meiryo UI" panose="020B0604030504040204" pitchFamily="50" charset="-128"/>
              </a:rPr>
              <a:t>@Consumes</a:t>
            </a:r>
            <a:r>
              <a:rPr kumimoji="1" lang="ja-JP" altLang="en-US" sz="1600" dirty="0">
                <a:solidFill>
                  <a:schemeClr val="bg1"/>
                </a:solidFill>
                <a:latin typeface="Meiryo UI" panose="020B0604030504040204" pitchFamily="50" charset="-128"/>
                <a:ea typeface="Meiryo UI" panose="020B0604030504040204" pitchFamily="50" charset="-128"/>
              </a:rPr>
              <a:t>アノテーション、</a:t>
            </a:r>
            <a:r>
              <a:rPr kumimoji="1" lang="en-US" altLang="ja-JP" sz="1600" dirty="0">
                <a:solidFill>
                  <a:schemeClr val="bg1"/>
                </a:solidFill>
                <a:latin typeface="Meiryo UI" panose="020B0604030504040204" pitchFamily="50" charset="-128"/>
                <a:ea typeface="Meiryo UI" panose="020B0604030504040204" pitchFamily="50" charset="-128"/>
              </a:rPr>
              <a:t>@Produces</a:t>
            </a:r>
            <a:r>
              <a:rPr kumimoji="1" lang="ja-JP" altLang="en-US" sz="1600" dirty="0">
                <a:solidFill>
                  <a:schemeClr val="bg1"/>
                </a:solidFill>
                <a:latin typeface="Meiryo UI" panose="020B0604030504040204" pitchFamily="50" charset="-128"/>
                <a:ea typeface="Meiryo UI" panose="020B0604030504040204" pitchFamily="50" charset="-128"/>
              </a:rPr>
              <a:t>アノテーションで指定したメディアタイプに応じた形式にリクエストボディ変換ハンドラが変換を行います。</a:t>
            </a: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リクエストボディ変換ハンドラ</a:t>
            </a: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r>
              <a:rPr kumimoji="1" lang="en-US" altLang="ja-JP" sz="1600" dirty="0">
                <a:solidFill>
                  <a:schemeClr val="bg1"/>
                </a:solidFill>
                <a:latin typeface="Meiryo UI" panose="020B0604030504040204" pitchFamily="50" charset="-128"/>
                <a:ea typeface="Meiryo UI" panose="020B0604030504040204" pitchFamily="50" charset="-128"/>
                <a:hlinkClick r:id="rId3"/>
              </a:rPr>
              <a:t>https://nablarch.github.io/docs/LATEST/doc/application_framework/application_framework/handlers/rest/body_convert_handler.html</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7728424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144340"/>
          </a:xfrm>
          <a:prstGeom prst="rect">
            <a:avLst/>
          </a:prstGeom>
          <a:noFill/>
        </p:spPr>
        <p:txBody>
          <a:bodyPr wrap="square" rtlCol="0">
            <a:spAutoFit/>
          </a:bodyPr>
          <a:lstStyle/>
          <a:p>
            <a:pPr>
              <a:lnSpc>
                <a:spcPts val="3200"/>
              </a:lnSpc>
            </a:pPr>
            <a:r>
              <a:rPr kumimoji="1" lang="en-US" altLang="ja-JP" sz="2000" dirty="0">
                <a:latin typeface="Meiryo UI" panose="020B0604030504040204" pitchFamily="50" charset="-128"/>
                <a:ea typeface="Meiryo UI" panose="020B0604030504040204" pitchFamily="50" charset="-128"/>
              </a:rPr>
              <a:t>API</a:t>
            </a:r>
            <a:r>
              <a:rPr kumimoji="1" lang="ja-JP" altLang="en-US" sz="2000" dirty="0">
                <a:latin typeface="Meiryo UI" panose="020B0604030504040204" pitchFamily="50" charset="-128"/>
                <a:ea typeface="Meiryo UI" panose="020B0604030504040204" pitchFamily="50" charset="-128"/>
              </a:rPr>
              <a:t>のテストを行うには</a:t>
            </a:r>
            <a:r>
              <a:rPr kumimoji="1" lang="en-US" altLang="ja-JP" sz="2000" dirty="0">
                <a:latin typeface="Meiryo UI" panose="020B0604030504040204" pitchFamily="50" charset="-128"/>
                <a:ea typeface="Meiryo UI" panose="020B0604030504040204" pitchFamily="50" charset="-128"/>
              </a:rPr>
              <a:t>DB</a:t>
            </a:r>
            <a:r>
              <a:rPr kumimoji="1" lang="ja-JP" altLang="en-US" sz="2000" dirty="0">
                <a:latin typeface="Meiryo UI" panose="020B0604030504040204" pitchFamily="50" charset="-128"/>
                <a:ea typeface="Meiryo UI" panose="020B0604030504040204" pitchFamily="50" charset="-128"/>
              </a:rPr>
              <a:t>上のテーブルや</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テストデータの登録が必要です。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マイグレーションツール（</a:t>
            </a:r>
            <a:r>
              <a:rPr kumimoji="1" lang="en-US" altLang="ja-JP" sz="2000" dirty="0">
                <a:latin typeface="Meiryo UI" panose="020B0604030504040204" pitchFamily="50" charset="-128"/>
                <a:ea typeface="Meiryo UI" panose="020B0604030504040204" pitchFamily="50" charset="-128"/>
              </a:rPr>
              <a:t>DB</a:t>
            </a:r>
            <a:r>
              <a:rPr kumimoji="1" lang="ja-JP" altLang="en-US" sz="2000" dirty="0">
                <a:latin typeface="Meiryo UI" panose="020B0604030504040204" pitchFamily="50" charset="-128"/>
                <a:ea typeface="Meiryo UI" panose="020B0604030504040204" pitchFamily="50" charset="-128"/>
              </a:rPr>
              <a:t>のバージョン管理）の</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Flyway</a:t>
            </a:r>
            <a:r>
              <a:rPr kumimoji="1" lang="ja-JP" altLang="en-US" sz="2000" dirty="0">
                <a:latin typeface="Meiryo UI" panose="020B0604030504040204" pitchFamily="50" charset="-128"/>
                <a:ea typeface="Meiryo UI" panose="020B0604030504040204" pitchFamily="50" charset="-128"/>
              </a:rPr>
              <a:t>を使用します。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Flyway</a:t>
            </a:r>
          </a:p>
          <a:p>
            <a:pPr>
              <a:lnSpc>
                <a:spcPts val="3200"/>
              </a:lnSpc>
            </a:pPr>
            <a:r>
              <a:rPr kumimoji="1" lang="en-US" altLang="ja-JP" sz="2000" dirty="0">
                <a:latin typeface="Meiryo UI" panose="020B0604030504040204" pitchFamily="50" charset="-128"/>
                <a:ea typeface="Meiryo UI" panose="020B0604030504040204" pitchFamily="50" charset="-128"/>
                <a:hlinkClick r:id="rId3"/>
              </a:rPr>
              <a:t>https://flywaydb.org/</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Flyway</a:t>
            </a:r>
            <a:r>
              <a:rPr kumimoji="1" lang="ja-JP" altLang="en-US" sz="2000" dirty="0">
                <a:latin typeface="Meiryo UI" panose="020B0604030504040204" pitchFamily="50" charset="-128"/>
                <a:ea typeface="Meiryo UI" panose="020B0604030504040204" pitchFamily="50" charset="-128"/>
              </a:rPr>
              <a:t>使い方メモ</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1600" dirty="0">
                <a:latin typeface="Meiryo UI" panose="020B0604030504040204" pitchFamily="50" charset="-128"/>
                <a:ea typeface="Meiryo UI" panose="020B0604030504040204" pitchFamily="50" charset="-128"/>
                <a:hlinkClick r:id="rId4"/>
              </a:rPr>
              <a:t>https://qiita.com/opengl-8080/items/6368c19a06521b65a655</a:t>
            </a:r>
            <a:endParaRPr kumimoji="1" lang="en-US" altLang="ja-JP" sz="1600" dirty="0">
              <a:highlight>
                <a:srgbClr val="FFFF00"/>
              </a:highlight>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DB</a:t>
            </a:r>
            <a:r>
              <a:rPr kumimoji="1" lang="ja-JP" altLang="en-US" sz="2800" b="1" dirty="0">
                <a:latin typeface="Meiryo UI" panose="020B0604030504040204" pitchFamily="50" charset="-128"/>
                <a:ea typeface="Meiryo UI" panose="020B0604030504040204" pitchFamily="50" charset="-128"/>
              </a:rPr>
              <a:t>セットアップ</a:t>
            </a:r>
          </a:p>
        </p:txBody>
      </p:sp>
      <p:sp>
        <p:nvSpPr>
          <p:cNvPr id="5" name="スライド番号プレースホルダー 4">
            <a:extLst>
              <a:ext uri="{FF2B5EF4-FFF2-40B4-BE49-F238E27FC236}">
                <a16:creationId xmlns:a16="http://schemas.microsoft.com/office/drawing/2014/main" id="{417C021E-CD71-4BB6-BB7B-B2254188E29E}"/>
              </a:ext>
            </a:extLst>
          </p:cNvPr>
          <p:cNvSpPr>
            <a:spLocks noGrp="1"/>
          </p:cNvSpPr>
          <p:nvPr>
            <p:ph type="sldNum" sz="quarter" idx="12"/>
          </p:nvPr>
        </p:nvSpPr>
        <p:spPr/>
        <p:txBody>
          <a:bodyPr/>
          <a:lstStyle/>
          <a:p>
            <a:fld id="{A783C381-2822-4F05-8A88-66F73725CF2D}" type="slidenum">
              <a:rPr kumimoji="1" lang="ja-JP" altLang="en-US" smtClean="0"/>
              <a:t>33</a:t>
            </a:fld>
            <a:endParaRPr kumimoji="1" lang="ja-JP" altLang="en-US"/>
          </a:p>
        </p:txBody>
      </p:sp>
      <p:sp>
        <p:nvSpPr>
          <p:cNvPr id="13" name="Rectangle 1">
            <a:extLst>
              <a:ext uri="{FF2B5EF4-FFF2-40B4-BE49-F238E27FC236}">
                <a16:creationId xmlns:a16="http://schemas.microsoft.com/office/drawing/2014/main" id="{460B69E6-E70D-478B-92DC-7BDEADA24645}"/>
              </a:ext>
            </a:extLst>
          </p:cNvPr>
          <p:cNvSpPr>
            <a:spLocks noChangeArrowheads="1"/>
          </p:cNvSpPr>
          <p:nvPr/>
        </p:nvSpPr>
        <p:spPr bwMode="auto">
          <a:xfrm>
            <a:off x="7692706" y="1518801"/>
            <a:ext cx="3783478" cy="4385816"/>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CREATE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SEQUENCE todo_id</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INCREMENT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BY </a:t>
            </a:r>
            <a:r>
              <a:rPr kumimoji="0" lang="ja-JP" altLang="ja-JP" sz="900" b="0" i="0" u="none" strike="noStrike" cap="none" normalizeH="0" baseline="0" dirty="0">
                <a:ln>
                  <a:noFill/>
                </a:ln>
                <a:solidFill>
                  <a:srgbClr val="1750EB"/>
                </a:solidFill>
                <a:effectLst/>
                <a:latin typeface="Consolas" panose="020B0609020204030204" pitchFamily="49" charset="0"/>
                <a:ea typeface="JetBrains Mono"/>
              </a:rPr>
              <a:t>1</a:t>
            </a:r>
            <a:br>
              <a:rPr kumimoji="0" lang="ja-JP" altLang="ja-JP" sz="900" b="0" i="0" u="none" strike="noStrike" cap="none" normalizeH="0" baseline="0" dirty="0">
                <a:ln>
                  <a:noFill/>
                </a:ln>
                <a:solidFill>
                  <a:srgbClr val="1750EB"/>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1750EB"/>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MAXVALUE </a:t>
            </a:r>
            <a:r>
              <a:rPr kumimoji="0" lang="ja-JP" altLang="ja-JP" sz="900" b="0" i="0" u="none" strike="noStrike" cap="none" normalizeH="0" baseline="0" dirty="0">
                <a:ln>
                  <a:noFill/>
                </a:ln>
                <a:solidFill>
                  <a:srgbClr val="1750EB"/>
                </a:solidFill>
                <a:effectLst/>
                <a:latin typeface="Consolas" panose="020B0609020204030204" pitchFamily="49" charset="0"/>
                <a:ea typeface="JetBrains Mono"/>
              </a:rPr>
              <a:t>9223372036854775807</a:t>
            </a:r>
            <a:br>
              <a:rPr kumimoji="0" lang="ja-JP" altLang="ja-JP" sz="900" b="0" i="0" u="none" strike="noStrike" cap="none" normalizeH="0" baseline="0" dirty="0">
                <a:ln>
                  <a:noFill/>
                </a:ln>
                <a:solidFill>
                  <a:srgbClr val="1750EB"/>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1750EB"/>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START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WITH </a:t>
            </a:r>
            <a:r>
              <a:rPr kumimoji="0" lang="ja-JP" altLang="ja-JP" sz="900" b="0" i="0" u="none" strike="noStrike" cap="none" normalizeH="0" baseline="0" dirty="0">
                <a:ln>
                  <a:noFill/>
                </a:ln>
                <a:solidFill>
                  <a:srgbClr val="1750EB"/>
                </a:solidFill>
                <a:effectLst/>
                <a:latin typeface="Consolas" panose="020B0609020204030204" pitchFamily="49" charset="0"/>
                <a:ea typeface="JetBrains Mono"/>
              </a:rPr>
              <a:t>1</a:t>
            </a:r>
            <a:br>
              <a:rPr kumimoji="0" lang="ja-JP" altLang="ja-JP" sz="900" b="0" i="0" u="none" strike="noStrike" cap="none" normalizeH="0" baseline="0" dirty="0">
                <a:ln>
                  <a:noFill/>
                </a:ln>
                <a:solidFill>
                  <a:srgbClr val="1750EB"/>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1750EB"/>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NO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CYCLE;</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CREATE TABLE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account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user_id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VARCHAR</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1750EB"/>
                </a:solidFill>
                <a:effectLst/>
                <a:latin typeface="Consolas" panose="020B0609020204030204" pitchFamily="49" charset="0"/>
                <a:ea typeface="JetBrains Mono"/>
              </a:rPr>
              <a:t>40</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NOT NULL</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password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VARCHAR</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1750EB"/>
                </a:solidFill>
                <a:effectLst/>
                <a:latin typeface="Consolas" panose="020B0609020204030204" pitchFamily="49" charset="0"/>
                <a:ea typeface="JetBrains Mono"/>
              </a:rPr>
              <a:t>20</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NOT NULL</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PRIMARY KEY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(user_id)</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CREATE TABLE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user_profile</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user_id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VARCHAR</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1750EB"/>
                </a:solidFill>
                <a:effectLst/>
                <a:latin typeface="Consolas" panose="020B0609020204030204" pitchFamily="49" charset="0"/>
                <a:ea typeface="JetBrains Mono"/>
              </a:rPr>
              <a:t>40</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NOT NULL</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name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VARCHAR</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1750EB"/>
                </a:solidFill>
                <a:effectLst/>
                <a:latin typeface="Consolas" panose="020B0609020204030204" pitchFamily="49" charset="0"/>
                <a:ea typeface="JetBrains Mono"/>
              </a:rPr>
              <a:t>20</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NOT NULL</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PRIMARY KEY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(user_id),</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FOREIGN KEY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(user_id)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REFERENCES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account (user_id)</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CREATE TABLE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todo</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todo_id   BIGINT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NOT NULL</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text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VARCHAR</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1750EB"/>
                </a:solidFill>
                <a:effectLst/>
                <a:latin typeface="Consolas" panose="020B0609020204030204" pitchFamily="49" charset="0"/>
                <a:ea typeface="JetBrains Mono"/>
              </a:rPr>
              <a:t>20</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NOT NULL</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completed BOOLEAN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NOT NULL</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user_id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VARCHAR</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1750EB"/>
                </a:solidFill>
                <a:effectLst/>
                <a:latin typeface="Consolas" panose="020B0609020204030204" pitchFamily="49" charset="0"/>
                <a:ea typeface="JetBrains Mono"/>
              </a:rPr>
              <a:t>40</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NOT NULL</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PRIMARY KEY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(todo_id),</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FOREIGN KEY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(user_id)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REFERENCES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account (user_id)</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endParaRPr kumimoji="0" lang="ja-JP" altLang="ja-JP" sz="1800" b="0" i="0" u="none" strike="noStrike" cap="none" normalizeH="0" baseline="0" dirty="0">
              <a:ln>
                <a:noFill/>
              </a:ln>
              <a:solidFill>
                <a:schemeClr val="tx1"/>
              </a:solidFill>
              <a:effectLst/>
              <a:latin typeface="Consolas" panose="020B0609020204030204" pitchFamily="49" charset="0"/>
            </a:endParaRPr>
          </a:p>
        </p:txBody>
      </p:sp>
      <p:sp>
        <p:nvSpPr>
          <p:cNvPr id="15" name="テキスト ボックス 14">
            <a:extLst>
              <a:ext uri="{FF2B5EF4-FFF2-40B4-BE49-F238E27FC236}">
                <a16:creationId xmlns:a16="http://schemas.microsoft.com/office/drawing/2014/main" id="{3E102964-63BA-4619-A5E0-190E3D931D3F}"/>
              </a:ext>
            </a:extLst>
          </p:cNvPr>
          <p:cNvSpPr txBox="1"/>
          <p:nvPr/>
        </p:nvSpPr>
        <p:spPr>
          <a:xfrm>
            <a:off x="7877306" y="561558"/>
            <a:ext cx="3598878" cy="861390"/>
          </a:xfrm>
          <a:prstGeom prst="rect">
            <a:avLst/>
          </a:prstGeom>
          <a:noFill/>
        </p:spPr>
        <p:txBody>
          <a:bodyPr wrap="square" rtlCol="0">
            <a:spAutoFit/>
          </a:bodyPr>
          <a:lstStyle/>
          <a:p>
            <a:pPr>
              <a:lnSpc>
                <a:spcPts val="3200"/>
              </a:lnSpc>
            </a:pPr>
            <a:r>
              <a:rPr kumimoji="1" lang="en-US" altLang="ja-JP" sz="2000" dirty="0">
                <a:latin typeface="Meiryo UI" panose="020B0604030504040204" pitchFamily="50" charset="-128"/>
                <a:ea typeface="Meiryo UI" panose="020B0604030504040204" pitchFamily="50" charset="-128"/>
              </a:rPr>
              <a:t>DB</a:t>
            </a:r>
            <a:r>
              <a:rPr kumimoji="1" lang="ja-JP" altLang="en-US" sz="2000" dirty="0">
                <a:latin typeface="Meiryo UI" panose="020B0604030504040204" pitchFamily="50" charset="-128"/>
                <a:ea typeface="Meiryo UI" panose="020B0604030504040204" pitchFamily="50" charset="-128"/>
              </a:rPr>
              <a:t>に適用する</a:t>
            </a:r>
            <a:r>
              <a:rPr kumimoji="1" lang="en-US" altLang="ja-JP" sz="2000" dirty="0">
                <a:latin typeface="Meiryo UI" panose="020B0604030504040204" pitchFamily="50" charset="-128"/>
                <a:ea typeface="Meiryo UI" panose="020B0604030504040204" pitchFamily="50" charset="-128"/>
              </a:rPr>
              <a:t>SQL</a:t>
            </a:r>
            <a:r>
              <a:rPr kumimoji="1" lang="ja-JP" altLang="en-US" sz="2000" dirty="0">
                <a:latin typeface="Meiryo UI" panose="020B0604030504040204" pitchFamily="50" charset="-128"/>
                <a:ea typeface="Meiryo UI" panose="020B0604030504040204" pitchFamily="50" charset="-128"/>
              </a:rPr>
              <a:t>ファイル</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V1__create_table.sql</a:t>
            </a:r>
          </a:p>
        </p:txBody>
      </p:sp>
    </p:spTree>
    <p:extLst>
      <p:ext uri="{BB962C8B-B14F-4D97-AF65-F5344CB8AC3E}">
        <p14:creationId xmlns:p14="http://schemas.microsoft.com/office/powerpoint/2010/main" val="1905100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テストクラス</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861390"/>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起動テスト用のテストクラス</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SampleTest.java</a:t>
            </a:r>
          </a:p>
        </p:txBody>
      </p:sp>
      <p:sp>
        <p:nvSpPr>
          <p:cNvPr id="8" name="スライド番号プレースホルダー 7">
            <a:extLst>
              <a:ext uri="{FF2B5EF4-FFF2-40B4-BE49-F238E27FC236}">
                <a16:creationId xmlns:a16="http://schemas.microsoft.com/office/drawing/2014/main" id="{CC6B48C0-EAFD-4087-9DC4-50E70EBD4D6C}"/>
              </a:ext>
            </a:extLst>
          </p:cNvPr>
          <p:cNvSpPr>
            <a:spLocks noGrp="1"/>
          </p:cNvSpPr>
          <p:nvPr>
            <p:ph type="sldNum" sz="quarter" idx="12"/>
          </p:nvPr>
        </p:nvSpPr>
        <p:spPr/>
        <p:txBody>
          <a:bodyPr/>
          <a:lstStyle/>
          <a:p>
            <a:fld id="{A783C381-2822-4F05-8A88-66F73725CF2D}" type="slidenum">
              <a:rPr kumimoji="1" lang="ja-JP" altLang="en-US" smtClean="0"/>
              <a:t>34</a:t>
            </a:fld>
            <a:endParaRPr kumimoji="1" lang="ja-JP" altLang="en-US"/>
          </a:p>
        </p:txBody>
      </p:sp>
      <p:sp>
        <p:nvSpPr>
          <p:cNvPr id="7" name="Rectangle 1">
            <a:extLst>
              <a:ext uri="{FF2B5EF4-FFF2-40B4-BE49-F238E27FC236}">
                <a16:creationId xmlns:a16="http://schemas.microsoft.com/office/drawing/2014/main" id="{4B565AAD-F9BE-4DA9-9DDA-19B41DF9CF48}"/>
              </a:ext>
            </a:extLst>
          </p:cNvPr>
          <p:cNvSpPr>
            <a:spLocks noChangeArrowheads="1"/>
          </p:cNvSpPr>
          <p:nvPr/>
        </p:nvSpPr>
        <p:spPr bwMode="auto">
          <a:xfrm>
            <a:off x="816790" y="2191086"/>
            <a:ext cx="2563973" cy="1892826"/>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package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com.example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org.junit.jupiter.api.Assertions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org.junit.jupiter.api.</a:t>
            </a: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Test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class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SampleTest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@Test</a:t>
            </a:r>
            <a:b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void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test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Assertions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assertTrue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true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endParaRPr kumimoji="0" lang="ja-JP" altLang="ja-JP" sz="1800" b="0" i="0" u="none" strike="noStrike" cap="none" normalizeH="0" baseline="0" dirty="0">
              <a:ln>
                <a:noFill/>
              </a:ln>
              <a:solidFill>
                <a:schemeClr val="tx1"/>
              </a:solidFill>
              <a:effectLst/>
              <a:latin typeface="Consolas" panose="020B0609020204030204" pitchFamily="49" charset="0"/>
            </a:endParaRPr>
          </a:p>
        </p:txBody>
      </p:sp>
      <p:sp>
        <p:nvSpPr>
          <p:cNvPr id="10" name="テキスト ボックス 9">
            <a:extLst>
              <a:ext uri="{FF2B5EF4-FFF2-40B4-BE49-F238E27FC236}">
                <a16:creationId xmlns:a16="http://schemas.microsoft.com/office/drawing/2014/main" id="{FB0FA7BC-4F9F-4287-BA5C-23ADB5A475BE}"/>
              </a:ext>
            </a:extLst>
          </p:cNvPr>
          <p:cNvSpPr txBox="1"/>
          <p:nvPr/>
        </p:nvSpPr>
        <p:spPr>
          <a:xfrm>
            <a:off x="3851244" y="2914702"/>
            <a:ext cx="4848375" cy="363882"/>
          </a:xfrm>
          <a:prstGeom prst="rect">
            <a:avLst/>
          </a:prstGeom>
          <a:solidFill>
            <a:schemeClr val="accent4"/>
          </a:solidFill>
        </p:spPr>
        <p:txBody>
          <a:bodyPr wrap="square" rtlCol="0">
            <a:spAutoFit/>
          </a:bodyPr>
          <a:lstStyle/>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実行できれば無条件に成功するテストを実装しています。</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29561626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2092496"/>
          </a:xfrm>
          <a:prstGeom prst="rect">
            <a:avLst/>
          </a:prstGeom>
          <a:noFill/>
        </p:spPr>
        <p:txBody>
          <a:bodyPr wrap="square" rtlCol="0">
            <a:spAutoFit/>
          </a:bodyPr>
          <a:lstStyle/>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Maven</a:t>
            </a:r>
            <a:r>
              <a:rPr kumimoji="1" lang="ja-JP" altLang="en-US" sz="2000" dirty="0">
                <a:latin typeface="Meiryo UI" panose="020B0604030504040204" pitchFamily="50" charset="-128"/>
                <a:ea typeface="Meiryo UI" panose="020B0604030504040204" pitchFamily="50" charset="-128"/>
              </a:rPr>
              <a:t>を使用して動作確認を行います。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 テストの実行</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 </a:t>
            </a:r>
            <a:r>
              <a:rPr kumimoji="1" lang="en-US" altLang="ja-JP" sz="2000" dirty="0">
                <a:latin typeface="Meiryo UI" panose="020B0604030504040204" pitchFamily="50" charset="-128"/>
                <a:ea typeface="Meiryo UI" panose="020B0604030504040204" pitchFamily="50" charset="-128"/>
              </a:rPr>
              <a:t>DB</a:t>
            </a:r>
            <a:r>
              <a:rPr kumimoji="1" lang="ja-JP" altLang="en-US" sz="2000" dirty="0">
                <a:latin typeface="Meiryo UI" panose="020B0604030504040204" pitchFamily="50" charset="-128"/>
                <a:ea typeface="Meiryo UI" panose="020B0604030504040204" pitchFamily="50" charset="-128"/>
              </a:rPr>
              <a:t>の起動</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 アプリサーバの起動</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動作確認</a:t>
            </a:r>
          </a:p>
        </p:txBody>
      </p:sp>
      <p:sp>
        <p:nvSpPr>
          <p:cNvPr id="5" name="スライド番号プレースホルダー 4">
            <a:extLst>
              <a:ext uri="{FF2B5EF4-FFF2-40B4-BE49-F238E27FC236}">
                <a16:creationId xmlns:a16="http://schemas.microsoft.com/office/drawing/2014/main" id="{417C021E-CD71-4BB6-BB7B-B2254188E29E}"/>
              </a:ext>
            </a:extLst>
          </p:cNvPr>
          <p:cNvSpPr>
            <a:spLocks noGrp="1"/>
          </p:cNvSpPr>
          <p:nvPr>
            <p:ph type="sldNum" sz="quarter" idx="12"/>
          </p:nvPr>
        </p:nvSpPr>
        <p:spPr/>
        <p:txBody>
          <a:bodyPr/>
          <a:lstStyle/>
          <a:p>
            <a:fld id="{A783C381-2822-4F05-8A88-66F73725CF2D}" type="slidenum">
              <a:rPr kumimoji="1" lang="ja-JP" altLang="en-US" smtClean="0"/>
              <a:t>35</a:t>
            </a:fld>
            <a:endParaRPr kumimoji="1" lang="ja-JP" altLang="en-US"/>
          </a:p>
        </p:txBody>
      </p:sp>
    </p:spTree>
    <p:extLst>
      <p:ext uri="{BB962C8B-B14F-4D97-AF65-F5344CB8AC3E}">
        <p14:creationId xmlns:p14="http://schemas.microsoft.com/office/powerpoint/2010/main" val="144079117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3323602"/>
          </a:xfrm>
          <a:prstGeom prst="rect">
            <a:avLst/>
          </a:prstGeom>
          <a:noFill/>
        </p:spPr>
        <p:txBody>
          <a:bodyPr wrap="square" rtlCol="0">
            <a:spAutoFit/>
          </a:bodyPr>
          <a:lstStyle/>
          <a:p>
            <a:pPr>
              <a:lnSpc>
                <a:spcPts val="3200"/>
              </a:lnSpc>
            </a:pPr>
            <a:r>
              <a:rPr kumimoji="1" lang="en-US" altLang="ja-JP" sz="2000" dirty="0">
                <a:latin typeface="Meiryo UI" panose="020B0604030504040204" pitchFamily="50" charset="-128"/>
                <a:ea typeface="Meiryo UI" panose="020B0604030504040204" pitchFamily="50" charset="-128"/>
              </a:rPr>
              <a:t>backend</a:t>
            </a:r>
            <a:r>
              <a:rPr kumimoji="1" lang="ja-JP" altLang="en-US" sz="2000" dirty="0">
                <a:latin typeface="Meiryo UI" panose="020B0604030504040204" pitchFamily="50" charset="-128"/>
                <a:ea typeface="Meiryo UI" panose="020B0604030504040204" pitchFamily="50" charset="-128"/>
              </a:rPr>
              <a:t>ディレクトリで作業します。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次のコマンドでテストします。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 </a:t>
            </a:r>
            <a:r>
              <a:rPr kumimoji="1" lang="en-US" altLang="ja-JP" sz="2000" dirty="0" err="1">
                <a:highlight>
                  <a:srgbClr val="FFFF00"/>
                </a:highlight>
                <a:latin typeface="Meiryo UI" panose="020B0604030504040204" pitchFamily="50" charset="-128"/>
                <a:ea typeface="Meiryo UI" panose="020B0604030504040204" pitchFamily="50" charset="-128"/>
              </a:rPr>
              <a:t>mvn</a:t>
            </a:r>
            <a:r>
              <a:rPr kumimoji="1" lang="ja-JP" altLang="en-US" sz="2000" dirty="0">
                <a:highlight>
                  <a:srgbClr val="FFFF00"/>
                </a:highlight>
                <a:latin typeface="Meiryo UI" panose="020B0604030504040204" pitchFamily="50" charset="-128"/>
                <a:ea typeface="Meiryo UI" panose="020B0604030504040204" pitchFamily="50" charset="-128"/>
              </a:rPr>
              <a:t> </a:t>
            </a:r>
            <a:r>
              <a:rPr kumimoji="1" lang="en-US" altLang="ja-JP" sz="2000" dirty="0">
                <a:highlight>
                  <a:srgbClr val="FFFF00"/>
                </a:highlight>
                <a:latin typeface="Meiryo UI" panose="020B0604030504040204" pitchFamily="50" charset="-128"/>
                <a:ea typeface="Meiryo UI" panose="020B0604030504040204" pitchFamily="50" charset="-128"/>
              </a:rPr>
              <a:t>test</a:t>
            </a: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a:t>
            </a:r>
            <a:r>
              <a:rPr kumimoji="1" lang="en-US" altLang="ja-JP" sz="2000" dirty="0">
                <a:highlight>
                  <a:srgbClr val="FFFF00"/>
                </a:highlight>
                <a:latin typeface="Meiryo UI" panose="020B0604030504040204" pitchFamily="50" charset="-128"/>
                <a:ea typeface="Meiryo UI" panose="020B0604030504040204" pitchFamily="50" charset="-128"/>
              </a:rPr>
              <a:t>BUILD</a:t>
            </a:r>
            <a:r>
              <a:rPr kumimoji="1" lang="ja-JP" altLang="en-US" sz="2000" dirty="0">
                <a:highlight>
                  <a:srgbClr val="FFFF00"/>
                </a:highlight>
                <a:latin typeface="Meiryo UI" panose="020B0604030504040204" pitchFamily="50" charset="-128"/>
                <a:ea typeface="Meiryo UI" panose="020B0604030504040204" pitchFamily="50" charset="-128"/>
              </a:rPr>
              <a:t> </a:t>
            </a:r>
            <a:r>
              <a:rPr kumimoji="1" lang="en-US" altLang="ja-JP" sz="2000" dirty="0">
                <a:highlight>
                  <a:srgbClr val="FFFF00"/>
                </a:highlight>
                <a:latin typeface="Meiryo UI" panose="020B0604030504040204" pitchFamily="50" charset="-128"/>
                <a:ea typeface="Meiryo UI" panose="020B0604030504040204" pitchFamily="50" charset="-128"/>
              </a:rPr>
              <a:t>SUCCESS</a:t>
            </a:r>
            <a:r>
              <a:rPr kumimoji="1" lang="ja-JP" altLang="en-US" sz="2000" dirty="0">
                <a:latin typeface="Meiryo UI" panose="020B0604030504040204" pitchFamily="50" charset="-128"/>
                <a:ea typeface="Meiryo UI" panose="020B0604030504040204" pitchFamily="50" charset="-128"/>
              </a:rPr>
              <a:t>」と出力されれば</a:t>
            </a:r>
            <a:r>
              <a:rPr kumimoji="1" lang="en-US" altLang="ja-JP" sz="2000" dirty="0">
                <a:latin typeface="Meiryo UI" panose="020B0604030504040204" pitchFamily="50" charset="-128"/>
                <a:ea typeface="Meiryo UI" panose="020B0604030504040204" pitchFamily="50" charset="-128"/>
              </a:rPr>
              <a:t>OK</a:t>
            </a:r>
            <a:r>
              <a:rPr kumimoji="1" lang="ja-JP" altLang="en-US" sz="2000" dirty="0">
                <a:latin typeface="Meiryo UI" panose="020B0604030504040204" pitchFamily="50" charset="-128"/>
                <a:ea typeface="Meiryo UI" panose="020B0604030504040204" pitchFamily="50" charset="-128"/>
              </a:rPr>
              <a:t>です。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テストの実行</a:t>
            </a:r>
          </a:p>
        </p:txBody>
      </p:sp>
      <p:sp>
        <p:nvSpPr>
          <p:cNvPr id="5" name="スライド番号プレースホルダー 4">
            <a:extLst>
              <a:ext uri="{FF2B5EF4-FFF2-40B4-BE49-F238E27FC236}">
                <a16:creationId xmlns:a16="http://schemas.microsoft.com/office/drawing/2014/main" id="{417C021E-CD71-4BB6-BB7B-B2254188E29E}"/>
              </a:ext>
            </a:extLst>
          </p:cNvPr>
          <p:cNvSpPr>
            <a:spLocks noGrp="1"/>
          </p:cNvSpPr>
          <p:nvPr>
            <p:ph type="sldNum" sz="quarter" idx="12"/>
          </p:nvPr>
        </p:nvSpPr>
        <p:spPr/>
        <p:txBody>
          <a:bodyPr/>
          <a:lstStyle/>
          <a:p>
            <a:fld id="{A783C381-2822-4F05-8A88-66F73725CF2D}" type="slidenum">
              <a:rPr kumimoji="1" lang="ja-JP" altLang="en-US" smtClean="0"/>
              <a:t>36</a:t>
            </a:fld>
            <a:endParaRPr kumimoji="1" lang="ja-JP" altLang="en-US"/>
          </a:p>
        </p:txBody>
      </p:sp>
      <p:pic>
        <p:nvPicPr>
          <p:cNvPr id="15" name="図 14">
            <a:extLst>
              <a:ext uri="{FF2B5EF4-FFF2-40B4-BE49-F238E27FC236}">
                <a16:creationId xmlns:a16="http://schemas.microsoft.com/office/drawing/2014/main" id="{81C57749-FE94-4266-8B2F-ACCB13974E92}"/>
              </a:ext>
            </a:extLst>
          </p:cNvPr>
          <p:cNvPicPr>
            <a:picLocks noChangeAspect="1"/>
          </p:cNvPicPr>
          <p:nvPr/>
        </p:nvPicPr>
        <p:blipFill>
          <a:blip r:embed="rId3"/>
          <a:stretch>
            <a:fillRect/>
          </a:stretch>
        </p:blipFill>
        <p:spPr>
          <a:xfrm>
            <a:off x="6256423" y="1985720"/>
            <a:ext cx="5035160" cy="4100490"/>
          </a:xfrm>
          <a:prstGeom prst="rect">
            <a:avLst/>
          </a:prstGeom>
        </p:spPr>
      </p:pic>
      <p:sp>
        <p:nvSpPr>
          <p:cNvPr id="17" name="矢印: 右 16">
            <a:extLst>
              <a:ext uri="{FF2B5EF4-FFF2-40B4-BE49-F238E27FC236}">
                <a16:creationId xmlns:a16="http://schemas.microsoft.com/office/drawing/2014/main" id="{E675CC9D-939A-4BA2-9BFD-4D32FAE00732}"/>
              </a:ext>
            </a:extLst>
          </p:cNvPr>
          <p:cNvSpPr/>
          <p:nvPr/>
        </p:nvSpPr>
        <p:spPr>
          <a:xfrm rot="2358983">
            <a:off x="6121855" y="4860603"/>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15631165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3C0EA7D5-A6A4-432E-8347-F845FF14D5A3}"/>
              </a:ext>
            </a:extLst>
          </p:cNvPr>
          <p:cNvSpPr/>
          <p:nvPr/>
        </p:nvSpPr>
        <p:spPr>
          <a:xfrm>
            <a:off x="0" y="0"/>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0BF0E029-C5A9-4CA6-8460-258D1F37A329}"/>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dirty="0">
                <a:solidFill>
                  <a:schemeClr val="bg1"/>
                </a:solidFill>
                <a:latin typeface="Meiryo UI" panose="020B0604030504040204" pitchFamily="50" charset="-128"/>
                <a:ea typeface="Meiryo UI" panose="020B0604030504040204" pitchFamily="50" charset="-128"/>
              </a:rPr>
              <a:t>Work</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3323602"/>
          </a:xfrm>
          <a:prstGeom prst="rect">
            <a:avLst/>
          </a:prstGeom>
          <a:noFill/>
        </p:spPr>
        <p:txBody>
          <a:bodyPr wrap="square" rtlCol="0">
            <a:spAutoFit/>
          </a:bodyPr>
          <a:lstStyle/>
          <a:p>
            <a:pPr>
              <a:lnSpc>
                <a:spcPts val="3200"/>
              </a:lnSpc>
            </a:pPr>
            <a:r>
              <a:rPr kumimoji="1" lang="en-US" altLang="ja-JP" sz="2000" dirty="0">
                <a:latin typeface="Meiryo UI" panose="020B0604030504040204" pitchFamily="50" charset="-128"/>
                <a:ea typeface="Meiryo UI" panose="020B0604030504040204" pitchFamily="50" charset="-128"/>
              </a:rPr>
              <a:t>backend</a:t>
            </a:r>
            <a:r>
              <a:rPr kumimoji="1" lang="ja-JP" altLang="en-US" sz="2000" dirty="0">
                <a:latin typeface="Meiryo UI" panose="020B0604030504040204" pitchFamily="50" charset="-128"/>
                <a:ea typeface="Meiryo UI" panose="020B0604030504040204" pitchFamily="50" charset="-128"/>
              </a:rPr>
              <a:t>ディレクトリで作業します。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次のコマンドでテストします。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 </a:t>
            </a:r>
            <a:r>
              <a:rPr kumimoji="1" lang="en-US" altLang="ja-JP" sz="2000" dirty="0" err="1">
                <a:highlight>
                  <a:srgbClr val="FFFF00"/>
                </a:highlight>
                <a:latin typeface="Meiryo UI" panose="020B0604030504040204" pitchFamily="50" charset="-128"/>
                <a:ea typeface="Meiryo UI" panose="020B0604030504040204" pitchFamily="50" charset="-128"/>
              </a:rPr>
              <a:t>mvn</a:t>
            </a:r>
            <a:r>
              <a:rPr kumimoji="1" lang="ja-JP" altLang="en-US" sz="2000" dirty="0">
                <a:highlight>
                  <a:srgbClr val="FFFF00"/>
                </a:highlight>
                <a:latin typeface="Meiryo UI" panose="020B0604030504040204" pitchFamily="50" charset="-128"/>
                <a:ea typeface="Meiryo UI" panose="020B0604030504040204" pitchFamily="50" charset="-128"/>
              </a:rPr>
              <a:t> </a:t>
            </a:r>
            <a:r>
              <a:rPr kumimoji="1" lang="en-US" altLang="ja-JP" sz="2000" dirty="0">
                <a:highlight>
                  <a:srgbClr val="FFFF00"/>
                </a:highlight>
                <a:latin typeface="Meiryo UI" panose="020B0604030504040204" pitchFamily="50" charset="-128"/>
                <a:ea typeface="Meiryo UI" panose="020B0604030504040204" pitchFamily="50" charset="-128"/>
              </a:rPr>
              <a:t>test</a:t>
            </a: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a:t>
            </a:r>
            <a:r>
              <a:rPr kumimoji="1" lang="en-US" altLang="ja-JP" sz="2000" dirty="0">
                <a:highlight>
                  <a:srgbClr val="FFFF00"/>
                </a:highlight>
                <a:latin typeface="Meiryo UI" panose="020B0604030504040204" pitchFamily="50" charset="-128"/>
                <a:ea typeface="Meiryo UI" panose="020B0604030504040204" pitchFamily="50" charset="-128"/>
              </a:rPr>
              <a:t>BUILD</a:t>
            </a:r>
            <a:r>
              <a:rPr kumimoji="1" lang="ja-JP" altLang="en-US" sz="2000" dirty="0">
                <a:highlight>
                  <a:srgbClr val="FFFF00"/>
                </a:highlight>
                <a:latin typeface="Meiryo UI" panose="020B0604030504040204" pitchFamily="50" charset="-128"/>
                <a:ea typeface="Meiryo UI" panose="020B0604030504040204" pitchFamily="50" charset="-128"/>
              </a:rPr>
              <a:t> </a:t>
            </a:r>
            <a:r>
              <a:rPr kumimoji="1" lang="en-US" altLang="ja-JP" sz="2000" dirty="0">
                <a:highlight>
                  <a:srgbClr val="FFFF00"/>
                </a:highlight>
                <a:latin typeface="Meiryo UI" panose="020B0604030504040204" pitchFamily="50" charset="-128"/>
                <a:ea typeface="Meiryo UI" panose="020B0604030504040204" pitchFamily="50" charset="-128"/>
              </a:rPr>
              <a:t>SUCCESS</a:t>
            </a:r>
            <a:r>
              <a:rPr kumimoji="1" lang="ja-JP" altLang="en-US" sz="2000" dirty="0">
                <a:latin typeface="Meiryo UI" panose="020B0604030504040204" pitchFamily="50" charset="-128"/>
                <a:ea typeface="Meiryo UI" panose="020B0604030504040204" pitchFamily="50" charset="-128"/>
              </a:rPr>
              <a:t>」と出力されれば</a:t>
            </a:r>
            <a:r>
              <a:rPr kumimoji="1" lang="en-US" altLang="ja-JP" sz="2000" dirty="0">
                <a:latin typeface="Meiryo UI" panose="020B0604030504040204" pitchFamily="50" charset="-128"/>
                <a:ea typeface="Meiryo UI" panose="020B0604030504040204" pitchFamily="50" charset="-128"/>
              </a:rPr>
              <a:t>OK</a:t>
            </a:r>
            <a:r>
              <a:rPr kumimoji="1" lang="ja-JP" altLang="en-US" sz="2000" dirty="0">
                <a:latin typeface="Meiryo UI" panose="020B0604030504040204" pitchFamily="50" charset="-128"/>
                <a:ea typeface="Meiryo UI" panose="020B0604030504040204" pitchFamily="50" charset="-128"/>
              </a:rPr>
              <a:t>です。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テストの実行</a:t>
            </a:r>
          </a:p>
        </p:txBody>
      </p:sp>
      <p:sp>
        <p:nvSpPr>
          <p:cNvPr id="5" name="スライド番号プレースホルダー 4">
            <a:extLst>
              <a:ext uri="{FF2B5EF4-FFF2-40B4-BE49-F238E27FC236}">
                <a16:creationId xmlns:a16="http://schemas.microsoft.com/office/drawing/2014/main" id="{417C021E-CD71-4BB6-BB7B-B2254188E29E}"/>
              </a:ext>
            </a:extLst>
          </p:cNvPr>
          <p:cNvSpPr>
            <a:spLocks noGrp="1"/>
          </p:cNvSpPr>
          <p:nvPr>
            <p:ph type="sldNum" sz="quarter" idx="12"/>
          </p:nvPr>
        </p:nvSpPr>
        <p:spPr/>
        <p:txBody>
          <a:bodyPr/>
          <a:lstStyle/>
          <a:p>
            <a:fld id="{A783C381-2822-4F05-8A88-66F73725CF2D}" type="slidenum">
              <a:rPr kumimoji="1" lang="ja-JP" altLang="en-US" smtClean="0"/>
              <a:t>37</a:t>
            </a:fld>
            <a:endParaRPr kumimoji="1" lang="ja-JP" altLang="en-US"/>
          </a:p>
        </p:txBody>
      </p:sp>
      <p:pic>
        <p:nvPicPr>
          <p:cNvPr id="15" name="図 14">
            <a:extLst>
              <a:ext uri="{FF2B5EF4-FFF2-40B4-BE49-F238E27FC236}">
                <a16:creationId xmlns:a16="http://schemas.microsoft.com/office/drawing/2014/main" id="{81C57749-FE94-4266-8B2F-ACCB13974E92}"/>
              </a:ext>
            </a:extLst>
          </p:cNvPr>
          <p:cNvPicPr>
            <a:picLocks noChangeAspect="1"/>
          </p:cNvPicPr>
          <p:nvPr/>
        </p:nvPicPr>
        <p:blipFill>
          <a:blip r:embed="rId3"/>
          <a:stretch>
            <a:fillRect/>
          </a:stretch>
        </p:blipFill>
        <p:spPr>
          <a:xfrm>
            <a:off x="6256423" y="1985720"/>
            <a:ext cx="5035160" cy="4100490"/>
          </a:xfrm>
          <a:prstGeom prst="rect">
            <a:avLst/>
          </a:prstGeom>
        </p:spPr>
      </p:pic>
      <p:sp>
        <p:nvSpPr>
          <p:cNvPr id="17" name="矢印: 右 16">
            <a:extLst>
              <a:ext uri="{FF2B5EF4-FFF2-40B4-BE49-F238E27FC236}">
                <a16:creationId xmlns:a16="http://schemas.microsoft.com/office/drawing/2014/main" id="{E675CC9D-939A-4BA2-9BFD-4D32FAE00732}"/>
              </a:ext>
            </a:extLst>
          </p:cNvPr>
          <p:cNvSpPr/>
          <p:nvPr/>
        </p:nvSpPr>
        <p:spPr>
          <a:xfrm rot="2358983">
            <a:off x="6121855" y="4860603"/>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106632270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965077"/>
          </a:xfrm>
          <a:prstGeom prst="rect">
            <a:avLst/>
          </a:prstGeom>
          <a:noFill/>
        </p:spPr>
        <p:txBody>
          <a:bodyPr wrap="square" rtlCol="0">
            <a:spAutoFit/>
          </a:bodyPr>
          <a:lstStyle/>
          <a:p>
            <a:pPr>
              <a:lnSpc>
                <a:spcPts val="3200"/>
              </a:lnSpc>
            </a:pPr>
            <a:r>
              <a:rPr kumimoji="1" lang="en-US" altLang="ja-JP" sz="2000" dirty="0">
                <a:latin typeface="Meiryo UI" panose="020B0604030504040204" pitchFamily="50" charset="-128"/>
                <a:ea typeface="Meiryo UI" panose="020B0604030504040204" pitchFamily="50" charset="-128"/>
              </a:rPr>
              <a:t>backend</a:t>
            </a:r>
            <a:r>
              <a:rPr kumimoji="1" lang="ja-JP" altLang="en-US" sz="2000" dirty="0">
                <a:latin typeface="Meiryo UI" panose="020B0604030504040204" pitchFamily="50" charset="-128"/>
                <a:ea typeface="Meiryo UI" panose="020B0604030504040204" pitchFamily="50" charset="-128"/>
              </a:rPr>
              <a:t>ディレクトリで作業します。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b="0" i="0" dirty="0" err="1">
                <a:solidFill>
                  <a:srgbClr val="333333"/>
                </a:solidFill>
                <a:effectLst/>
                <a:latin typeface="Meiryo UI" panose="020B0604030504040204" pitchFamily="50" charset="-128"/>
                <a:ea typeface="Meiryo UI" panose="020B0604030504040204" pitchFamily="50" charset="-128"/>
              </a:rPr>
              <a:t>Nablarch</a:t>
            </a:r>
            <a:r>
              <a:rPr kumimoji="1" lang="ja-JP" altLang="en-US" sz="2000" b="0" i="0" dirty="0">
                <a:solidFill>
                  <a:srgbClr val="333333"/>
                </a:solidFill>
                <a:effectLst/>
                <a:latin typeface="Meiryo UI" panose="020B0604030504040204" pitchFamily="50" charset="-128"/>
                <a:ea typeface="Meiryo UI" panose="020B0604030504040204" pitchFamily="50" charset="-128"/>
              </a:rPr>
              <a:t>は起動すると</a:t>
            </a:r>
            <a:r>
              <a:rPr kumimoji="1" lang="en-US" altLang="ja-JP" sz="2000" b="0" i="0" dirty="0">
                <a:solidFill>
                  <a:srgbClr val="333333"/>
                </a:solidFill>
                <a:effectLst/>
                <a:latin typeface="Meiryo UI" panose="020B0604030504040204" pitchFamily="50" charset="-128"/>
                <a:ea typeface="Meiryo UI" panose="020B0604030504040204" pitchFamily="50" charset="-128"/>
              </a:rPr>
              <a:t>DB</a:t>
            </a:r>
            <a:r>
              <a:rPr kumimoji="1" lang="ja-JP" altLang="en-US" sz="2000" b="0" i="0" dirty="0">
                <a:solidFill>
                  <a:srgbClr val="333333"/>
                </a:solidFill>
                <a:effectLst/>
                <a:latin typeface="Meiryo UI" panose="020B0604030504040204" pitchFamily="50" charset="-128"/>
                <a:ea typeface="Meiryo UI" panose="020B0604030504040204" pitchFamily="50" charset="-128"/>
              </a:rPr>
              <a:t>にアクセスするため、</a:t>
            </a:r>
            <a:r>
              <a:rPr lang="en-US" altLang="ja-JP" sz="2000" b="0" i="0" dirty="0">
                <a:solidFill>
                  <a:srgbClr val="333333"/>
                </a:solidFill>
                <a:effectLst/>
                <a:latin typeface="Helvetica Neue"/>
              </a:rPr>
              <a:t>PostgreSQL</a:t>
            </a:r>
            <a:r>
              <a:rPr kumimoji="1" lang="ja-JP" altLang="en-US" sz="2000" b="0" i="0" dirty="0">
                <a:solidFill>
                  <a:srgbClr val="333333"/>
                </a:solidFill>
                <a:effectLst/>
                <a:latin typeface="Meiryo UI" panose="020B0604030504040204" pitchFamily="50" charset="-128"/>
                <a:ea typeface="Meiryo UI" panose="020B0604030504040204" pitchFamily="50" charset="-128"/>
              </a:rPr>
              <a:t>を起動します。</a:t>
            </a:r>
            <a:endParaRPr kumimoji="1" lang="en-US" altLang="ja-JP" sz="2000" b="0" i="0" dirty="0">
              <a:solidFill>
                <a:srgbClr val="333333"/>
              </a:solidFill>
              <a:effectLst/>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backend</a:t>
            </a:r>
            <a:r>
              <a:rPr kumimoji="1" lang="ja-JP" altLang="en-US" sz="2000" dirty="0">
                <a:latin typeface="Meiryo UI" panose="020B0604030504040204" pitchFamily="50" charset="-128"/>
                <a:ea typeface="Meiryo UI" panose="020B0604030504040204" pitchFamily="50" charset="-128"/>
              </a:rPr>
              <a:t>ディレクトリで次のコマンドで起動します。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 docker-compose -f docker/docker-</a:t>
            </a:r>
            <a:r>
              <a:rPr kumimoji="1" lang="en-US" altLang="ja-JP" sz="2000" dirty="0" err="1">
                <a:highlight>
                  <a:srgbClr val="FFFF00"/>
                </a:highlight>
                <a:latin typeface="Meiryo UI" panose="020B0604030504040204" pitchFamily="50" charset="-128"/>
                <a:ea typeface="Meiryo UI" panose="020B0604030504040204" pitchFamily="50" charset="-128"/>
              </a:rPr>
              <a:t>compose.dev.yml</a:t>
            </a:r>
            <a:r>
              <a:rPr kumimoji="1" lang="en-US" altLang="ja-JP" sz="2000" dirty="0">
                <a:highlight>
                  <a:srgbClr val="FFFF00"/>
                </a:highlight>
                <a:latin typeface="Meiryo UI" panose="020B0604030504040204" pitchFamily="50" charset="-128"/>
                <a:ea typeface="Meiryo UI" panose="020B0604030504040204" pitchFamily="50" charset="-128"/>
              </a:rPr>
              <a:t> up –d</a:t>
            </a:r>
          </a:p>
          <a:p>
            <a:pPr>
              <a:lnSpc>
                <a:spcPts val="3200"/>
              </a:lnSpc>
            </a:pP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次のコマンドで起動を確認します。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 docker-compose -f docker/docker-</a:t>
            </a:r>
            <a:r>
              <a:rPr kumimoji="1" lang="en-US" altLang="ja-JP" sz="2000" dirty="0" err="1">
                <a:highlight>
                  <a:srgbClr val="FFFF00"/>
                </a:highlight>
                <a:latin typeface="Meiryo UI" panose="020B0604030504040204" pitchFamily="50" charset="-128"/>
                <a:ea typeface="Meiryo UI" panose="020B0604030504040204" pitchFamily="50" charset="-128"/>
              </a:rPr>
              <a:t>compose.dev.yml</a:t>
            </a:r>
            <a:r>
              <a:rPr kumimoji="1" lang="en-US" altLang="ja-JP" sz="2000" dirty="0">
                <a:highlight>
                  <a:srgbClr val="FFFF00"/>
                </a:highlight>
                <a:latin typeface="Meiryo UI" panose="020B0604030504040204" pitchFamily="50" charset="-128"/>
                <a:ea typeface="Meiryo UI" panose="020B0604030504040204" pitchFamily="50" charset="-128"/>
              </a:rPr>
              <a:t> </a:t>
            </a:r>
            <a:r>
              <a:rPr kumimoji="1" lang="en-US" altLang="ja-JP" sz="2000" dirty="0" err="1">
                <a:highlight>
                  <a:srgbClr val="FFFF00"/>
                </a:highlight>
                <a:latin typeface="Meiryo UI" panose="020B0604030504040204" pitchFamily="50" charset="-128"/>
                <a:ea typeface="Meiryo UI" panose="020B0604030504040204" pitchFamily="50" charset="-128"/>
              </a:rPr>
              <a:t>ps</a:t>
            </a: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State</a:t>
            </a:r>
            <a:r>
              <a:rPr kumimoji="1" lang="ja-JP" altLang="en-US" sz="2000" dirty="0">
                <a:latin typeface="Meiryo UI" panose="020B0604030504040204" pitchFamily="50" charset="-128"/>
                <a:ea typeface="Meiryo UI" panose="020B0604030504040204" pitchFamily="50" charset="-128"/>
              </a:rPr>
              <a:t>が「</a:t>
            </a:r>
            <a:r>
              <a:rPr kumimoji="1" lang="en-US" altLang="ja-JP" sz="2000" dirty="0">
                <a:highlight>
                  <a:srgbClr val="FFFF00"/>
                </a:highlight>
                <a:latin typeface="Meiryo UI" panose="020B0604030504040204" pitchFamily="50" charset="-128"/>
                <a:ea typeface="Meiryo UI" panose="020B0604030504040204" pitchFamily="50" charset="-128"/>
              </a:rPr>
              <a:t>Up</a:t>
            </a:r>
            <a:r>
              <a:rPr kumimoji="1" lang="ja-JP" altLang="en-US" sz="2000" dirty="0">
                <a:latin typeface="Meiryo UI" panose="020B0604030504040204" pitchFamily="50" charset="-128"/>
                <a:ea typeface="Meiryo UI" panose="020B0604030504040204" pitchFamily="50" charset="-128"/>
              </a:rPr>
              <a:t>」となっていれば</a:t>
            </a:r>
            <a:r>
              <a:rPr kumimoji="1" lang="en-US" altLang="ja-JP" sz="2000" dirty="0">
                <a:latin typeface="Meiryo UI" panose="020B0604030504040204" pitchFamily="50" charset="-128"/>
                <a:ea typeface="Meiryo UI" panose="020B0604030504040204" pitchFamily="50" charset="-128"/>
              </a:rPr>
              <a:t>OK</a:t>
            </a:r>
            <a:r>
              <a:rPr kumimoji="1" lang="ja-JP" altLang="en-US" sz="2000" dirty="0">
                <a:latin typeface="Meiryo UI" panose="020B0604030504040204" pitchFamily="50" charset="-128"/>
                <a:ea typeface="Meiryo UI" panose="020B0604030504040204" pitchFamily="50" charset="-128"/>
              </a:rPr>
              <a:t>です。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DB</a:t>
            </a:r>
            <a:r>
              <a:rPr kumimoji="1" lang="ja-JP" altLang="en-US" sz="2800" b="1" dirty="0">
                <a:latin typeface="Meiryo UI" panose="020B0604030504040204" pitchFamily="50" charset="-128"/>
                <a:ea typeface="Meiryo UI" panose="020B0604030504040204" pitchFamily="50" charset="-128"/>
              </a:rPr>
              <a:t>の起動</a:t>
            </a:r>
          </a:p>
        </p:txBody>
      </p:sp>
      <p:sp>
        <p:nvSpPr>
          <p:cNvPr id="5" name="スライド番号プレースホルダー 4">
            <a:extLst>
              <a:ext uri="{FF2B5EF4-FFF2-40B4-BE49-F238E27FC236}">
                <a16:creationId xmlns:a16="http://schemas.microsoft.com/office/drawing/2014/main" id="{417C021E-CD71-4BB6-BB7B-B2254188E29E}"/>
              </a:ext>
            </a:extLst>
          </p:cNvPr>
          <p:cNvSpPr>
            <a:spLocks noGrp="1"/>
          </p:cNvSpPr>
          <p:nvPr>
            <p:ph type="sldNum" sz="quarter" idx="12"/>
          </p:nvPr>
        </p:nvSpPr>
        <p:spPr/>
        <p:txBody>
          <a:bodyPr/>
          <a:lstStyle/>
          <a:p>
            <a:fld id="{A783C381-2822-4F05-8A88-66F73725CF2D}" type="slidenum">
              <a:rPr kumimoji="1" lang="ja-JP" altLang="en-US" smtClean="0"/>
              <a:t>38</a:t>
            </a:fld>
            <a:endParaRPr kumimoji="1" lang="ja-JP" altLang="en-US"/>
          </a:p>
        </p:txBody>
      </p:sp>
      <p:pic>
        <p:nvPicPr>
          <p:cNvPr id="10" name="図 9">
            <a:extLst>
              <a:ext uri="{FF2B5EF4-FFF2-40B4-BE49-F238E27FC236}">
                <a16:creationId xmlns:a16="http://schemas.microsoft.com/office/drawing/2014/main" id="{7D215B74-F0FE-446D-84AA-5F6DC29C230D}"/>
              </a:ext>
            </a:extLst>
          </p:cNvPr>
          <p:cNvPicPr>
            <a:picLocks noChangeAspect="1"/>
          </p:cNvPicPr>
          <p:nvPr/>
        </p:nvPicPr>
        <p:blipFill>
          <a:blip r:embed="rId3"/>
          <a:stretch>
            <a:fillRect/>
          </a:stretch>
        </p:blipFill>
        <p:spPr>
          <a:xfrm>
            <a:off x="5009615" y="4795050"/>
            <a:ext cx="6344185" cy="1743862"/>
          </a:xfrm>
          <a:prstGeom prst="rect">
            <a:avLst/>
          </a:prstGeom>
        </p:spPr>
      </p:pic>
      <p:sp>
        <p:nvSpPr>
          <p:cNvPr id="12" name="矢印: 右 11">
            <a:extLst>
              <a:ext uri="{FF2B5EF4-FFF2-40B4-BE49-F238E27FC236}">
                <a16:creationId xmlns:a16="http://schemas.microsoft.com/office/drawing/2014/main" id="{9D7A69FA-9A9C-4B8A-A9B1-BBA57DBD1932}"/>
              </a:ext>
            </a:extLst>
          </p:cNvPr>
          <p:cNvSpPr/>
          <p:nvPr/>
        </p:nvSpPr>
        <p:spPr>
          <a:xfrm rot="14408167">
            <a:off x="8789555" y="5905568"/>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328393543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9E9ACC1-85C4-454F-858B-0195D9CD42A9}"/>
              </a:ext>
            </a:extLst>
          </p:cNvPr>
          <p:cNvSpPr/>
          <p:nvPr/>
        </p:nvSpPr>
        <p:spPr>
          <a:xfrm>
            <a:off x="0" y="0"/>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25C2EDA9-B8D7-4BF8-8A7F-1AB9226AE9F4}"/>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dirty="0">
                <a:solidFill>
                  <a:schemeClr val="bg1"/>
                </a:solidFill>
                <a:latin typeface="Meiryo UI" panose="020B0604030504040204" pitchFamily="50" charset="-128"/>
                <a:ea typeface="Meiryo UI" panose="020B0604030504040204" pitchFamily="50" charset="-128"/>
              </a:rPr>
              <a:t>Work</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965077"/>
          </a:xfrm>
          <a:prstGeom prst="rect">
            <a:avLst/>
          </a:prstGeom>
          <a:noFill/>
        </p:spPr>
        <p:txBody>
          <a:bodyPr wrap="square" rtlCol="0">
            <a:spAutoFit/>
          </a:bodyPr>
          <a:lstStyle/>
          <a:p>
            <a:pPr>
              <a:lnSpc>
                <a:spcPts val="3200"/>
              </a:lnSpc>
            </a:pPr>
            <a:r>
              <a:rPr kumimoji="1" lang="en-US" altLang="ja-JP" sz="2000" dirty="0">
                <a:latin typeface="Meiryo UI" panose="020B0604030504040204" pitchFamily="50" charset="-128"/>
                <a:ea typeface="Meiryo UI" panose="020B0604030504040204" pitchFamily="50" charset="-128"/>
              </a:rPr>
              <a:t>backend</a:t>
            </a:r>
            <a:r>
              <a:rPr kumimoji="1" lang="ja-JP" altLang="en-US" sz="2000" dirty="0">
                <a:latin typeface="Meiryo UI" panose="020B0604030504040204" pitchFamily="50" charset="-128"/>
                <a:ea typeface="Meiryo UI" panose="020B0604030504040204" pitchFamily="50" charset="-128"/>
              </a:rPr>
              <a:t>ディレクトリで作業します。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b="0" i="0" dirty="0" err="1">
                <a:solidFill>
                  <a:srgbClr val="333333"/>
                </a:solidFill>
                <a:effectLst/>
                <a:latin typeface="Meiryo UI" panose="020B0604030504040204" pitchFamily="50" charset="-128"/>
                <a:ea typeface="Meiryo UI" panose="020B0604030504040204" pitchFamily="50" charset="-128"/>
              </a:rPr>
              <a:t>Nablarch</a:t>
            </a:r>
            <a:r>
              <a:rPr kumimoji="1" lang="ja-JP" altLang="en-US" sz="2000" b="0" i="0" dirty="0">
                <a:solidFill>
                  <a:srgbClr val="333333"/>
                </a:solidFill>
                <a:effectLst/>
                <a:latin typeface="Meiryo UI" panose="020B0604030504040204" pitchFamily="50" charset="-128"/>
                <a:ea typeface="Meiryo UI" panose="020B0604030504040204" pitchFamily="50" charset="-128"/>
              </a:rPr>
              <a:t>は起動すると</a:t>
            </a:r>
            <a:r>
              <a:rPr kumimoji="1" lang="en-US" altLang="ja-JP" sz="2000" b="0" i="0" dirty="0">
                <a:solidFill>
                  <a:srgbClr val="333333"/>
                </a:solidFill>
                <a:effectLst/>
                <a:latin typeface="Meiryo UI" panose="020B0604030504040204" pitchFamily="50" charset="-128"/>
                <a:ea typeface="Meiryo UI" panose="020B0604030504040204" pitchFamily="50" charset="-128"/>
              </a:rPr>
              <a:t>DB</a:t>
            </a:r>
            <a:r>
              <a:rPr kumimoji="1" lang="ja-JP" altLang="en-US" sz="2000" b="0" i="0" dirty="0">
                <a:solidFill>
                  <a:srgbClr val="333333"/>
                </a:solidFill>
                <a:effectLst/>
                <a:latin typeface="Meiryo UI" panose="020B0604030504040204" pitchFamily="50" charset="-128"/>
                <a:ea typeface="Meiryo UI" panose="020B0604030504040204" pitchFamily="50" charset="-128"/>
              </a:rPr>
              <a:t>にアクセスするため、</a:t>
            </a:r>
            <a:r>
              <a:rPr lang="en-US" altLang="ja-JP" sz="2000" b="0" i="0" dirty="0">
                <a:solidFill>
                  <a:srgbClr val="333333"/>
                </a:solidFill>
                <a:effectLst/>
                <a:latin typeface="Helvetica Neue"/>
              </a:rPr>
              <a:t>PostgreSQL</a:t>
            </a:r>
            <a:r>
              <a:rPr kumimoji="1" lang="ja-JP" altLang="en-US" sz="2000" b="0" i="0" dirty="0">
                <a:solidFill>
                  <a:srgbClr val="333333"/>
                </a:solidFill>
                <a:effectLst/>
                <a:latin typeface="Meiryo UI" panose="020B0604030504040204" pitchFamily="50" charset="-128"/>
                <a:ea typeface="Meiryo UI" panose="020B0604030504040204" pitchFamily="50" charset="-128"/>
              </a:rPr>
              <a:t>を起動します。</a:t>
            </a:r>
            <a:endParaRPr kumimoji="1" lang="en-US" altLang="ja-JP" sz="2000" b="0" i="0" dirty="0">
              <a:solidFill>
                <a:srgbClr val="333333"/>
              </a:solidFill>
              <a:effectLst/>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backend</a:t>
            </a:r>
            <a:r>
              <a:rPr kumimoji="1" lang="ja-JP" altLang="en-US" sz="2000" dirty="0">
                <a:latin typeface="Meiryo UI" panose="020B0604030504040204" pitchFamily="50" charset="-128"/>
                <a:ea typeface="Meiryo UI" panose="020B0604030504040204" pitchFamily="50" charset="-128"/>
              </a:rPr>
              <a:t>ディレクトリで次のコマンドで起動します。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 docker-compose -f docker/docker-</a:t>
            </a:r>
            <a:r>
              <a:rPr kumimoji="1" lang="en-US" altLang="ja-JP" sz="2000" dirty="0" err="1">
                <a:highlight>
                  <a:srgbClr val="FFFF00"/>
                </a:highlight>
                <a:latin typeface="Meiryo UI" panose="020B0604030504040204" pitchFamily="50" charset="-128"/>
                <a:ea typeface="Meiryo UI" panose="020B0604030504040204" pitchFamily="50" charset="-128"/>
              </a:rPr>
              <a:t>compose.dev.yml</a:t>
            </a:r>
            <a:r>
              <a:rPr kumimoji="1" lang="en-US" altLang="ja-JP" sz="2000" dirty="0">
                <a:highlight>
                  <a:srgbClr val="FFFF00"/>
                </a:highlight>
                <a:latin typeface="Meiryo UI" panose="020B0604030504040204" pitchFamily="50" charset="-128"/>
                <a:ea typeface="Meiryo UI" panose="020B0604030504040204" pitchFamily="50" charset="-128"/>
              </a:rPr>
              <a:t> up –d</a:t>
            </a:r>
          </a:p>
          <a:p>
            <a:pPr>
              <a:lnSpc>
                <a:spcPts val="3200"/>
              </a:lnSpc>
            </a:pP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次のコマンドで起動を確認します。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 docker-compose -f docker/docker-</a:t>
            </a:r>
            <a:r>
              <a:rPr kumimoji="1" lang="en-US" altLang="ja-JP" sz="2000" dirty="0" err="1">
                <a:highlight>
                  <a:srgbClr val="FFFF00"/>
                </a:highlight>
                <a:latin typeface="Meiryo UI" panose="020B0604030504040204" pitchFamily="50" charset="-128"/>
                <a:ea typeface="Meiryo UI" panose="020B0604030504040204" pitchFamily="50" charset="-128"/>
              </a:rPr>
              <a:t>compose.dev.yml</a:t>
            </a:r>
            <a:r>
              <a:rPr kumimoji="1" lang="en-US" altLang="ja-JP" sz="2000" dirty="0">
                <a:highlight>
                  <a:srgbClr val="FFFF00"/>
                </a:highlight>
                <a:latin typeface="Meiryo UI" panose="020B0604030504040204" pitchFamily="50" charset="-128"/>
                <a:ea typeface="Meiryo UI" panose="020B0604030504040204" pitchFamily="50" charset="-128"/>
              </a:rPr>
              <a:t> </a:t>
            </a:r>
            <a:r>
              <a:rPr kumimoji="1" lang="en-US" altLang="ja-JP" sz="2000" dirty="0" err="1">
                <a:highlight>
                  <a:srgbClr val="FFFF00"/>
                </a:highlight>
                <a:latin typeface="Meiryo UI" panose="020B0604030504040204" pitchFamily="50" charset="-128"/>
                <a:ea typeface="Meiryo UI" panose="020B0604030504040204" pitchFamily="50" charset="-128"/>
              </a:rPr>
              <a:t>ps</a:t>
            </a: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State</a:t>
            </a:r>
            <a:r>
              <a:rPr kumimoji="1" lang="ja-JP" altLang="en-US" sz="2000" dirty="0">
                <a:latin typeface="Meiryo UI" panose="020B0604030504040204" pitchFamily="50" charset="-128"/>
                <a:ea typeface="Meiryo UI" panose="020B0604030504040204" pitchFamily="50" charset="-128"/>
              </a:rPr>
              <a:t>が「</a:t>
            </a:r>
            <a:r>
              <a:rPr kumimoji="1" lang="en-US" altLang="ja-JP" sz="2000" dirty="0">
                <a:highlight>
                  <a:srgbClr val="FFFF00"/>
                </a:highlight>
                <a:latin typeface="Meiryo UI" panose="020B0604030504040204" pitchFamily="50" charset="-128"/>
                <a:ea typeface="Meiryo UI" panose="020B0604030504040204" pitchFamily="50" charset="-128"/>
              </a:rPr>
              <a:t>Up</a:t>
            </a:r>
            <a:r>
              <a:rPr kumimoji="1" lang="ja-JP" altLang="en-US" sz="2000" dirty="0">
                <a:latin typeface="Meiryo UI" panose="020B0604030504040204" pitchFamily="50" charset="-128"/>
                <a:ea typeface="Meiryo UI" panose="020B0604030504040204" pitchFamily="50" charset="-128"/>
              </a:rPr>
              <a:t>」となっていれば</a:t>
            </a:r>
            <a:r>
              <a:rPr kumimoji="1" lang="en-US" altLang="ja-JP" sz="2000" dirty="0">
                <a:latin typeface="Meiryo UI" panose="020B0604030504040204" pitchFamily="50" charset="-128"/>
                <a:ea typeface="Meiryo UI" panose="020B0604030504040204" pitchFamily="50" charset="-128"/>
              </a:rPr>
              <a:t>OK</a:t>
            </a:r>
            <a:r>
              <a:rPr kumimoji="1" lang="ja-JP" altLang="en-US" sz="2000" dirty="0">
                <a:latin typeface="Meiryo UI" panose="020B0604030504040204" pitchFamily="50" charset="-128"/>
                <a:ea typeface="Meiryo UI" panose="020B0604030504040204" pitchFamily="50" charset="-128"/>
              </a:rPr>
              <a:t>です。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DB</a:t>
            </a:r>
            <a:r>
              <a:rPr kumimoji="1" lang="ja-JP" altLang="en-US" sz="2800" b="1" dirty="0">
                <a:latin typeface="Meiryo UI" panose="020B0604030504040204" pitchFamily="50" charset="-128"/>
                <a:ea typeface="Meiryo UI" panose="020B0604030504040204" pitchFamily="50" charset="-128"/>
              </a:rPr>
              <a:t>の起動</a:t>
            </a:r>
          </a:p>
        </p:txBody>
      </p:sp>
      <p:sp>
        <p:nvSpPr>
          <p:cNvPr id="5" name="スライド番号プレースホルダー 4">
            <a:extLst>
              <a:ext uri="{FF2B5EF4-FFF2-40B4-BE49-F238E27FC236}">
                <a16:creationId xmlns:a16="http://schemas.microsoft.com/office/drawing/2014/main" id="{417C021E-CD71-4BB6-BB7B-B2254188E29E}"/>
              </a:ext>
            </a:extLst>
          </p:cNvPr>
          <p:cNvSpPr>
            <a:spLocks noGrp="1"/>
          </p:cNvSpPr>
          <p:nvPr>
            <p:ph type="sldNum" sz="quarter" idx="12"/>
          </p:nvPr>
        </p:nvSpPr>
        <p:spPr/>
        <p:txBody>
          <a:bodyPr/>
          <a:lstStyle/>
          <a:p>
            <a:fld id="{A783C381-2822-4F05-8A88-66F73725CF2D}" type="slidenum">
              <a:rPr kumimoji="1" lang="ja-JP" altLang="en-US" smtClean="0"/>
              <a:t>39</a:t>
            </a:fld>
            <a:endParaRPr kumimoji="1" lang="ja-JP" altLang="en-US"/>
          </a:p>
        </p:txBody>
      </p:sp>
      <p:pic>
        <p:nvPicPr>
          <p:cNvPr id="10" name="図 9">
            <a:extLst>
              <a:ext uri="{FF2B5EF4-FFF2-40B4-BE49-F238E27FC236}">
                <a16:creationId xmlns:a16="http://schemas.microsoft.com/office/drawing/2014/main" id="{7D215B74-F0FE-446D-84AA-5F6DC29C230D}"/>
              </a:ext>
            </a:extLst>
          </p:cNvPr>
          <p:cNvPicPr>
            <a:picLocks noChangeAspect="1"/>
          </p:cNvPicPr>
          <p:nvPr/>
        </p:nvPicPr>
        <p:blipFill>
          <a:blip r:embed="rId3"/>
          <a:stretch>
            <a:fillRect/>
          </a:stretch>
        </p:blipFill>
        <p:spPr>
          <a:xfrm>
            <a:off x="5009615" y="4795050"/>
            <a:ext cx="6344185" cy="1743862"/>
          </a:xfrm>
          <a:prstGeom prst="rect">
            <a:avLst/>
          </a:prstGeom>
        </p:spPr>
      </p:pic>
      <p:sp>
        <p:nvSpPr>
          <p:cNvPr id="12" name="矢印: 右 11">
            <a:extLst>
              <a:ext uri="{FF2B5EF4-FFF2-40B4-BE49-F238E27FC236}">
                <a16:creationId xmlns:a16="http://schemas.microsoft.com/office/drawing/2014/main" id="{9D7A69FA-9A9C-4B8A-A9B1-BBA57DBD1932}"/>
              </a:ext>
            </a:extLst>
          </p:cNvPr>
          <p:cNvSpPr/>
          <p:nvPr/>
        </p:nvSpPr>
        <p:spPr>
          <a:xfrm rot="14408167">
            <a:off x="8789555" y="5905568"/>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28213331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サービス開発エンジニア体験</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7" y="1308543"/>
            <a:ext cx="5029110" cy="3323602"/>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サービス</a:t>
            </a:r>
            <a:r>
              <a:rPr kumimoji="1" lang="en-US" altLang="ja-JP" sz="2000" dirty="0">
                <a:latin typeface="Meiryo UI" panose="020B0604030504040204" pitchFamily="50" charset="-128"/>
                <a:ea typeface="Meiryo UI" panose="020B0604030504040204" pitchFamily="50" charset="-128"/>
              </a:rPr>
              <a:t>/</a:t>
            </a:r>
            <a:r>
              <a:rPr kumimoji="1" lang="ja-JP" altLang="en-US" sz="2000" dirty="0">
                <a:latin typeface="Meiryo UI" panose="020B0604030504040204" pitchFamily="50" charset="-128"/>
                <a:ea typeface="Meiryo UI" panose="020B0604030504040204" pitchFamily="50" charset="-128"/>
              </a:rPr>
              <a:t>プロダクトの開発に欠かせない</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アプリ開発と</a:t>
            </a:r>
            <a:r>
              <a:rPr kumimoji="1" lang="en-US" altLang="ja-JP" sz="2000" dirty="0">
                <a:latin typeface="Meiryo UI" panose="020B0604030504040204" pitchFamily="50" charset="-128"/>
                <a:ea typeface="Meiryo UI" panose="020B0604030504040204" pitchFamily="50" charset="-128"/>
              </a:rPr>
              <a:t>DevOps</a:t>
            </a:r>
            <a:r>
              <a:rPr kumimoji="1" lang="ja-JP" altLang="en-US" sz="2000" dirty="0">
                <a:latin typeface="Meiryo UI" panose="020B0604030504040204" pitchFamily="50" charset="-128"/>
                <a:ea typeface="Meiryo UI" panose="020B0604030504040204" pitchFamily="50" charset="-128"/>
              </a:rPr>
              <a:t>を</a:t>
            </a:r>
            <a:r>
              <a:rPr kumimoji="1" lang="ja-JP" altLang="en-US" sz="2000" dirty="0">
                <a:highlight>
                  <a:srgbClr val="FFFF00"/>
                </a:highlight>
                <a:latin typeface="Meiryo UI" panose="020B0604030504040204" pitchFamily="50" charset="-128"/>
                <a:ea typeface="Meiryo UI" panose="020B0604030504040204" pitchFamily="50" charset="-128"/>
              </a:rPr>
              <a:t>体験</a:t>
            </a:r>
            <a:r>
              <a:rPr kumimoji="1" lang="ja-JP" altLang="en-US" sz="2000" dirty="0">
                <a:latin typeface="Meiryo UI" panose="020B0604030504040204" pitchFamily="50" charset="-128"/>
                <a:ea typeface="Meiryo UI" panose="020B0604030504040204" pitchFamily="50" charset="-128"/>
              </a:rPr>
              <a:t>してみませんか？</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　</a:t>
            </a:r>
            <a:r>
              <a:rPr kumimoji="1" lang="en-US" altLang="ja-JP" sz="2000" dirty="0">
                <a:latin typeface="Meiryo UI" panose="020B0604030504040204" pitchFamily="50" charset="-128"/>
                <a:ea typeface="Meiryo UI" panose="020B0604030504040204" pitchFamily="50" charset="-128"/>
              </a:rPr>
              <a:t>9</a:t>
            </a:r>
            <a:r>
              <a:rPr kumimoji="1" lang="ja-JP" altLang="en-US" sz="2000" dirty="0">
                <a:latin typeface="Meiryo UI" panose="020B0604030504040204" pitchFamily="50" charset="-128"/>
                <a:ea typeface="Meiryo UI" panose="020B0604030504040204" pitchFamily="50" charset="-128"/>
              </a:rPr>
              <a:t>月　</a:t>
            </a:r>
            <a:r>
              <a:rPr kumimoji="1" lang="en-US" altLang="ja-JP" sz="2000" dirty="0">
                <a:latin typeface="Meiryo UI" panose="020B0604030504040204" pitchFamily="50" charset="-128"/>
                <a:ea typeface="Meiryo UI" panose="020B0604030504040204" pitchFamily="50" charset="-128"/>
              </a:rPr>
              <a:t>SPA</a:t>
            </a:r>
            <a:r>
              <a:rPr kumimoji="1" lang="ja-JP" altLang="en-US" sz="2000" dirty="0">
                <a:latin typeface="Meiryo UI" panose="020B0604030504040204" pitchFamily="50" charset="-128"/>
                <a:ea typeface="Meiryo UI" panose="020B0604030504040204" pitchFamily="50" charset="-128"/>
              </a:rPr>
              <a:t>ハンズオン</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10</a:t>
            </a:r>
            <a:r>
              <a:rPr kumimoji="1" lang="ja-JP" altLang="en-US" sz="2000" dirty="0">
                <a:latin typeface="Meiryo UI" panose="020B0604030504040204" pitchFamily="50" charset="-128"/>
                <a:ea typeface="Meiryo UI" panose="020B0604030504040204" pitchFamily="50" charset="-128"/>
              </a:rPr>
              <a:t>月　</a:t>
            </a:r>
            <a:r>
              <a:rPr kumimoji="1" lang="en-US" altLang="ja-JP" sz="2000" dirty="0">
                <a:highlight>
                  <a:srgbClr val="FFFF00"/>
                </a:highlight>
                <a:latin typeface="Meiryo UI" panose="020B0604030504040204" pitchFamily="50" charset="-128"/>
                <a:ea typeface="Meiryo UI" panose="020B0604030504040204" pitchFamily="50" charset="-128"/>
              </a:rPr>
              <a:t>API</a:t>
            </a:r>
            <a:r>
              <a:rPr kumimoji="1" lang="ja-JP" altLang="en-US" sz="2000" dirty="0">
                <a:highlight>
                  <a:srgbClr val="FFFF00"/>
                </a:highlight>
                <a:latin typeface="Meiryo UI" panose="020B0604030504040204" pitchFamily="50" charset="-128"/>
                <a:ea typeface="Meiryo UI" panose="020B0604030504040204" pitchFamily="50" charset="-128"/>
              </a:rPr>
              <a:t>ハンズオン</a:t>
            </a: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11</a:t>
            </a:r>
            <a:r>
              <a:rPr kumimoji="1" lang="ja-JP" altLang="en-US" sz="2000" dirty="0">
                <a:latin typeface="Meiryo UI" panose="020B0604030504040204" pitchFamily="50" charset="-128"/>
                <a:ea typeface="Meiryo UI" panose="020B0604030504040204" pitchFamily="50" charset="-128"/>
              </a:rPr>
              <a:t>月　モバイルハンズオン</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12</a:t>
            </a:r>
            <a:r>
              <a:rPr kumimoji="1" lang="ja-JP" altLang="en-US" sz="2000" dirty="0">
                <a:latin typeface="Meiryo UI" panose="020B0604030504040204" pitchFamily="50" charset="-128"/>
                <a:ea typeface="Meiryo UI" panose="020B0604030504040204" pitchFamily="50" charset="-128"/>
              </a:rPr>
              <a:t>月　</a:t>
            </a:r>
            <a:r>
              <a:rPr kumimoji="1" lang="en-US" altLang="ja-JP" sz="2000" dirty="0">
                <a:latin typeface="Meiryo UI" panose="020B0604030504040204" pitchFamily="50" charset="-128"/>
                <a:ea typeface="Meiryo UI" panose="020B0604030504040204" pitchFamily="50" charset="-128"/>
              </a:rPr>
              <a:t>DevOps</a:t>
            </a:r>
            <a:r>
              <a:rPr kumimoji="1" lang="ja-JP" altLang="en-US" sz="2000" dirty="0">
                <a:latin typeface="Meiryo UI" panose="020B0604030504040204" pitchFamily="50" charset="-128"/>
                <a:ea typeface="Meiryo UI" panose="020B0604030504040204" pitchFamily="50" charset="-128"/>
              </a:rPr>
              <a:t>ハンズオン</a:t>
            </a:r>
            <a:endParaRPr kumimoji="1" lang="en-US" altLang="ja-JP" sz="2000" dirty="0">
              <a:latin typeface="Meiryo UI" panose="020B0604030504040204" pitchFamily="50" charset="-128"/>
              <a:ea typeface="Meiryo UI" panose="020B0604030504040204" pitchFamily="50" charset="-128"/>
            </a:endParaRPr>
          </a:p>
        </p:txBody>
      </p:sp>
      <p:sp>
        <p:nvSpPr>
          <p:cNvPr id="9" name="矢印: 右 8">
            <a:extLst>
              <a:ext uri="{FF2B5EF4-FFF2-40B4-BE49-F238E27FC236}">
                <a16:creationId xmlns:a16="http://schemas.microsoft.com/office/drawing/2014/main" id="{5F3EA2CC-0564-4BDA-9091-1EADC10127C9}"/>
              </a:ext>
            </a:extLst>
          </p:cNvPr>
          <p:cNvSpPr/>
          <p:nvPr/>
        </p:nvSpPr>
        <p:spPr>
          <a:xfrm rot="8252184">
            <a:off x="2990599" y="3183307"/>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 name="スライド番号プレースホルダー 6">
            <a:extLst>
              <a:ext uri="{FF2B5EF4-FFF2-40B4-BE49-F238E27FC236}">
                <a16:creationId xmlns:a16="http://schemas.microsoft.com/office/drawing/2014/main" id="{215DD788-D253-4ABE-B593-711701D4B12B}"/>
              </a:ext>
            </a:extLst>
          </p:cNvPr>
          <p:cNvSpPr>
            <a:spLocks noGrp="1"/>
          </p:cNvSpPr>
          <p:nvPr>
            <p:ph type="sldNum" sz="quarter" idx="12"/>
          </p:nvPr>
        </p:nvSpPr>
        <p:spPr/>
        <p:txBody>
          <a:bodyPr/>
          <a:lstStyle/>
          <a:p>
            <a:fld id="{A783C381-2822-4F05-8A88-66F73725CF2D}" type="slidenum">
              <a:rPr kumimoji="1" lang="ja-JP" altLang="en-US" smtClean="0"/>
              <a:t>4</a:t>
            </a:fld>
            <a:endParaRPr kumimoji="1" lang="ja-JP" altLang="en-US"/>
          </a:p>
        </p:txBody>
      </p:sp>
    </p:spTree>
    <p:extLst>
      <p:ext uri="{BB962C8B-B14F-4D97-AF65-F5344CB8AC3E}">
        <p14:creationId xmlns:p14="http://schemas.microsoft.com/office/powerpoint/2010/main" val="280879063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554708"/>
          </a:xfrm>
          <a:prstGeom prst="rect">
            <a:avLst/>
          </a:prstGeom>
          <a:noFill/>
        </p:spPr>
        <p:txBody>
          <a:bodyPr wrap="square" rtlCol="0">
            <a:spAutoFit/>
          </a:bodyPr>
          <a:lstStyle/>
          <a:p>
            <a:pPr>
              <a:lnSpc>
                <a:spcPts val="3200"/>
              </a:lnSpc>
            </a:pPr>
            <a:r>
              <a:rPr kumimoji="1" lang="en-US" altLang="ja-JP" sz="2000" dirty="0">
                <a:latin typeface="Meiryo UI" panose="020B0604030504040204" pitchFamily="50" charset="-128"/>
                <a:ea typeface="Meiryo UI" panose="020B0604030504040204" pitchFamily="50" charset="-128"/>
              </a:rPr>
              <a:t>backend</a:t>
            </a:r>
            <a:r>
              <a:rPr kumimoji="1" lang="ja-JP" altLang="en-US" sz="2000" dirty="0">
                <a:latin typeface="Meiryo UI" panose="020B0604030504040204" pitchFamily="50" charset="-128"/>
                <a:ea typeface="Meiryo UI" panose="020B0604030504040204" pitchFamily="50" charset="-128"/>
              </a:rPr>
              <a:t>ディレクトリで作業します。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次のコマンドで</a:t>
            </a:r>
            <a:r>
              <a:rPr kumimoji="1" lang="en-US" altLang="ja-JP" sz="2000" dirty="0">
                <a:latin typeface="Meiryo UI" panose="020B0604030504040204" pitchFamily="50" charset="-128"/>
                <a:ea typeface="Meiryo UI" panose="020B0604030504040204" pitchFamily="50" charset="-128"/>
              </a:rPr>
              <a:t>Jetty</a:t>
            </a:r>
            <a:r>
              <a:rPr kumimoji="1" lang="ja-JP" altLang="en-US" sz="2000" dirty="0">
                <a:latin typeface="Meiryo UI" panose="020B0604030504040204" pitchFamily="50" charset="-128"/>
                <a:ea typeface="Meiryo UI" panose="020B0604030504040204" pitchFamily="50" charset="-128"/>
              </a:rPr>
              <a:t>を起動します。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a:t>
            </a:r>
            <a:r>
              <a:rPr kumimoji="1" lang="ja-JP" altLang="en-US" sz="2000" dirty="0">
                <a:highlight>
                  <a:srgbClr val="FFFF00"/>
                </a:highlight>
                <a:latin typeface="Meiryo UI" panose="020B0604030504040204" pitchFamily="50" charset="-128"/>
                <a:ea typeface="Meiryo UI" panose="020B0604030504040204" pitchFamily="50" charset="-128"/>
              </a:rPr>
              <a:t> </a:t>
            </a:r>
            <a:r>
              <a:rPr kumimoji="1" lang="en-US" altLang="ja-JP" sz="2000" dirty="0" err="1">
                <a:highlight>
                  <a:srgbClr val="FFFF00"/>
                </a:highlight>
                <a:latin typeface="Meiryo UI" panose="020B0604030504040204" pitchFamily="50" charset="-128"/>
                <a:ea typeface="Meiryo UI" panose="020B0604030504040204" pitchFamily="50" charset="-128"/>
              </a:rPr>
              <a:t>mvn</a:t>
            </a:r>
            <a:r>
              <a:rPr kumimoji="1" lang="en-US" altLang="ja-JP" sz="2000" dirty="0">
                <a:highlight>
                  <a:srgbClr val="FFFF00"/>
                </a:highlight>
                <a:latin typeface="Meiryo UI" panose="020B0604030504040204" pitchFamily="50" charset="-128"/>
                <a:ea typeface="Meiryo UI" panose="020B0604030504040204" pitchFamily="50" charset="-128"/>
              </a:rPr>
              <a:t> </a:t>
            </a:r>
            <a:r>
              <a:rPr kumimoji="1" lang="en-US" altLang="ja-JP" sz="2000" dirty="0" err="1">
                <a:highlight>
                  <a:srgbClr val="FFFF00"/>
                </a:highlight>
                <a:latin typeface="Meiryo UI" panose="020B0604030504040204" pitchFamily="50" charset="-128"/>
                <a:ea typeface="Meiryo UI" panose="020B0604030504040204" pitchFamily="50" charset="-128"/>
              </a:rPr>
              <a:t>jetty:run</a:t>
            </a: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3200"/>
              </a:lnSpc>
            </a:pP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a:t>
            </a:r>
            <a:r>
              <a:rPr kumimoji="1" lang="en-US" altLang="ja-JP" sz="2000" dirty="0">
                <a:highlight>
                  <a:srgbClr val="FFFF00"/>
                </a:highlight>
                <a:latin typeface="Meiryo UI" panose="020B0604030504040204" pitchFamily="50" charset="-128"/>
                <a:ea typeface="Meiryo UI" panose="020B0604030504040204" pitchFamily="50" charset="-128"/>
              </a:rPr>
              <a:t>Started</a:t>
            </a:r>
            <a:r>
              <a:rPr kumimoji="1" lang="ja-JP" altLang="en-US" sz="2000" dirty="0">
                <a:latin typeface="Meiryo UI" panose="020B0604030504040204" pitchFamily="50" charset="-128"/>
                <a:ea typeface="Meiryo UI" panose="020B0604030504040204" pitchFamily="50" charset="-128"/>
              </a:rPr>
              <a:t>」となっていれば</a:t>
            </a:r>
            <a:r>
              <a:rPr kumimoji="1" lang="en-US" altLang="ja-JP" sz="2000" dirty="0">
                <a:latin typeface="Meiryo UI" panose="020B0604030504040204" pitchFamily="50" charset="-128"/>
                <a:ea typeface="Meiryo UI" panose="020B0604030504040204" pitchFamily="50" charset="-128"/>
              </a:rPr>
              <a:t>OK</a:t>
            </a:r>
            <a:r>
              <a:rPr kumimoji="1" lang="ja-JP" altLang="en-US" sz="2000" dirty="0">
                <a:latin typeface="Meiryo UI" panose="020B0604030504040204" pitchFamily="50" charset="-128"/>
                <a:ea typeface="Meiryo UI" panose="020B0604030504040204" pitchFamily="50" charset="-128"/>
              </a:rPr>
              <a:t>です。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ブラウザを起動し次の</a:t>
            </a:r>
            <a:r>
              <a:rPr kumimoji="1" lang="en-US" altLang="ja-JP" sz="2000" dirty="0">
                <a:latin typeface="Meiryo UI" panose="020B0604030504040204" pitchFamily="50" charset="-128"/>
                <a:ea typeface="Meiryo UI" panose="020B0604030504040204" pitchFamily="50" charset="-128"/>
              </a:rPr>
              <a:t>URL</a:t>
            </a:r>
            <a:r>
              <a:rPr kumimoji="1" lang="ja-JP" altLang="en-US" sz="2000" dirty="0">
                <a:latin typeface="Meiryo UI" panose="020B0604030504040204" pitchFamily="50" charset="-128"/>
                <a:ea typeface="Meiryo UI" panose="020B0604030504040204" pitchFamily="50" charset="-128"/>
              </a:rPr>
              <a:t>にアクセスします。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hlinkClick r:id="rId3"/>
              </a:rPr>
              <a:t>http://localhost:9080/api/test</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画面に「</a:t>
            </a:r>
            <a:r>
              <a:rPr kumimoji="1" lang="en-US" altLang="ja-JP" sz="2000" dirty="0">
                <a:highlight>
                  <a:srgbClr val="FFFF00"/>
                </a:highlight>
                <a:latin typeface="Meiryo UI" panose="020B0604030504040204" pitchFamily="50" charset="-128"/>
                <a:ea typeface="Meiryo UI" panose="020B0604030504040204" pitchFamily="50" charset="-128"/>
              </a:rPr>
              <a:t>{“</a:t>
            </a:r>
            <a:r>
              <a:rPr kumimoji="1" lang="en-US" altLang="ja-JP" sz="2000" dirty="0" err="1">
                <a:highlight>
                  <a:srgbClr val="FFFF00"/>
                </a:highlight>
                <a:latin typeface="Meiryo UI" panose="020B0604030504040204" pitchFamily="50" charset="-128"/>
                <a:ea typeface="Meiryo UI" panose="020B0604030504040204" pitchFamily="50" charset="-128"/>
              </a:rPr>
              <a:t>status”:“ok</a:t>
            </a:r>
            <a:r>
              <a:rPr kumimoji="1" lang="en-US" altLang="ja-JP" sz="2000" dirty="0">
                <a:highlight>
                  <a:srgbClr val="FFFF00"/>
                </a:highlight>
                <a:latin typeface="Meiryo UI" panose="020B0604030504040204" pitchFamily="50" charset="-128"/>
                <a:ea typeface="Meiryo UI" panose="020B0604030504040204" pitchFamily="50" charset="-128"/>
              </a:rPr>
              <a:t>”}</a:t>
            </a:r>
            <a:r>
              <a:rPr kumimoji="1" lang="ja-JP" altLang="en-US" sz="2000" dirty="0">
                <a:latin typeface="Meiryo UI" panose="020B0604030504040204" pitchFamily="50" charset="-128"/>
                <a:ea typeface="Meiryo UI" panose="020B0604030504040204" pitchFamily="50" charset="-128"/>
              </a:rPr>
              <a:t>」が表示されれば</a:t>
            </a:r>
            <a:r>
              <a:rPr kumimoji="1" lang="en-US" altLang="ja-JP" sz="2000" dirty="0">
                <a:latin typeface="Meiryo UI" panose="020B0604030504040204" pitchFamily="50" charset="-128"/>
                <a:ea typeface="Meiryo UI" panose="020B0604030504040204" pitchFamily="50" charset="-128"/>
              </a:rPr>
              <a:t>OK</a:t>
            </a:r>
            <a:r>
              <a:rPr kumimoji="1" lang="ja-JP" altLang="en-US" sz="2000" dirty="0">
                <a:latin typeface="Meiryo UI" panose="020B0604030504040204" pitchFamily="50" charset="-128"/>
                <a:ea typeface="Meiryo UI" panose="020B0604030504040204" pitchFamily="50" charset="-128"/>
              </a:rPr>
              <a:t>です。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アプリサーバの起動</a:t>
            </a:r>
          </a:p>
        </p:txBody>
      </p:sp>
      <p:sp>
        <p:nvSpPr>
          <p:cNvPr id="5" name="スライド番号プレースホルダー 4">
            <a:extLst>
              <a:ext uri="{FF2B5EF4-FFF2-40B4-BE49-F238E27FC236}">
                <a16:creationId xmlns:a16="http://schemas.microsoft.com/office/drawing/2014/main" id="{417C021E-CD71-4BB6-BB7B-B2254188E29E}"/>
              </a:ext>
            </a:extLst>
          </p:cNvPr>
          <p:cNvSpPr>
            <a:spLocks noGrp="1"/>
          </p:cNvSpPr>
          <p:nvPr>
            <p:ph type="sldNum" sz="quarter" idx="12"/>
          </p:nvPr>
        </p:nvSpPr>
        <p:spPr/>
        <p:txBody>
          <a:bodyPr/>
          <a:lstStyle/>
          <a:p>
            <a:fld id="{A783C381-2822-4F05-8A88-66F73725CF2D}" type="slidenum">
              <a:rPr kumimoji="1" lang="ja-JP" altLang="en-US" smtClean="0"/>
              <a:t>40</a:t>
            </a:fld>
            <a:endParaRPr kumimoji="1" lang="ja-JP" altLang="en-US"/>
          </a:p>
        </p:txBody>
      </p:sp>
      <p:pic>
        <p:nvPicPr>
          <p:cNvPr id="9" name="図 8">
            <a:extLst>
              <a:ext uri="{FF2B5EF4-FFF2-40B4-BE49-F238E27FC236}">
                <a16:creationId xmlns:a16="http://schemas.microsoft.com/office/drawing/2014/main" id="{EFF3CE4A-42A2-4537-9E4C-384BFF06C081}"/>
              </a:ext>
            </a:extLst>
          </p:cNvPr>
          <p:cNvPicPr>
            <a:picLocks noChangeAspect="1"/>
          </p:cNvPicPr>
          <p:nvPr/>
        </p:nvPicPr>
        <p:blipFill>
          <a:blip r:embed="rId4"/>
          <a:stretch>
            <a:fillRect/>
          </a:stretch>
        </p:blipFill>
        <p:spPr>
          <a:xfrm>
            <a:off x="5245840" y="1991704"/>
            <a:ext cx="5199786" cy="1539240"/>
          </a:xfrm>
          <a:prstGeom prst="rect">
            <a:avLst/>
          </a:prstGeom>
        </p:spPr>
      </p:pic>
      <p:sp>
        <p:nvSpPr>
          <p:cNvPr id="4" name="矢印: 右 3">
            <a:extLst>
              <a:ext uri="{FF2B5EF4-FFF2-40B4-BE49-F238E27FC236}">
                <a16:creationId xmlns:a16="http://schemas.microsoft.com/office/drawing/2014/main" id="{6528FE1B-0373-49B1-A731-826F6D4469E0}"/>
              </a:ext>
            </a:extLst>
          </p:cNvPr>
          <p:cNvSpPr/>
          <p:nvPr/>
        </p:nvSpPr>
        <p:spPr>
          <a:xfrm rot="14408167">
            <a:off x="5963797" y="3494610"/>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15953139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E2CD36A6-E576-46A6-94BC-BA70C7BC7FE8}"/>
              </a:ext>
            </a:extLst>
          </p:cNvPr>
          <p:cNvSpPr/>
          <p:nvPr/>
        </p:nvSpPr>
        <p:spPr>
          <a:xfrm>
            <a:off x="0" y="0"/>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2D033A3C-8A16-4285-8040-F88C0520ACB3}"/>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dirty="0">
                <a:solidFill>
                  <a:schemeClr val="bg1"/>
                </a:solidFill>
                <a:latin typeface="Meiryo UI" panose="020B0604030504040204" pitchFamily="50" charset="-128"/>
                <a:ea typeface="Meiryo UI" panose="020B0604030504040204" pitchFamily="50" charset="-128"/>
              </a:rPr>
              <a:t>Work</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554708"/>
          </a:xfrm>
          <a:prstGeom prst="rect">
            <a:avLst/>
          </a:prstGeom>
          <a:noFill/>
        </p:spPr>
        <p:txBody>
          <a:bodyPr wrap="square" rtlCol="0">
            <a:spAutoFit/>
          </a:bodyPr>
          <a:lstStyle/>
          <a:p>
            <a:pPr>
              <a:lnSpc>
                <a:spcPts val="3200"/>
              </a:lnSpc>
            </a:pPr>
            <a:r>
              <a:rPr kumimoji="1" lang="en-US" altLang="ja-JP" sz="2000" dirty="0">
                <a:latin typeface="Meiryo UI" panose="020B0604030504040204" pitchFamily="50" charset="-128"/>
                <a:ea typeface="Meiryo UI" panose="020B0604030504040204" pitchFamily="50" charset="-128"/>
              </a:rPr>
              <a:t>backend</a:t>
            </a:r>
            <a:r>
              <a:rPr kumimoji="1" lang="ja-JP" altLang="en-US" sz="2000" dirty="0">
                <a:latin typeface="Meiryo UI" panose="020B0604030504040204" pitchFamily="50" charset="-128"/>
                <a:ea typeface="Meiryo UI" panose="020B0604030504040204" pitchFamily="50" charset="-128"/>
              </a:rPr>
              <a:t>ディレクトリで作業します。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次のコマンドで</a:t>
            </a:r>
            <a:r>
              <a:rPr kumimoji="1" lang="en-US" altLang="ja-JP" sz="2000" dirty="0">
                <a:latin typeface="Meiryo UI" panose="020B0604030504040204" pitchFamily="50" charset="-128"/>
                <a:ea typeface="Meiryo UI" panose="020B0604030504040204" pitchFamily="50" charset="-128"/>
              </a:rPr>
              <a:t>Jetty</a:t>
            </a:r>
            <a:r>
              <a:rPr kumimoji="1" lang="ja-JP" altLang="en-US" sz="2000" dirty="0">
                <a:latin typeface="Meiryo UI" panose="020B0604030504040204" pitchFamily="50" charset="-128"/>
                <a:ea typeface="Meiryo UI" panose="020B0604030504040204" pitchFamily="50" charset="-128"/>
              </a:rPr>
              <a:t>を起動します。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a:t>
            </a:r>
            <a:r>
              <a:rPr kumimoji="1" lang="ja-JP" altLang="en-US" sz="2000" dirty="0">
                <a:highlight>
                  <a:srgbClr val="FFFF00"/>
                </a:highlight>
                <a:latin typeface="Meiryo UI" panose="020B0604030504040204" pitchFamily="50" charset="-128"/>
                <a:ea typeface="Meiryo UI" panose="020B0604030504040204" pitchFamily="50" charset="-128"/>
              </a:rPr>
              <a:t> </a:t>
            </a:r>
            <a:r>
              <a:rPr kumimoji="1" lang="en-US" altLang="ja-JP" sz="2000" dirty="0" err="1">
                <a:highlight>
                  <a:srgbClr val="FFFF00"/>
                </a:highlight>
                <a:latin typeface="Meiryo UI" panose="020B0604030504040204" pitchFamily="50" charset="-128"/>
                <a:ea typeface="Meiryo UI" panose="020B0604030504040204" pitchFamily="50" charset="-128"/>
              </a:rPr>
              <a:t>mvn</a:t>
            </a:r>
            <a:r>
              <a:rPr kumimoji="1" lang="en-US" altLang="ja-JP" sz="2000" dirty="0">
                <a:highlight>
                  <a:srgbClr val="FFFF00"/>
                </a:highlight>
                <a:latin typeface="Meiryo UI" panose="020B0604030504040204" pitchFamily="50" charset="-128"/>
                <a:ea typeface="Meiryo UI" panose="020B0604030504040204" pitchFamily="50" charset="-128"/>
              </a:rPr>
              <a:t> </a:t>
            </a:r>
            <a:r>
              <a:rPr kumimoji="1" lang="en-US" altLang="ja-JP" sz="2000" dirty="0" err="1">
                <a:highlight>
                  <a:srgbClr val="FFFF00"/>
                </a:highlight>
                <a:latin typeface="Meiryo UI" panose="020B0604030504040204" pitchFamily="50" charset="-128"/>
                <a:ea typeface="Meiryo UI" panose="020B0604030504040204" pitchFamily="50" charset="-128"/>
              </a:rPr>
              <a:t>jetty:run</a:t>
            </a: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3200"/>
              </a:lnSpc>
            </a:pP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a:t>
            </a:r>
            <a:r>
              <a:rPr kumimoji="1" lang="en-US" altLang="ja-JP" sz="2000" dirty="0">
                <a:highlight>
                  <a:srgbClr val="FFFF00"/>
                </a:highlight>
                <a:latin typeface="Meiryo UI" panose="020B0604030504040204" pitchFamily="50" charset="-128"/>
                <a:ea typeface="Meiryo UI" panose="020B0604030504040204" pitchFamily="50" charset="-128"/>
              </a:rPr>
              <a:t>Started</a:t>
            </a:r>
            <a:r>
              <a:rPr kumimoji="1" lang="ja-JP" altLang="en-US" sz="2000" dirty="0">
                <a:latin typeface="Meiryo UI" panose="020B0604030504040204" pitchFamily="50" charset="-128"/>
                <a:ea typeface="Meiryo UI" panose="020B0604030504040204" pitchFamily="50" charset="-128"/>
              </a:rPr>
              <a:t>」となっていれば</a:t>
            </a:r>
            <a:r>
              <a:rPr kumimoji="1" lang="en-US" altLang="ja-JP" sz="2000" dirty="0">
                <a:latin typeface="Meiryo UI" panose="020B0604030504040204" pitchFamily="50" charset="-128"/>
                <a:ea typeface="Meiryo UI" panose="020B0604030504040204" pitchFamily="50" charset="-128"/>
              </a:rPr>
              <a:t>OK</a:t>
            </a:r>
            <a:r>
              <a:rPr kumimoji="1" lang="ja-JP" altLang="en-US" sz="2000" dirty="0">
                <a:latin typeface="Meiryo UI" panose="020B0604030504040204" pitchFamily="50" charset="-128"/>
                <a:ea typeface="Meiryo UI" panose="020B0604030504040204" pitchFamily="50" charset="-128"/>
              </a:rPr>
              <a:t>です。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ブラウザを起動し次の</a:t>
            </a:r>
            <a:r>
              <a:rPr kumimoji="1" lang="en-US" altLang="ja-JP" sz="2000" dirty="0">
                <a:latin typeface="Meiryo UI" panose="020B0604030504040204" pitchFamily="50" charset="-128"/>
                <a:ea typeface="Meiryo UI" panose="020B0604030504040204" pitchFamily="50" charset="-128"/>
              </a:rPr>
              <a:t>URL</a:t>
            </a:r>
            <a:r>
              <a:rPr kumimoji="1" lang="ja-JP" altLang="en-US" sz="2000" dirty="0">
                <a:latin typeface="Meiryo UI" panose="020B0604030504040204" pitchFamily="50" charset="-128"/>
                <a:ea typeface="Meiryo UI" panose="020B0604030504040204" pitchFamily="50" charset="-128"/>
              </a:rPr>
              <a:t>にアクセスします。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hlinkClick r:id="rId3"/>
              </a:rPr>
              <a:t>http://localhost:9080/api/test</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画面に「</a:t>
            </a:r>
            <a:r>
              <a:rPr kumimoji="1" lang="en-US" altLang="ja-JP" sz="2000" dirty="0">
                <a:highlight>
                  <a:srgbClr val="FFFF00"/>
                </a:highlight>
                <a:latin typeface="Meiryo UI" panose="020B0604030504040204" pitchFamily="50" charset="-128"/>
                <a:ea typeface="Meiryo UI" panose="020B0604030504040204" pitchFamily="50" charset="-128"/>
              </a:rPr>
              <a:t>{“</a:t>
            </a:r>
            <a:r>
              <a:rPr kumimoji="1" lang="en-US" altLang="ja-JP" sz="2000" dirty="0" err="1">
                <a:highlight>
                  <a:srgbClr val="FFFF00"/>
                </a:highlight>
                <a:latin typeface="Meiryo UI" panose="020B0604030504040204" pitchFamily="50" charset="-128"/>
                <a:ea typeface="Meiryo UI" panose="020B0604030504040204" pitchFamily="50" charset="-128"/>
              </a:rPr>
              <a:t>status”:“ok</a:t>
            </a:r>
            <a:r>
              <a:rPr kumimoji="1" lang="en-US" altLang="ja-JP" sz="2000" dirty="0">
                <a:highlight>
                  <a:srgbClr val="FFFF00"/>
                </a:highlight>
                <a:latin typeface="Meiryo UI" panose="020B0604030504040204" pitchFamily="50" charset="-128"/>
                <a:ea typeface="Meiryo UI" panose="020B0604030504040204" pitchFamily="50" charset="-128"/>
              </a:rPr>
              <a:t>”}</a:t>
            </a:r>
            <a:r>
              <a:rPr kumimoji="1" lang="ja-JP" altLang="en-US" sz="2000" dirty="0">
                <a:latin typeface="Meiryo UI" panose="020B0604030504040204" pitchFamily="50" charset="-128"/>
                <a:ea typeface="Meiryo UI" panose="020B0604030504040204" pitchFamily="50" charset="-128"/>
              </a:rPr>
              <a:t>」が表示されれば</a:t>
            </a:r>
            <a:r>
              <a:rPr kumimoji="1" lang="en-US" altLang="ja-JP" sz="2000" dirty="0">
                <a:latin typeface="Meiryo UI" panose="020B0604030504040204" pitchFamily="50" charset="-128"/>
                <a:ea typeface="Meiryo UI" panose="020B0604030504040204" pitchFamily="50" charset="-128"/>
              </a:rPr>
              <a:t>OK</a:t>
            </a:r>
            <a:r>
              <a:rPr kumimoji="1" lang="ja-JP" altLang="en-US" sz="2000" dirty="0">
                <a:latin typeface="Meiryo UI" panose="020B0604030504040204" pitchFamily="50" charset="-128"/>
                <a:ea typeface="Meiryo UI" panose="020B0604030504040204" pitchFamily="50" charset="-128"/>
              </a:rPr>
              <a:t>です。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アプリサーバの起動</a:t>
            </a:r>
          </a:p>
        </p:txBody>
      </p:sp>
      <p:sp>
        <p:nvSpPr>
          <p:cNvPr id="5" name="スライド番号プレースホルダー 4">
            <a:extLst>
              <a:ext uri="{FF2B5EF4-FFF2-40B4-BE49-F238E27FC236}">
                <a16:creationId xmlns:a16="http://schemas.microsoft.com/office/drawing/2014/main" id="{417C021E-CD71-4BB6-BB7B-B2254188E29E}"/>
              </a:ext>
            </a:extLst>
          </p:cNvPr>
          <p:cNvSpPr>
            <a:spLocks noGrp="1"/>
          </p:cNvSpPr>
          <p:nvPr>
            <p:ph type="sldNum" sz="quarter" idx="12"/>
          </p:nvPr>
        </p:nvSpPr>
        <p:spPr/>
        <p:txBody>
          <a:bodyPr/>
          <a:lstStyle/>
          <a:p>
            <a:fld id="{A783C381-2822-4F05-8A88-66F73725CF2D}" type="slidenum">
              <a:rPr kumimoji="1" lang="ja-JP" altLang="en-US" smtClean="0"/>
              <a:t>41</a:t>
            </a:fld>
            <a:endParaRPr kumimoji="1" lang="ja-JP" altLang="en-US"/>
          </a:p>
        </p:txBody>
      </p:sp>
      <p:pic>
        <p:nvPicPr>
          <p:cNvPr id="9" name="図 8">
            <a:extLst>
              <a:ext uri="{FF2B5EF4-FFF2-40B4-BE49-F238E27FC236}">
                <a16:creationId xmlns:a16="http://schemas.microsoft.com/office/drawing/2014/main" id="{EFF3CE4A-42A2-4537-9E4C-384BFF06C081}"/>
              </a:ext>
            </a:extLst>
          </p:cNvPr>
          <p:cNvPicPr>
            <a:picLocks noChangeAspect="1"/>
          </p:cNvPicPr>
          <p:nvPr/>
        </p:nvPicPr>
        <p:blipFill>
          <a:blip r:embed="rId4"/>
          <a:stretch>
            <a:fillRect/>
          </a:stretch>
        </p:blipFill>
        <p:spPr>
          <a:xfrm>
            <a:off x="5245840" y="1991704"/>
            <a:ext cx="5199786" cy="1539240"/>
          </a:xfrm>
          <a:prstGeom prst="rect">
            <a:avLst/>
          </a:prstGeom>
        </p:spPr>
      </p:pic>
      <p:sp>
        <p:nvSpPr>
          <p:cNvPr id="4" name="矢印: 右 3">
            <a:extLst>
              <a:ext uri="{FF2B5EF4-FFF2-40B4-BE49-F238E27FC236}">
                <a16:creationId xmlns:a16="http://schemas.microsoft.com/office/drawing/2014/main" id="{6528FE1B-0373-49B1-A731-826F6D4469E0}"/>
              </a:ext>
            </a:extLst>
          </p:cNvPr>
          <p:cNvSpPr/>
          <p:nvPr/>
        </p:nvSpPr>
        <p:spPr>
          <a:xfrm rot="14408167">
            <a:off x="5963797" y="3494610"/>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292707438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622570" y="900000"/>
            <a:ext cx="10846341" cy="4796492"/>
          </a:xfrm>
          <a:prstGeom prst="rect">
            <a:avLst/>
          </a:prstGeom>
          <a:noFill/>
          <a:ln>
            <a:noFill/>
          </a:ln>
          <a:effectLst/>
        </p:spPr>
        <p:txBody>
          <a:bodyPr wrap="square" tIns="360000" bIns="360000" rtlCol="0" anchor="ctr">
            <a:noAutofit/>
          </a:bodyPr>
          <a:lstStyle/>
          <a:p>
            <a:r>
              <a:rPr lang="en-US" altLang="ja-JP" sz="4400" b="1" dirty="0">
                <a:solidFill>
                  <a:schemeClr val="bg1"/>
                </a:solidFill>
                <a:latin typeface="Meiryo UI" panose="020B0604030504040204" pitchFamily="50" charset="-128"/>
                <a:ea typeface="Meiryo UI" panose="020B0604030504040204" pitchFamily="50" charset="-128"/>
              </a:rPr>
              <a:t>10</a:t>
            </a:r>
            <a:r>
              <a:rPr lang="ja-JP" altLang="en-US" sz="4400" b="1" dirty="0">
                <a:solidFill>
                  <a:schemeClr val="bg1"/>
                </a:solidFill>
                <a:latin typeface="Meiryo UI" panose="020B0604030504040204" pitchFamily="50" charset="-128"/>
                <a:ea typeface="Meiryo UI" panose="020B0604030504040204" pitchFamily="50" charset="-128"/>
              </a:rPr>
              <a:t>分休憩</a:t>
            </a:r>
            <a:endParaRPr lang="en-US" altLang="ja-JP" sz="4400" b="1" dirty="0">
              <a:solidFill>
                <a:schemeClr val="bg1"/>
              </a:solidFill>
              <a:latin typeface="Meiryo UI" panose="020B0604030504040204" pitchFamily="50" charset="-128"/>
              <a:ea typeface="Meiryo UI" panose="020B0604030504040204" pitchFamily="50" charset="-128"/>
            </a:endParaRPr>
          </a:p>
          <a:p>
            <a:endParaRPr lang="en-US" altLang="ja-JP" sz="4400" b="1" dirty="0">
              <a:solidFill>
                <a:schemeClr val="bg1"/>
              </a:solidFill>
              <a:latin typeface="Meiryo UI" panose="020B0604030504040204" pitchFamily="50" charset="-128"/>
              <a:ea typeface="Meiryo UI" panose="020B0604030504040204" pitchFamily="50" charset="-128"/>
            </a:endParaRPr>
          </a:p>
          <a:p>
            <a:r>
              <a:rPr lang="ja-JP" altLang="en-US" sz="4400" b="1" dirty="0">
                <a:solidFill>
                  <a:schemeClr val="bg1"/>
                </a:solidFill>
                <a:latin typeface="Meiryo UI" panose="020B0604030504040204" pitchFamily="50" charset="-128"/>
                <a:ea typeface="Meiryo UI" panose="020B0604030504040204" pitchFamily="50" charset="-128"/>
              </a:rPr>
              <a:t>休憩中は質問</a:t>
            </a:r>
            <a:r>
              <a:rPr lang="en-US" altLang="ja-JP" sz="4400" b="1" dirty="0">
                <a:solidFill>
                  <a:schemeClr val="bg1"/>
                </a:solidFill>
                <a:latin typeface="Meiryo UI" panose="020B0604030504040204" pitchFamily="50" charset="-128"/>
                <a:ea typeface="Meiryo UI" panose="020B0604030504040204" pitchFamily="50" charset="-128"/>
              </a:rPr>
              <a:t>OK</a:t>
            </a:r>
            <a:r>
              <a:rPr lang="ja-JP" altLang="en-US" sz="4400" b="1" dirty="0">
                <a:solidFill>
                  <a:schemeClr val="bg1"/>
                </a:solidFill>
                <a:latin typeface="Meiryo UI" panose="020B0604030504040204" pitchFamily="50" charset="-128"/>
                <a:ea typeface="Meiryo UI" panose="020B0604030504040204" pitchFamily="50" charset="-128"/>
              </a:rPr>
              <a:t>です！</a:t>
            </a:r>
            <a:endParaRPr lang="en-US" altLang="ja-JP" sz="4400" b="1" dirty="0">
              <a:solidFill>
                <a:schemeClr val="bg1"/>
              </a:solidFill>
              <a:latin typeface="Meiryo UI" panose="020B0604030504040204" pitchFamily="50" charset="-128"/>
              <a:ea typeface="Meiryo UI" panose="020B0604030504040204" pitchFamily="50" charset="-128"/>
            </a:endParaRPr>
          </a:p>
        </p:txBody>
      </p:sp>
      <p:sp>
        <p:nvSpPr>
          <p:cNvPr id="3" name="スライド番号プレースホルダー 2">
            <a:extLst>
              <a:ext uri="{FF2B5EF4-FFF2-40B4-BE49-F238E27FC236}">
                <a16:creationId xmlns:a16="http://schemas.microsoft.com/office/drawing/2014/main" id="{6F448A2C-9C5D-4263-A831-BD5C7B1E0ACF}"/>
              </a:ext>
            </a:extLst>
          </p:cNvPr>
          <p:cNvSpPr>
            <a:spLocks noGrp="1"/>
          </p:cNvSpPr>
          <p:nvPr>
            <p:ph type="sldNum" sz="quarter" idx="12"/>
          </p:nvPr>
        </p:nvSpPr>
        <p:spPr/>
        <p:txBody>
          <a:bodyPr/>
          <a:lstStyle/>
          <a:p>
            <a:fld id="{A783C381-2822-4F05-8A88-66F73725CF2D}" type="slidenum">
              <a:rPr kumimoji="1" lang="ja-JP" altLang="en-US" smtClean="0"/>
              <a:t>42</a:t>
            </a:fld>
            <a:endParaRPr kumimoji="1" lang="ja-JP" altLang="en-US"/>
          </a:p>
        </p:txBody>
      </p:sp>
    </p:spTree>
    <p:extLst>
      <p:ext uri="{BB962C8B-B14F-4D97-AF65-F5344CB8AC3E}">
        <p14:creationId xmlns:p14="http://schemas.microsoft.com/office/powerpoint/2010/main" val="103166347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0" y="900000"/>
            <a:ext cx="12188389" cy="4796492"/>
          </a:xfrm>
          <a:prstGeom prst="rect">
            <a:avLst/>
          </a:prstGeom>
          <a:noFill/>
          <a:ln>
            <a:noFill/>
          </a:ln>
          <a:effectLst/>
        </p:spPr>
        <p:txBody>
          <a:bodyPr wrap="square" tIns="360000" bIns="360000" rtlCol="0" anchor="ctr">
            <a:noAutofit/>
          </a:bodyPr>
          <a:lstStyle/>
          <a:p>
            <a:pPr algn="ctr"/>
            <a:r>
              <a:rPr lang="en-US" altLang="ja-JP" sz="4400" b="1" dirty="0">
                <a:solidFill>
                  <a:schemeClr val="bg1"/>
                </a:solidFill>
                <a:latin typeface="Meiryo UI" panose="020B0604030504040204" pitchFamily="50" charset="-128"/>
                <a:ea typeface="Meiryo UI" panose="020B0604030504040204" pitchFamily="50" charset="-128"/>
              </a:rPr>
              <a:t>ToDo</a:t>
            </a:r>
            <a:r>
              <a:rPr lang="ja-JP" altLang="en-US" sz="4400" b="1" dirty="0">
                <a:solidFill>
                  <a:schemeClr val="bg1"/>
                </a:solidFill>
                <a:latin typeface="Meiryo UI" panose="020B0604030504040204" pitchFamily="50" charset="-128"/>
                <a:ea typeface="Meiryo UI" panose="020B0604030504040204" pitchFamily="50" charset="-128"/>
              </a:rPr>
              <a:t>管理の開発</a:t>
            </a:r>
            <a:endParaRPr lang="en-US" altLang="ja-JP" sz="4400" b="1" dirty="0">
              <a:solidFill>
                <a:schemeClr val="bg1"/>
              </a:solidFill>
              <a:latin typeface="Meiryo UI" panose="020B0604030504040204" pitchFamily="50" charset="-128"/>
              <a:ea typeface="Meiryo UI" panose="020B0604030504040204" pitchFamily="50" charset="-128"/>
            </a:endParaRPr>
          </a:p>
        </p:txBody>
      </p:sp>
      <p:sp>
        <p:nvSpPr>
          <p:cNvPr id="3" name="スライド番号プレースホルダー 2">
            <a:extLst>
              <a:ext uri="{FF2B5EF4-FFF2-40B4-BE49-F238E27FC236}">
                <a16:creationId xmlns:a16="http://schemas.microsoft.com/office/drawing/2014/main" id="{321E0297-002D-4A75-89F3-0A09CB1787EB}"/>
              </a:ext>
            </a:extLst>
          </p:cNvPr>
          <p:cNvSpPr>
            <a:spLocks noGrp="1"/>
          </p:cNvSpPr>
          <p:nvPr>
            <p:ph type="sldNum" sz="quarter" idx="12"/>
          </p:nvPr>
        </p:nvSpPr>
        <p:spPr/>
        <p:txBody>
          <a:bodyPr/>
          <a:lstStyle/>
          <a:p>
            <a:fld id="{A783C381-2822-4F05-8A88-66F73725CF2D}" type="slidenum">
              <a:rPr kumimoji="1" lang="ja-JP" altLang="en-US" smtClean="0"/>
              <a:t>43</a:t>
            </a:fld>
            <a:endParaRPr kumimoji="1" lang="ja-JP" altLang="en-US"/>
          </a:p>
        </p:txBody>
      </p:sp>
    </p:spTree>
    <p:extLst>
      <p:ext uri="{BB962C8B-B14F-4D97-AF65-F5344CB8AC3E}">
        <p14:creationId xmlns:p14="http://schemas.microsoft.com/office/powerpoint/2010/main" val="161244596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144340"/>
          </a:xfrm>
          <a:prstGeom prst="rect">
            <a:avLst/>
          </a:prstGeom>
          <a:noFill/>
        </p:spPr>
        <p:txBody>
          <a:bodyPr wrap="square" rtlCol="0">
            <a:spAutoFit/>
          </a:bodyPr>
          <a:lstStyle/>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ToDo</a:t>
            </a:r>
            <a:r>
              <a:rPr kumimoji="1" lang="ja-JP" altLang="en-US" sz="2000" dirty="0">
                <a:highlight>
                  <a:srgbClr val="FFFF00"/>
                </a:highlight>
                <a:latin typeface="Meiryo UI" panose="020B0604030504040204" pitchFamily="50" charset="-128"/>
                <a:ea typeface="Meiryo UI" panose="020B0604030504040204" pitchFamily="50" charset="-128"/>
              </a:rPr>
              <a:t>一覧表示</a:t>
            </a:r>
            <a:r>
              <a:rPr kumimoji="1" lang="ja-JP" altLang="en-US" sz="2000" dirty="0">
                <a:latin typeface="Meiryo UI" panose="020B0604030504040204" pitchFamily="50" charset="-128"/>
                <a:ea typeface="Meiryo UI" panose="020B0604030504040204" pitchFamily="50" charset="-128"/>
              </a:rPr>
              <a:t>、</a:t>
            </a:r>
            <a:r>
              <a:rPr kumimoji="1" lang="en-US" altLang="ja-JP" sz="2000" dirty="0">
                <a:highlight>
                  <a:srgbClr val="FFFF00"/>
                </a:highlight>
                <a:latin typeface="Meiryo UI" panose="020B0604030504040204" pitchFamily="50" charset="-128"/>
                <a:ea typeface="Meiryo UI" panose="020B0604030504040204" pitchFamily="50" charset="-128"/>
              </a:rPr>
              <a:t>ToDo</a:t>
            </a:r>
            <a:r>
              <a:rPr kumimoji="1" lang="ja-JP" altLang="en-US" sz="2000" dirty="0">
                <a:highlight>
                  <a:srgbClr val="FFFF00"/>
                </a:highlight>
                <a:latin typeface="Meiryo UI" panose="020B0604030504040204" pitchFamily="50" charset="-128"/>
                <a:ea typeface="Meiryo UI" panose="020B0604030504040204" pitchFamily="50" charset="-128"/>
              </a:rPr>
              <a:t>登録</a:t>
            </a:r>
            <a:r>
              <a:rPr kumimoji="1" lang="ja-JP" altLang="en-US" sz="2000" dirty="0">
                <a:latin typeface="Meiryo UI" panose="020B0604030504040204" pitchFamily="50" charset="-128"/>
                <a:ea typeface="Meiryo UI" panose="020B0604030504040204" pitchFamily="50" charset="-128"/>
              </a:rPr>
              <a:t>、</a:t>
            </a:r>
            <a:r>
              <a:rPr kumimoji="1" lang="en-US" altLang="ja-JP" sz="2000" dirty="0">
                <a:highlight>
                  <a:srgbClr val="FFFF00"/>
                </a:highlight>
                <a:latin typeface="Meiryo UI" panose="020B0604030504040204" pitchFamily="50" charset="-128"/>
                <a:ea typeface="Meiryo UI" panose="020B0604030504040204" pitchFamily="50" charset="-128"/>
              </a:rPr>
              <a:t> ToDo</a:t>
            </a:r>
            <a:r>
              <a:rPr kumimoji="1" lang="ja-JP" altLang="en-US" sz="2000" dirty="0">
                <a:highlight>
                  <a:srgbClr val="FFFF00"/>
                </a:highlight>
                <a:latin typeface="Meiryo UI" panose="020B0604030504040204" pitchFamily="50" charset="-128"/>
                <a:ea typeface="Meiryo UI" panose="020B0604030504040204" pitchFamily="50" charset="-128"/>
              </a:rPr>
              <a:t>状態更新</a:t>
            </a:r>
            <a:r>
              <a:rPr kumimoji="1" lang="ja-JP" altLang="en-US" sz="2000" dirty="0">
                <a:latin typeface="Meiryo UI" panose="020B0604030504040204" pitchFamily="50" charset="-128"/>
                <a:ea typeface="Meiryo UI" panose="020B0604030504040204" pitchFamily="50" charset="-128"/>
              </a:rPr>
              <a:t>を作ります。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リクエストやレスポンスの内容は？</a:t>
            </a:r>
            <a:endParaRPr kumimoji="1" lang="en-US" altLang="ja-JP" sz="2000" dirty="0">
              <a:latin typeface="Meiryo UI" panose="020B0604030504040204" pitchFamily="50" charset="-128"/>
              <a:ea typeface="Meiryo UI" panose="020B0604030504040204" pitchFamily="50" charset="-128"/>
            </a:endParaRPr>
          </a:p>
        </p:txBody>
      </p:sp>
      <p:graphicFrame>
        <p:nvGraphicFramePr>
          <p:cNvPr id="11" name="表 8">
            <a:extLst>
              <a:ext uri="{FF2B5EF4-FFF2-40B4-BE49-F238E27FC236}">
                <a16:creationId xmlns:a16="http://schemas.microsoft.com/office/drawing/2014/main" id="{5E68A437-E34A-422F-9203-4CBF747D9695}"/>
              </a:ext>
            </a:extLst>
          </p:cNvPr>
          <p:cNvGraphicFramePr>
            <a:graphicFrameLocks noGrp="1"/>
          </p:cNvGraphicFramePr>
          <p:nvPr>
            <p:extLst>
              <p:ext uri="{D42A27DB-BD31-4B8C-83A1-F6EECF244321}">
                <p14:modId xmlns:p14="http://schemas.microsoft.com/office/powerpoint/2010/main" val="1732862204"/>
              </p:ext>
            </p:extLst>
          </p:nvPr>
        </p:nvGraphicFramePr>
        <p:xfrm>
          <a:off x="5732610" y="2326923"/>
          <a:ext cx="4965727" cy="1854200"/>
        </p:xfrm>
        <a:graphic>
          <a:graphicData uri="http://schemas.openxmlformats.org/drawingml/2006/table">
            <a:tbl>
              <a:tblPr firstRow="1" bandRow="1">
                <a:tableStyleId>{2D5ABB26-0587-4C30-8999-92F81FD0307C}</a:tableStyleId>
              </a:tblPr>
              <a:tblGrid>
                <a:gridCol w="1031681">
                  <a:extLst>
                    <a:ext uri="{9D8B030D-6E8A-4147-A177-3AD203B41FA5}">
                      <a16:colId xmlns:a16="http://schemas.microsoft.com/office/drawing/2014/main" val="1148184381"/>
                    </a:ext>
                  </a:extLst>
                </a:gridCol>
                <a:gridCol w="1573618">
                  <a:extLst>
                    <a:ext uri="{9D8B030D-6E8A-4147-A177-3AD203B41FA5}">
                      <a16:colId xmlns:a16="http://schemas.microsoft.com/office/drawing/2014/main" val="1022776163"/>
                    </a:ext>
                  </a:extLst>
                </a:gridCol>
                <a:gridCol w="2360428">
                  <a:extLst>
                    <a:ext uri="{9D8B030D-6E8A-4147-A177-3AD203B41FA5}">
                      <a16:colId xmlns:a16="http://schemas.microsoft.com/office/drawing/2014/main" val="3773443296"/>
                    </a:ext>
                  </a:extLst>
                </a:gridCol>
              </a:tblGrid>
              <a:tr h="370840">
                <a:tc>
                  <a:txBody>
                    <a:bodyPr/>
                    <a:lstStyle/>
                    <a:p>
                      <a:endParaRPr kumimoji="1" lang="ja-JP" altLang="en-US" sz="1400" dirty="0">
                        <a:latin typeface="Meiryo UI" panose="020B0604030504040204" pitchFamily="50" charset="-128"/>
                        <a:ea typeface="Meiryo UI" panose="020B0604030504040204" pitchFamily="50" charset="-128"/>
                      </a:endParaRPr>
                    </a:p>
                  </a:txBody>
                  <a:tcPr/>
                </a:tc>
                <a:tc>
                  <a:txBody>
                    <a:bodyPr/>
                    <a:lstStyle/>
                    <a:p>
                      <a:endParaRPr kumimoji="1" lang="ja-JP" altLang="en-US" sz="1400" dirty="0">
                        <a:latin typeface="Meiryo UI" panose="020B0604030504040204" pitchFamily="50" charset="-128"/>
                        <a:ea typeface="Meiryo UI" panose="020B0604030504040204" pitchFamily="50" charset="-128"/>
                      </a:endParaRPr>
                    </a:p>
                  </a:txBody>
                  <a:tcPr/>
                </a:tc>
                <a:tc>
                  <a:txBody>
                    <a:bodyPr/>
                    <a:lstStyle/>
                    <a:p>
                      <a:endParaRPr kumimoji="1" lang="ja-JP" altLang="en-US" sz="1400" dirty="0">
                        <a:latin typeface="Meiryo UI" panose="020B0604030504040204" pitchFamily="50" charset="-128"/>
                        <a:ea typeface="Meiryo UI" panose="020B0604030504040204" pitchFamily="50" charset="-128"/>
                      </a:endParaRPr>
                    </a:p>
                  </a:txBody>
                  <a:tcPr/>
                </a:tc>
                <a:extLst>
                  <a:ext uri="{0D108BD9-81ED-4DB2-BD59-A6C34878D82A}">
                    <a16:rowId xmlns:a16="http://schemas.microsoft.com/office/drawing/2014/main" val="494760758"/>
                  </a:ext>
                </a:extLst>
              </a:tr>
              <a:tr h="370840">
                <a:tc>
                  <a:txBody>
                    <a:bodyPr/>
                    <a:lstStyle/>
                    <a:p>
                      <a:r>
                        <a:rPr kumimoji="1" lang="en-US" altLang="ja-JP" sz="1400" dirty="0">
                          <a:latin typeface="Meiryo UI" panose="020B0604030504040204" pitchFamily="50" charset="-128"/>
                          <a:ea typeface="Meiryo UI" panose="020B0604030504040204" pitchFamily="50" charset="-128"/>
                        </a:rPr>
                        <a:t>GET</a:t>
                      </a:r>
                      <a:endParaRPr kumimoji="1" lang="ja-JP" altLang="en-US" sz="1400" dirty="0">
                        <a:latin typeface="Meiryo UI" panose="020B0604030504040204" pitchFamily="50" charset="-128"/>
                        <a:ea typeface="Meiryo UI" panose="020B0604030504040204" pitchFamily="50" charset="-128"/>
                      </a:endParaRPr>
                    </a:p>
                  </a:txBody>
                  <a:tcPr/>
                </a:tc>
                <a:tc>
                  <a:txBody>
                    <a:bodyPr/>
                    <a:lstStyle/>
                    <a:p>
                      <a:r>
                        <a:rPr kumimoji="1" lang="en-US" altLang="ja-JP" sz="1400" dirty="0">
                          <a:latin typeface="Meiryo UI" panose="020B0604030504040204" pitchFamily="50" charset="-128"/>
                          <a:ea typeface="Meiryo UI" panose="020B0604030504040204" pitchFamily="50" charset="-128"/>
                        </a:rPr>
                        <a:t>/</a:t>
                      </a:r>
                      <a:r>
                        <a:rPr kumimoji="1" lang="en-US" altLang="ja-JP" sz="1400" dirty="0" err="1">
                          <a:latin typeface="Meiryo UI" panose="020B0604030504040204" pitchFamily="50" charset="-128"/>
                          <a:ea typeface="Meiryo UI" panose="020B0604030504040204" pitchFamily="50" charset="-128"/>
                        </a:rPr>
                        <a:t>todos</a:t>
                      </a:r>
                      <a:endParaRPr kumimoji="1" lang="ja-JP" altLang="en-US" sz="1400" dirty="0">
                        <a:latin typeface="Meiryo UI" panose="020B0604030504040204" pitchFamily="50" charset="-128"/>
                        <a:ea typeface="Meiryo UI" panose="020B0604030504040204" pitchFamily="50" charset="-128"/>
                      </a:endParaRPr>
                    </a:p>
                  </a:txBody>
                  <a:tcPr/>
                </a:tc>
                <a:tc>
                  <a:txBody>
                    <a:bodyPr/>
                    <a:lstStyle/>
                    <a:p>
                      <a:r>
                        <a:rPr kumimoji="1" lang="en-US" altLang="ja-JP" sz="1400" dirty="0">
                          <a:latin typeface="Meiryo UI" panose="020B0604030504040204" pitchFamily="50" charset="-128"/>
                          <a:ea typeface="Meiryo UI" panose="020B0604030504040204" pitchFamily="50" charset="-128"/>
                        </a:rPr>
                        <a:t>ToDo</a:t>
                      </a:r>
                      <a:r>
                        <a:rPr kumimoji="1" lang="ja-JP" altLang="en-US" sz="1400" dirty="0">
                          <a:latin typeface="Meiryo UI" panose="020B0604030504040204" pitchFamily="50" charset="-128"/>
                          <a:ea typeface="Meiryo UI" panose="020B0604030504040204" pitchFamily="50" charset="-128"/>
                        </a:rPr>
                        <a:t>一覧表示</a:t>
                      </a:r>
                    </a:p>
                  </a:txBody>
                  <a:tcPr/>
                </a:tc>
                <a:extLst>
                  <a:ext uri="{0D108BD9-81ED-4DB2-BD59-A6C34878D82A}">
                    <a16:rowId xmlns:a16="http://schemas.microsoft.com/office/drawing/2014/main" val="4222496944"/>
                  </a:ext>
                </a:extLst>
              </a:tr>
              <a:tr h="370840">
                <a:tc>
                  <a:txBody>
                    <a:bodyPr/>
                    <a:lstStyle/>
                    <a:p>
                      <a:r>
                        <a:rPr kumimoji="1" lang="en-US" altLang="ja-JP" sz="1400" dirty="0">
                          <a:latin typeface="Meiryo UI" panose="020B0604030504040204" pitchFamily="50" charset="-128"/>
                          <a:ea typeface="Meiryo UI" panose="020B0604030504040204" pitchFamily="50" charset="-128"/>
                        </a:rPr>
                        <a:t>POST</a:t>
                      </a:r>
                      <a:endParaRPr kumimoji="1" lang="ja-JP" altLang="en-US" sz="1400" dirty="0">
                        <a:latin typeface="Meiryo UI" panose="020B0604030504040204" pitchFamily="50" charset="-128"/>
                        <a:ea typeface="Meiryo UI" panose="020B0604030504040204" pitchFamily="50" charset="-128"/>
                      </a:endParaRPr>
                    </a:p>
                  </a:txBody>
                  <a:tcPr/>
                </a:tc>
                <a:tc>
                  <a:txBody>
                    <a:bodyPr/>
                    <a:lstStyle/>
                    <a:p>
                      <a:r>
                        <a:rPr kumimoji="1" lang="en-US" altLang="ja-JP" sz="1400" dirty="0">
                          <a:latin typeface="Meiryo UI" panose="020B0604030504040204" pitchFamily="50" charset="-128"/>
                          <a:ea typeface="Meiryo UI" panose="020B0604030504040204" pitchFamily="50" charset="-128"/>
                        </a:rPr>
                        <a:t>/</a:t>
                      </a:r>
                      <a:r>
                        <a:rPr kumimoji="1" lang="en-US" altLang="ja-JP" sz="1400" dirty="0" err="1">
                          <a:latin typeface="Meiryo UI" panose="020B0604030504040204" pitchFamily="50" charset="-128"/>
                          <a:ea typeface="Meiryo UI" panose="020B0604030504040204" pitchFamily="50" charset="-128"/>
                        </a:rPr>
                        <a:t>todos</a:t>
                      </a:r>
                      <a:endParaRPr kumimoji="1" lang="ja-JP" altLang="en-US" sz="1400" dirty="0">
                        <a:latin typeface="Meiryo UI" panose="020B0604030504040204" pitchFamily="50" charset="-128"/>
                        <a:ea typeface="Meiryo UI" panose="020B0604030504040204" pitchFamily="50" charset="-128"/>
                      </a:endParaRPr>
                    </a:p>
                  </a:txBody>
                  <a:tcPr/>
                </a:tc>
                <a:tc>
                  <a:txBody>
                    <a:bodyPr/>
                    <a:lstStyle/>
                    <a:p>
                      <a:r>
                        <a:rPr kumimoji="1" lang="en-US" altLang="ja-JP" sz="1400" dirty="0">
                          <a:latin typeface="Meiryo UI" panose="020B0604030504040204" pitchFamily="50" charset="-128"/>
                          <a:ea typeface="Meiryo UI" panose="020B0604030504040204" pitchFamily="50" charset="-128"/>
                        </a:rPr>
                        <a:t>ToDo</a:t>
                      </a:r>
                      <a:r>
                        <a:rPr kumimoji="1" lang="ja-JP" altLang="en-US" sz="1400" dirty="0">
                          <a:latin typeface="Meiryo UI" panose="020B0604030504040204" pitchFamily="50" charset="-128"/>
                          <a:ea typeface="Meiryo UI" panose="020B0604030504040204" pitchFamily="50" charset="-128"/>
                        </a:rPr>
                        <a:t>登録</a:t>
                      </a:r>
                    </a:p>
                  </a:txBody>
                  <a:tcPr/>
                </a:tc>
                <a:extLst>
                  <a:ext uri="{0D108BD9-81ED-4DB2-BD59-A6C34878D82A}">
                    <a16:rowId xmlns:a16="http://schemas.microsoft.com/office/drawing/2014/main" val="2600247532"/>
                  </a:ext>
                </a:extLst>
              </a:tr>
              <a:tr h="370840">
                <a:tc>
                  <a:txBody>
                    <a:bodyPr/>
                    <a:lstStyle/>
                    <a:p>
                      <a:r>
                        <a:rPr kumimoji="1" lang="en-US" altLang="ja-JP" sz="1400" dirty="0">
                          <a:latin typeface="Meiryo UI" panose="020B0604030504040204" pitchFamily="50" charset="-128"/>
                          <a:ea typeface="Meiryo UI" panose="020B0604030504040204" pitchFamily="50" charset="-128"/>
                        </a:rPr>
                        <a:t>PUT</a:t>
                      </a:r>
                      <a:endParaRPr kumimoji="1" lang="ja-JP" altLang="en-US" sz="1400" dirty="0">
                        <a:latin typeface="Meiryo UI" panose="020B0604030504040204" pitchFamily="50" charset="-128"/>
                        <a:ea typeface="Meiryo UI" panose="020B0604030504040204" pitchFamily="50" charset="-128"/>
                      </a:endParaRPr>
                    </a:p>
                  </a:txBody>
                  <a:tcPr/>
                </a:tc>
                <a:tc>
                  <a:txBody>
                    <a:bodyPr/>
                    <a:lstStyle/>
                    <a:p>
                      <a:r>
                        <a:rPr kumimoji="1" lang="en-US" altLang="ja-JP" sz="1400" dirty="0">
                          <a:latin typeface="Meiryo UI" panose="020B0604030504040204" pitchFamily="50" charset="-128"/>
                          <a:ea typeface="Meiryo UI" panose="020B0604030504040204" pitchFamily="50" charset="-128"/>
                        </a:rPr>
                        <a:t>/</a:t>
                      </a:r>
                      <a:r>
                        <a:rPr kumimoji="1" lang="en-US" altLang="ja-JP" sz="1400" dirty="0" err="1">
                          <a:latin typeface="Meiryo UI" panose="020B0604030504040204" pitchFamily="50" charset="-128"/>
                          <a:ea typeface="Meiryo UI" panose="020B0604030504040204" pitchFamily="50" charset="-128"/>
                        </a:rPr>
                        <a:t>todos</a:t>
                      </a:r>
                      <a:r>
                        <a:rPr kumimoji="1" lang="en-US" altLang="ja-JP" sz="1400" dirty="0">
                          <a:latin typeface="Meiryo UI" panose="020B0604030504040204" pitchFamily="50" charset="-128"/>
                          <a:ea typeface="Meiryo UI" panose="020B0604030504040204" pitchFamily="50" charset="-128"/>
                        </a:rPr>
                        <a:t>/{id}</a:t>
                      </a:r>
                      <a:endParaRPr kumimoji="1" lang="ja-JP" altLang="en-US" sz="1400" dirty="0">
                        <a:latin typeface="Meiryo UI" panose="020B0604030504040204" pitchFamily="50" charset="-128"/>
                        <a:ea typeface="Meiryo UI" panose="020B0604030504040204" pitchFamily="50" charset="-128"/>
                      </a:endParaRPr>
                    </a:p>
                  </a:txBody>
                  <a:tcPr/>
                </a:tc>
                <a:tc>
                  <a:txBody>
                    <a:bodyPr/>
                    <a:lstStyle/>
                    <a:p>
                      <a:r>
                        <a:rPr kumimoji="1" lang="en-US" altLang="ja-JP" sz="1400" dirty="0">
                          <a:latin typeface="Meiryo UI" panose="020B0604030504040204" pitchFamily="50" charset="-128"/>
                          <a:ea typeface="Meiryo UI" panose="020B0604030504040204" pitchFamily="50" charset="-128"/>
                        </a:rPr>
                        <a:t>ToDo</a:t>
                      </a:r>
                      <a:r>
                        <a:rPr kumimoji="1" lang="ja-JP" altLang="en-US" sz="1400" dirty="0">
                          <a:latin typeface="Meiryo UI" panose="020B0604030504040204" pitchFamily="50" charset="-128"/>
                          <a:ea typeface="Meiryo UI" panose="020B0604030504040204" pitchFamily="50" charset="-128"/>
                        </a:rPr>
                        <a:t>状態更新</a:t>
                      </a:r>
                    </a:p>
                  </a:txBody>
                  <a:tcPr/>
                </a:tc>
                <a:extLst>
                  <a:ext uri="{0D108BD9-81ED-4DB2-BD59-A6C34878D82A}">
                    <a16:rowId xmlns:a16="http://schemas.microsoft.com/office/drawing/2014/main" val="2226807050"/>
                  </a:ext>
                </a:extLst>
              </a:tr>
              <a:tr h="370840">
                <a:tc>
                  <a:txBody>
                    <a:bodyPr/>
                    <a:lstStyle/>
                    <a:p>
                      <a:endParaRPr kumimoji="1" lang="ja-JP" altLang="en-US" sz="1400" dirty="0">
                        <a:latin typeface="Meiryo UI" panose="020B0604030504040204" pitchFamily="50" charset="-128"/>
                        <a:ea typeface="Meiryo UI" panose="020B0604030504040204" pitchFamily="50" charset="-128"/>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400" dirty="0">
                        <a:latin typeface="Meiryo UI" panose="020B0604030504040204" pitchFamily="50" charset="-128"/>
                        <a:ea typeface="Meiryo UI" panose="020B0604030504040204" pitchFamily="50" charset="-128"/>
                      </a:endParaRPr>
                    </a:p>
                  </a:txBody>
                  <a:tcPr/>
                </a:tc>
                <a:tc>
                  <a:txBody>
                    <a:bodyPr/>
                    <a:lstStyle/>
                    <a:p>
                      <a:endParaRPr kumimoji="1" lang="ja-JP" altLang="en-US" sz="1400" dirty="0">
                        <a:latin typeface="Meiryo UI" panose="020B0604030504040204" pitchFamily="50" charset="-128"/>
                        <a:ea typeface="Meiryo UI" panose="020B0604030504040204" pitchFamily="50" charset="-128"/>
                      </a:endParaRPr>
                    </a:p>
                  </a:txBody>
                  <a:tcPr/>
                </a:tc>
                <a:extLst>
                  <a:ext uri="{0D108BD9-81ED-4DB2-BD59-A6C34878D82A}">
                    <a16:rowId xmlns:a16="http://schemas.microsoft.com/office/drawing/2014/main" val="440329975"/>
                  </a:ext>
                </a:extLst>
              </a:tr>
            </a:tbl>
          </a:graphicData>
        </a:graphic>
      </p:graphicFrame>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ToDo</a:t>
            </a:r>
            <a:r>
              <a:rPr kumimoji="1" lang="ja-JP" altLang="en-US" sz="2800" b="1" dirty="0">
                <a:latin typeface="Meiryo UI" panose="020B0604030504040204" pitchFamily="50" charset="-128"/>
                <a:ea typeface="Meiryo UI" panose="020B0604030504040204" pitchFamily="50" charset="-128"/>
              </a:rPr>
              <a:t>管理で開発する</a:t>
            </a:r>
            <a:r>
              <a:rPr kumimoji="1" lang="en-US" altLang="ja-JP" sz="2800" b="1" dirty="0">
                <a:latin typeface="Meiryo UI" panose="020B0604030504040204" pitchFamily="50" charset="-128"/>
                <a:ea typeface="Meiryo UI" panose="020B0604030504040204" pitchFamily="50" charset="-128"/>
              </a:rPr>
              <a:t>API</a:t>
            </a:r>
            <a:endParaRPr kumimoji="1" lang="ja-JP" altLang="en-US" sz="2800" b="1" dirty="0">
              <a:latin typeface="Meiryo UI" panose="020B0604030504040204" pitchFamily="50" charset="-128"/>
              <a:ea typeface="Meiryo UI" panose="020B0604030504040204" pitchFamily="50" charset="-128"/>
            </a:endParaRP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44</a:t>
            </a:fld>
            <a:endParaRPr kumimoji="1" lang="ja-JP" altLang="en-US"/>
          </a:p>
        </p:txBody>
      </p:sp>
      <p:pic>
        <p:nvPicPr>
          <p:cNvPr id="7" name="Picture 2" descr="page-css">
            <a:extLst>
              <a:ext uri="{FF2B5EF4-FFF2-40B4-BE49-F238E27FC236}">
                <a16:creationId xmlns:a16="http://schemas.microsoft.com/office/drawing/2014/main" id="{B06C7032-B50F-4AA7-B7CC-D88CA05D26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7769" y="2315254"/>
            <a:ext cx="4072160" cy="222749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511890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86560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OpenAPI</a:t>
            </a:r>
            <a:endParaRPr kumimoji="1" lang="ja-JP" altLang="en-US" sz="2800" b="1" dirty="0">
              <a:latin typeface="Meiryo UI" panose="020B0604030504040204" pitchFamily="50" charset="-128"/>
              <a:ea typeface="Meiryo UI" panose="020B0604030504040204" pitchFamily="50" charset="-128"/>
            </a:endParaRP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51021"/>
          </a:xfrm>
          <a:prstGeom prst="rect">
            <a:avLst/>
          </a:prstGeom>
          <a:noFill/>
        </p:spPr>
        <p:txBody>
          <a:bodyPr wrap="square" rtlCol="0">
            <a:spAutoFit/>
          </a:bodyPr>
          <a:lstStyle/>
          <a:p>
            <a:pPr>
              <a:lnSpc>
                <a:spcPts val="3200"/>
              </a:lnSpc>
            </a:pPr>
            <a:r>
              <a:rPr kumimoji="1" lang="en-US" altLang="ja-JP" sz="2000" dirty="0">
                <a:latin typeface="Meiryo UI" panose="020B0604030504040204" pitchFamily="50" charset="-128"/>
                <a:ea typeface="Meiryo UI" panose="020B0604030504040204" pitchFamily="50" charset="-128"/>
              </a:rPr>
              <a:t>API</a:t>
            </a:r>
            <a:r>
              <a:rPr kumimoji="1" lang="ja-JP" altLang="en-US" sz="2000" dirty="0">
                <a:latin typeface="Meiryo UI" panose="020B0604030504040204" pitchFamily="50" charset="-128"/>
                <a:ea typeface="Meiryo UI" panose="020B0604030504040204" pitchFamily="50" charset="-128"/>
              </a:rPr>
              <a:t>を定義するための仕様です。</a:t>
            </a:r>
            <a:endParaRPr kumimoji="1" lang="en-US" altLang="ja-JP" sz="2000" dirty="0">
              <a:latin typeface="Meiryo UI" panose="020B0604030504040204" pitchFamily="50" charset="-128"/>
              <a:ea typeface="Meiryo UI" panose="020B0604030504040204" pitchFamily="50" charset="-128"/>
            </a:endParaRPr>
          </a:p>
        </p:txBody>
      </p:sp>
      <p:pic>
        <p:nvPicPr>
          <p:cNvPr id="63" name="Picture 4" descr="サーバーのアイコン素材">
            <a:extLst>
              <a:ext uri="{FF2B5EF4-FFF2-40B4-BE49-F238E27FC236}">
                <a16:creationId xmlns:a16="http://schemas.microsoft.com/office/drawing/2014/main" id="{CF0B7E40-6FC4-43B4-9AE3-D885771ED1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34242" y="2714455"/>
            <a:ext cx="845043" cy="1215342"/>
          </a:xfrm>
          <a:prstGeom prst="rect">
            <a:avLst/>
          </a:prstGeom>
          <a:noFill/>
          <a:extLst>
            <a:ext uri="{909E8E84-426E-40DD-AFC4-6F175D3DCCD1}">
              <a14:hiddenFill xmlns:a14="http://schemas.microsoft.com/office/drawing/2010/main">
                <a:solidFill>
                  <a:srgbClr val="FFFFFF"/>
                </a:solidFill>
              </a14:hiddenFill>
            </a:ext>
          </a:extLst>
        </p:spPr>
      </p:pic>
      <p:sp>
        <p:nvSpPr>
          <p:cNvPr id="69" name="テキスト ボックス 68">
            <a:extLst>
              <a:ext uri="{FF2B5EF4-FFF2-40B4-BE49-F238E27FC236}">
                <a16:creationId xmlns:a16="http://schemas.microsoft.com/office/drawing/2014/main" id="{073F5C03-1D12-462A-9DCB-E5AE38238D16}"/>
              </a:ext>
            </a:extLst>
          </p:cNvPr>
          <p:cNvSpPr txBox="1"/>
          <p:nvPr/>
        </p:nvSpPr>
        <p:spPr>
          <a:xfrm>
            <a:off x="8590723" y="3869663"/>
            <a:ext cx="1732082" cy="307777"/>
          </a:xfrm>
          <a:prstGeom prst="rect">
            <a:avLst/>
          </a:prstGeom>
          <a:noFill/>
        </p:spPr>
        <p:txBody>
          <a:bodyPr wrap="square" lIns="0" tIns="0" rIns="0" bIns="0" rtlCol="0" anchor="ctr" anchorCtr="0">
            <a:spAutoFit/>
          </a:bodyPr>
          <a:lstStyle/>
          <a:p>
            <a:pPr algn="ctr">
              <a:lnSpc>
                <a:spcPts val="2400"/>
              </a:lnSpc>
            </a:pPr>
            <a:r>
              <a:rPr kumimoji="1" lang="ja-JP" altLang="en-US" sz="2000" dirty="0">
                <a:highlight>
                  <a:srgbClr val="FFFF00"/>
                </a:highlight>
                <a:latin typeface="Meiryo UI" panose="020B0604030504040204" pitchFamily="50" charset="-128"/>
                <a:ea typeface="Meiryo UI" panose="020B0604030504040204" pitchFamily="50" charset="-128"/>
              </a:rPr>
              <a:t>モックサーバ</a:t>
            </a:r>
            <a:endParaRPr kumimoji="1" lang="en-US" altLang="ja-JP" sz="2000" dirty="0">
              <a:highlight>
                <a:srgbClr val="FFFF00"/>
              </a:highlight>
              <a:latin typeface="Meiryo UI" panose="020B0604030504040204" pitchFamily="50" charset="-128"/>
              <a:ea typeface="Meiryo UI" panose="020B0604030504040204" pitchFamily="50" charset="-128"/>
            </a:endParaRPr>
          </a:p>
        </p:txBody>
      </p:sp>
      <p:sp>
        <p:nvSpPr>
          <p:cNvPr id="60" name="テキスト ボックス 59">
            <a:extLst>
              <a:ext uri="{FF2B5EF4-FFF2-40B4-BE49-F238E27FC236}">
                <a16:creationId xmlns:a16="http://schemas.microsoft.com/office/drawing/2014/main" id="{CDF8345F-1948-428E-91C6-3529A2BCED6C}"/>
              </a:ext>
            </a:extLst>
          </p:cNvPr>
          <p:cNvSpPr txBox="1"/>
          <p:nvPr/>
        </p:nvSpPr>
        <p:spPr>
          <a:xfrm>
            <a:off x="6263015" y="1468351"/>
            <a:ext cx="3043824" cy="615553"/>
          </a:xfrm>
          <a:prstGeom prst="rect">
            <a:avLst/>
          </a:prstGeom>
          <a:noFill/>
        </p:spPr>
        <p:txBody>
          <a:bodyPr wrap="square" lIns="0" tIns="0" rIns="0" bIns="0" rtlCol="0" anchor="ctr" anchorCtr="0">
            <a:spAutoFit/>
          </a:bodyPr>
          <a:lstStyle/>
          <a:p>
            <a:pPr algn="ctr">
              <a:lnSpc>
                <a:spcPts val="2400"/>
              </a:lnSpc>
            </a:pPr>
            <a:r>
              <a:rPr kumimoji="1" lang="en-US" altLang="ja-JP" sz="2000" dirty="0">
                <a:highlight>
                  <a:srgbClr val="FFFF00"/>
                </a:highlight>
                <a:latin typeface="Meiryo UI" panose="020B0604030504040204" pitchFamily="50" charset="-128"/>
                <a:ea typeface="Meiryo UI" panose="020B0604030504040204" pitchFamily="50" charset="-128"/>
              </a:rPr>
              <a:t>OpenAPI</a:t>
            </a:r>
            <a:r>
              <a:rPr kumimoji="1" lang="ja-JP" altLang="en-US" sz="2000" dirty="0">
                <a:highlight>
                  <a:srgbClr val="FFFF00"/>
                </a:highlight>
                <a:latin typeface="Meiryo UI" panose="020B0604030504040204" pitchFamily="50" charset="-128"/>
                <a:ea typeface="Meiryo UI" panose="020B0604030504040204" pitchFamily="50" charset="-128"/>
              </a:rPr>
              <a:t>ドキュメント</a:t>
            </a:r>
            <a:endParaRPr kumimoji="1" lang="en-US" altLang="ja-JP" sz="2000" dirty="0">
              <a:highlight>
                <a:srgbClr val="FFFF00"/>
              </a:highlight>
              <a:latin typeface="Meiryo UI" panose="020B0604030504040204" pitchFamily="50" charset="-128"/>
              <a:ea typeface="Meiryo UI" panose="020B0604030504040204" pitchFamily="50" charset="-128"/>
            </a:endParaRPr>
          </a:p>
          <a:p>
            <a:pPr algn="ctr">
              <a:lnSpc>
                <a:spcPts val="2400"/>
              </a:lnSpc>
            </a:pPr>
            <a:r>
              <a:rPr kumimoji="1" lang="en-US" altLang="ja-JP" sz="2000" dirty="0">
                <a:highlight>
                  <a:srgbClr val="FFFF00"/>
                </a:highlight>
                <a:latin typeface="Meiryo UI" panose="020B0604030504040204" pitchFamily="50" charset="-128"/>
                <a:ea typeface="Meiryo UI" panose="020B0604030504040204" pitchFamily="50" charset="-128"/>
              </a:rPr>
              <a:t>(API</a:t>
            </a:r>
            <a:r>
              <a:rPr kumimoji="1" lang="ja-JP" altLang="en-US" sz="2000" dirty="0">
                <a:highlight>
                  <a:srgbClr val="FFFF00"/>
                </a:highlight>
                <a:latin typeface="Meiryo UI" panose="020B0604030504040204" pitchFamily="50" charset="-128"/>
                <a:ea typeface="Meiryo UI" panose="020B0604030504040204" pitchFamily="50" charset="-128"/>
              </a:rPr>
              <a:t>定義、レスポンスの例</a:t>
            </a:r>
            <a:r>
              <a:rPr kumimoji="1" lang="en-US" altLang="ja-JP" sz="2000" dirty="0">
                <a:highlight>
                  <a:srgbClr val="FFFF00"/>
                </a:highlight>
                <a:latin typeface="Meiryo UI" panose="020B0604030504040204" pitchFamily="50" charset="-128"/>
                <a:ea typeface="Meiryo UI" panose="020B0604030504040204" pitchFamily="50" charset="-128"/>
              </a:rPr>
              <a:t>)</a:t>
            </a:r>
          </a:p>
        </p:txBody>
      </p:sp>
      <p:pic>
        <p:nvPicPr>
          <p:cNvPr id="5128" name="Picture 8" descr="資料（証明書）のフラットアイコン素材">
            <a:extLst>
              <a:ext uri="{FF2B5EF4-FFF2-40B4-BE49-F238E27FC236}">
                <a16:creationId xmlns:a16="http://schemas.microsoft.com/office/drawing/2014/main" id="{486E9347-8D79-48BC-A862-7AAC6CB3EA1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90121" y="302244"/>
            <a:ext cx="864250" cy="1100736"/>
          </a:xfrm>
          <a:prstGeom prst="rect">
            <a:avLst/>
          </a:prstGeom>
          <a:noFill/>
          <a:extLst>
            <a:ext uri="{909E8E84-426E-40DD-AFC4-6F175D3DCCD1}">
              <a14:hiddenFill xmlns:a14="http://schemas.microsoft.com/office/drawing/2010/main">
                <a:solidFill>
                  <a:srgbClr val="FFFFFF"/>
                </a:solidFill>
              </a14:hiddenFill>
            </a:ext>
          </a:extLst>
        </p:spPr>
      </p:pic>
      <p:pic>
        <p:nvPicPr>
          <p:cNvPr id="81" name="Picture 4" descr="サーバーのアイコン素材">
            <a:extLst>
              <a:ext uri="{FF2B5EF4-FFF2-40B4-BE49-F238E27FC236}">
                <a16:creationId xmlns:a16="http://schemas.microsoft.com/office/drawing/2014/main" id="{A33AAC75-FF0B-4CB7-80C7-3A343F4177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34243" y="4679166"/>
            <a:ext cx="845043" cy="1215342"/>
          </a:xfrm>
          <a:prstGeom prst="rect">
            <a:avLst/>
          </a:prstGeom>
          <a:noFill/>
          <a:extLst>
            <a:ext uri="{909E8E84-426E-40DD-AFC4-6F175D3DCCD1}">
              <a14:hiddenFill xmlns:a14="http://schemas.microsoft.com/office/drawing/2010/main">
                <a:solidFill>
                  <a:srgbClr val="FFFFFF"/>
                </a:solidFill>
              </a14:hiddenFill>
            </a:ext>
          </a:extLst>
        </p:spPr>
      </p:pic>
      <p:pic>
        <p:nvPicPr>
          <p:cNvPr id="82" name="Picture 6" descr="WEBページのブラウザウィンドウアイコン素材">
            <a:extLst>
              <a:ext uri="{FF2B5EF4-FFF2-40B4-BE49-F238E27FC236}">
                <a16:creationId xmlns:a16="http://schemas.microsoft.com/office/drawing/2014/main" id="{E4847713-1CBC-4E95-A9E5-5D7B7283433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68016" y="2541983"/>
            <a:ext cx="1179736" cy="1215342"/>
          </a:xfrm>
          <a:prstGeom prst="rect">
            <a:avLst/>
          </a:prstGeom>
          <a:noFill/>
          <a:extLst>
            <a:ext uri="{909E8E84-426E-40DD-AFC4-6F175D3DCCD1}">
              <a14:hiddenFill xmlns:a14="http://schemas.microsoft.com/office/drawing/2010/main">
                <a:solidFill>
                  <a:srgbClr val="FFFFFF"/>
                </a:solidFill>
              </a14:hiddenFill>
            </a:ext>
          </a:extLst>
        </p:spPr>
      </p:pic>
      <p:cxnSp>
        <p:nvCxnSpPr>
          <p:cNvPr id="83" name="直線矢印コネクタ 82">
            <a:extLst>
              <a:ext uri="{FF2B5EF4-FFF2-40B4-BE49-F238E27FC236}">
                <a16:creationId xmlns:a16="http://schemas.microsoft.com/office/drawing/2014/main" id="{EC75B77D-3D0C-40B6-B38B-112D4D830EAB}"/>
              </a:ext>
            </a:extLst>
          </p:cNvPr>
          <p:cNvCxnSpPr>
            <a:cxnSpLocks/>
          </p:cNvCxnSpPr>
          <p:nvPr/>
        </p:nvCxnSpPr>
        <p:spPr>
          <a:xfrm>
            <a:off x="6941505" y="3269783"/>
            <a:ext cx="1805863" cy="6886"/>
          </a:xfrm>
          <a:prstGeom prst="straightConnector1">
            <a:avLst/>
          </a:prstGeom>
          <a:ln w="76200">
            <a:solidFill>
              <a:schemeClr val="bg1">
                <a:lumMod val="65000"/>
              </a:schemeClr>
            </a:solidFill>
            <a:miter lim="800000"/>
            <a:headEnd type="triangle" w="med" len="sm"/>
            <a:tailEnd type="triangle" w="med" len="sm"/>
          </a:ln>
        </p:spPr>
        <p:style>
          <a:lnRef idx="1">
            <a:schemeClr val="accent1"/>
          </a:lnRef>
          <a:fillRef idx="0">
            <a:schemeClr val="accent1"/>
          </a:fillRef>
          <a:effectRef idx="0">
            <a:schemeClr val="accent1"/>
          </a:effectRef>
          <a:fontRef idx="minor">
            <a:schemeClr val="tx1"/>
          </a:fontRef>
        </p:style>
      </p:cxnSp>
      <p:sp>
        <p:nvSpPr>
          <p:cNvPr id="87" name="テキスト ボックス 86">
            <a:extLst>
              <a:ext uri="{FF2B5EF4-FFF2-40B4-BE49-F238E27FC236}">
                <a16:creationId xmlns:a16="http://schemas.microsoft.com/office/drawing/2014/main" id="{3AF0E43F-64C6-4F55-B75D-7073822CE5CF}"/>
              </a:ext>
            </a:extLst>
          </p:cNvPr>
          <p:cNvSpPr txBox="1"/>
          <p:nvPr/>
        </p:nvSpPr>
        <p:spPr>
          <a:xfrm>
            <a:off x="8590723" y="5940203"/>
            <a:ext cx="1732082" cy="615553"/>
          </a:xfrm>
          <a:prstGeom prst="rect">
            <a:avLst/>
          </a:prstGeom>
          <a:noFill/>
        </p:spPr>
        <p:txBody>
          <a:bodyPr wrap="square" lIns="0" tIns="0" rIns="0" bIns="0" rtlCol="0" anchor="ctr" anchorCtr="0">
            <a:spAutoFit/>
          </a:bodyPr>
          <a:lstStyle/>
          <a:p>
            <a:pPr algn="ctr">
              <a:lnSpc>
                <a:spcPts val="2400"/>
              </a:lnSpc>
            </a:pPr>
            <a:r>
              <a:rPr kumimoji="1" lang="ja-JP" altLang="en-US" sz="2000" dirty="0">
                <a:latin typeface="Meiryo UI" panose="020B0604030504040204" pitchFamily="50" charset="-128"/>
                <a:ea typeface="Meiryo UI" panose="020B0604030504040204" pitchFamily="50" charset="-128"/>
              </a:rPr>
              <a:t>サーバ</a:t>
            </a:r>
            <a:endParaRPr kumimoji="1" lang="en-US" altLang="ja-JP" sz="2000" dirty="0">
              <a:latin typeface="Meiryo UI" panose="020B0604030504040204" pitchFamily="50" charset="-128"/>
              <a:ea typeface="Meiryo UI" panose="020B0604030504040204" pitchFamily="50" charset="-128"/>
            </a:endParaRPr>
          </a:p>
          <a:p>
            <a:pPr algn="ctr">
              <a:lnSpc>
                <a:spcPts val="2400"/>
              </a:lnSpc>
            </a:pPr>
            <a:r>
              <a:rPr kumimoji="1" lang="ja-JP" altLang="en-US" sz="2000" dirty="0">
                <a:latin typeface="Meiryo UI" panose="020B0604030504040204" pitchFamily="50" charset="-128"/>
                <a:ea typeface="Meiryo UI" panose="020B0604030504040204" pitchFamily="50" charset="-128"/>
              </a:rPr>
              <a:t>（</a:t>
            </a:r>
            <a:r>
              <a:rPr kumimoji="1" lang="en-US" altLang="ja-JP" sz="2000" dirty="0">
                <a:latin typeface="Meiryo UI" panose="020B0604030504040204" pitchFamily="50" charset="-128"/>
                <a:ea typeface="Meiryo UI" panose="020B0604030504040204" pitchFamily="50" charset="-128"/>
              </a:rPr>
              <a:t>API</a:t>
            </a:r>
            <a:r>
              <a:rPr kumimoji="1" lang="ja-JP" altLang="en-US" sz="2000" dirty="0">
                <a:latin typeface="Meiryo UI" panose="020B0604030504040204" pitchFamily="50" charset="-128"/>
                <a:ea typeface="Meiryo UI" panose="020B0604030504040204" pitchFamily="50" charset="-128"/>
              </a:rPr>
              <a:t>）</a:t>
            </a:r>
            <a:endParaRPr kumimoji="1" lang="en-US" altLang="ja-JP" sz="2000" dirty="0">
              <a:latin typeface="Meiryo UI" panose="020B0604030504040204" pitchFamily="50" charset="-128"/>
              <a:ea typeface="Meiryo UI" panose="020B0604030504040204" pitchFamily="50" charset="-128"/>
            </a:endParaRPr>
          </a:p>
        </p:txBody>
      </p:sp>
      <p:sp>
        <p:nvSpPr>
          <p:cNvPr id="88" name="テキスト ボックス 87">
            <a:extLst>
              <a:ext uri="{FF2B5EF4-FFF2-40B4-BE49-F238E27FC236}">
                <a16:creationId xmlns:a16="http://schemas.microsoft.com/office/drawing/2014/main" id="{4C905240-A32D-4787-92EE-B3D822C5E9BF}"/>
              </a:ext>
            </a:extLst>
          </p:cNvPr>
          <p:cNvSpPr txBox="1"/>
          <p:nvPr/>
        </p:nvSpPr>
        <p:spPr>
          <a:xfrm>
            <a:off x="2396012" y="3797940"/>
            <a:ext cx="1732082" cy="615553"/>
          </a:xfrm>
          <a:prstGeom prst="rect">
            <a:avLst/>
          </a:prstGeom>
          <a:noFill/>
        </p:spPr>
        <p:txBody>
          <a:bodyPr wrap="square" lIns="0" tIns="0" rIns="0" bIns="0" rtlCol="0" anchor="ctr" anchorCtr="0">
            <a:spAutoFit/>
          </a:bodyPr>
          <a:lstStyle/>
          <a:p>
            <a:pPr algn="ctr">
              <a:lnSpc>
                <a:spcPts val="2400"/>
              </a:lnSpc>
            </a:pPr>
            <a:r>
              <a:rPr kumimoji="1" lang="ja-JP" altLang="en-US" sz="2000" dirty="0">
                <a:latin typeface="Meiryo UI" panose="020B0604030504040204" pitchFamily="50" charset="-128"/>
                <a:ea typeface="Meiryo UI" panose="020B0604030504040204" pitchFamily="50" charset="-128"/>
              </a:rPr>
              <a:t>ブラウザ</a:t>
            </a:r>
            <a:endParaRPr kumimoji="1" lang="en-US" altLang="ja-JP" sz="2000" dirty="0">
              <a:latin typeface="Meiryo UI" panose="020B0604030504040204" pitchFamily="50" charset="-128"/>
              <a:ea typeface="Meiryo UI" panose="020B0604030504040204" pitchFamily="50" charset="-128"/>
            </a:endParaRPr>
          </a:p>
          <a:p>
            <a:pPr algn="ctr">
              <a:lnSpc>
                <a:spcPts val="2400"/>
              </a:lnSpc>
            </a:pPr>
            <a:r>
              <a:rPr kumimoji="1" lang="ja-JP" altLang="en-US" sz="2000" dirty="0">
                <a:latin typeface="Meiryo UI" panose="020B0604030504040204" pitchFamily="50" charset="-128"/>
                <a:ea typeface="Meiryo UI" panose="020B0604030504040204" pitchFamily="50" charset="-128"/>
              </a:rPr>
              <a:t>（</a:t>
            </a:r>
            <a:r>
              <a:rPr kumimoji="1" lang="en-US" altLang="ja-JP" sz="2000" dirty="0">
                <a:latin typeface="Meiryo UI" panose="020B0604030504040204" pitchFamily="50" charset="-128"/>
                <a:ea typeface="Meiryo UI" panose="020B0604030504040204" pitchFamily="50" charset="-128"/>
              </a:rPr>
              <a:t>SPA</a:t>
            </a:r>
            <a:r>
              <a:rPr kumimoji="1" lang="ja-JP" altLang="en-US" sz="2000" dirty="0">
                <a:latin typeface="Meiryo UI" panose="020B0604030504040204" pitchFamily="50" charset="-128"/>
                <a:ea typeface="Meiryo UI" panose="020B0604030504040204" pitchFamily="50" charset="-128"/>
              </a:rPr>
              <a:t>）</a:t>
            </a:r>
            <a:endParaRPr kumimoji="1" lang="en-US" altLang="ja-JP" sz="2000" dirty="0">
              <a:latin typeface="Meiryo UI" panose="020B0604030504040204" pitchFamily="50" charset="-128"/>
              <a:ea typeface="Meiryo UI" panose="020B0604030504040204" pitchFamily="50" charset="-128"/>
            </a:endParaRPr>
          </a:p>
        </p:txBody>
      </p:sp>
      <p:sp>
        <p:nvSpPr>
          <p:cNvPr id="74" name="テキスト ボックス 73">
            <a:extLst>
              <a:ext uri="{FF2B5EF4-FFF2-40B4-BE49-F238E27FC236}">
                <a16:creationId xmlns:a16="http://schemas.microsoft.com/office/drawing/2014/main" id="{FC798AC7-8100-4B16-B534-2B163F352B79}"/>
              </a:ext>
            </a:extLst>
          </p:cNvPr>
          <p:cNvSpPr txBox="1"/>
          <p:nvPr/>
        </p:nvSpPr>
        <p:spPr>
          <a:xfrm>
            <a:off x="5209423" y="3675394"/>
            <a:ext cx="1732082" cy="307777"/>
          </a:xfrm>
          <a:prstGeom prst="rect">
            <a:avLst/>
          </a:prstGeom>
          <a:noFill/>
        </p:spPr>
        <p:txBody>
          <a:bodyPr wrap="square" lIns="0" tIns="0" rIns="0" bIns="0" rtlCol="0" anchor="ctr" anchorCtr="0">
            <a:spAutoFit/>
          </a:bodyPr>
          <a:lstStyle/>
          <a:p>
            <a:pPr algn="ctr">
              <a:lnSpc>
                <a:spcPts val="2400"/>
              </a:lnSpc>
            </a:pPr>
            <a:r>
              <a:rPr kumimoji="1" lang="ja-JP" altLang="en-US" sz="2000" dirty="0">
                <a:highlight>
                  <a:srgbClr val="FFFF00"/>
                </a:highlight>
                <a:latin typeface="Meiryo UI" panose="020B0604030504040204" pitchFamily="50" charset="-128"/>
                <a:ea typeface="Meiryo UI" panose="020B0604030504040204" pitchFamily="50" charset="-128"/>
              </a:rPr>
              <a:t>クライアントコード</a:t>
            </a:r>
            <a:endParaRPr kumimoji="1" lang="en-US" altLang="ja-JP" sz="2000" dirty="0">
              <a:highlight>
                <a:srgbClr val="FFFF00"/>
              </a:highlight>
              <a:latin typeface="Meiryo UI" panose="020B0604030504040204" pitchFamily="50" charset="-128"/>
              <a:ea typeface="Meiryo UI" panose="020B0604030504040204" pitchFamily="50" charset="-128"/>
            </a:endParaRPr>
          </a:p>
        </p:txBody>
      </p:sp>
      <p:pic>
        <p:nvPicPr>
          <p:cNvPr id="76" name="Picture 8" descr="資料（証明書）のフラットアイコン素材">
            <a:extLst>
              <a:ext uri="{FF2B5EF4-FFF2-40B4-BE49-F238E27FC236}">
                <a16:creationId xmlns:a16="http://schemas.microsoft.com/office/drawing/2014/main" id="{D1CCDF97-5B55-416C-83BE-3B855463FA8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43339" y="2556674"/>
            <a:ext cx="864250" cy="1100736"/>
          </a:xfrm>
          <a:prstGeom prst="rect">
            <a:avLst/>
          </a:prstGeom>
          <a:noFill/>
          <a:extLst>
            <a:ext uri="{909E8E84-426E-40DD-AFC4-6F175D3DCCD1}">
              <a14:hiddenFill xmlns:a14="http://schemas.microsoft.com/office/drawing/2010/main">
                <a:solidFill>
                  <a:srgbClr val="FFFFFF"/>
                </a:solidFill>
              </a14:hiddenFill>
            </a:ext>
          </a:extLst>
        </p:spPr>
      </p:pic>
      <p:cxnSp>
        <p:nvCxnSpPr>
          <p:cNvPr id="96" name="直線矢印コネクタ 95">
            <a:extLst>
              <a:ext uri="{FF2B5EF4-FFF2-40B4-BE49-F238E27FC236}">
                <a16:creationId xmlns:a16="http://schemas.microsoft.com/office/drawing/2014/main" id="{5D711FD6-D774-4393-A67F-1368173F77C7}"/>
              </a:ext>
            </a:extLst>
          </p:cNvPr>
          <p:cNvCxnSpPr>
            <a:cxnSpLocks/>
          </p:cNvCxnSpPr>
          <p:nvPr/>
        </p:nvCxnSpPr>
        <p:spPr>
          <a:xfrm>
            <a:off x="6941505" y="4105716"/>
            <a:ext cx="1767025" cy="1057276"/>
          </a:xfrm>
          <a:prstGeom prst="straightConnector1">
            <a:avLst/>
          </a:prstGeom>
          <a:ln w="76200">
            <a:solidFill>
              <a:schemeClr val="bg1">
                <a:lumMod val="65000"/>
              </a:schemeClr>
            </a:solidFill>
            <a:miter lim="800000"/>
            <a:headEnd type="triangl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99" name="直線矢印コネクタ 98">
            <a:extLst>
              <a:ext uri="{FF2B5EF4-FFF2-40B4-BE49-F238E27FC236}">
                <a16:creationId xmlns:a16="http://schemas.microsoft.com/office/drawing/2014/main" id="{163EA374-2A0D-43B6-9DD5-FBD6D21F0A20}"/>
              </a:ext>
            </a:extLst>
          </p:cNvPr>
          <p:cNvCxnSpPr>
            <a:cxnSpLocks/>
          </p:cNvCxnSpPr>
          <p:nvPr/>
        </p:nvCxnSpPr>
        <p:spPr>
          <a:xfrm>
            <a:off x="4033118" y="3296927"/>
            <a:ext cx="1307554" cy="0"/>
          </a:xfrm>
          <a:prstGeom prst="straightConnector1">
            <a:avLst/>
          </a:prstGeom>
          <a:ln w="76200">
            <a:solidFill>
              <a:schemeClr val="bg1">
                <a:lumMod val="65000"/>
              </a:schemeClr>
            </a:solidFill>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14" name="直線矢印コネクタ 113">
            <a:extLst>
              <a:ext uri="{FF2B5EF4-FFF2-40B4-BE49-F238E27FC236}">
                <a16:creationId xmlns:a16="http://schemas.microsoft.com/office/drawing/2014/main" id="{38FCDCF7-5429-4A14-A478-7AB7B2F59C3A}"/>
              </a:ext>
            </a:extLst>
          </p:cNvPr>
          <p:cNvCxnSpPr>
            <a:cxnSpLocks/>
            <a:stCxn id="5128" idx="1"/>
          </p:cNvCxnSpPr>
          <p:nvPr/>
        </p:nvCxnSpPr>
        <p:spPr>
          <a:xfrm rot="10800000" flipV="1">
            <a:off x="6096005" y="852612"/>
            <a:ext cx="1294117" cy="1507964"/>
          </a:xfrm>
          <a:prstGeom prst="bentConnector2">
            <a:avLst/>
          </a:prstGeom>
          <a:ln w="76200">
            <a:solidFill>
              <a:schemeClr val="bg1">
                <a:lumMod val="65000"/>
              </a:schemeClr>
            </a:solidFill>
            <a:prstDash val="sysDash"/>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sp>
        <p:nvSpPr>
          <p:cNvPr id="113" name="テキスト ボックス 112">
            <a:extLst>
              <a:ext uri="{FF2B5EF4-FFF2-40B4-BE49-F238E27FC236}">
                <a16:creationId xmlns:a16="http://schemas.microsoft.com/office/drawing/2014/main" id="{D6E3A464-9CE4-4AB0-BB98-A2FD7BCC6C23}"/>
              </a:ext>
            </a:extLst>
          </p:cNvPr>
          <p:cNvSpPr txBox="1"/>
          <p:nvPr/>
        </p:nvSpPr>
        <p:spPr>
          <a:xfrm>
            <a:off x="4202317" y="2918461"/>
            <a:ext cx="789307" cy="307777"/>
          </a:xfrm>
          <a:prstGeom prst="rect">
            <a:avLst/>
          </a:prstGeom>
          <a:noFill/>
        </p:spPr>
        <p:txBody>
          <a:bodyPr wrap="square" lIns="0" tIns="0" rIns="0" bIns="0" rtlCol="0" anchor="ctr" anchorCtr="0">
            <a:spAutoFit/>
          </a:bodyPr>
          <a:lstStyle/>
          <a:p>
            <a:pPr algn="ctr">
              <a:lnSpc>
                <a:spcPts val="2400"/>
              </a:lnSpc>
            </a:pPr>
            <a:r>
              <a:rPr kumimoji="1" lang="ja-JP" altLang="en-US" sz="2000" dirty="0">
                <a:latin typeface="Meiryo UI" panose="020B0604030504040204" pitchFamily="50" charset="-128"/>
                <a:ea typeface="Meiryo UI" panose="020B0604030504040204" pitchFamily="50" charset="-128"/>
              </a:rPr>
              <a:t>利用</a:t>
            </a:r>
            <a:endParaRPr kumimoji="1" lang="en-US" altLang="ja-JP" sz="2000" dirty="0">
              <a:latin typeface="Meiryo UI" panose="020B0604030504040204" pitchFamily="50" charset="-128"/>
              <a:ea typeface="Meiryo UI" panose="020B0604030504040204" pitchFamily="50" charset="-128"/>
            </a:endParaRPr>
          </a:p>
        </p:txBody>
      </p:sp>
      <p:sp>
        <p:nvSpPr>
          <p:cNvPr id="115" name="テキスト ボックス 114">
            <a:extLst>
              <a:ext uri="{FF2B5EF4-FFF2-40B4-BE49-F238E27FC236}">
                <a16:creationId xmlns:a16="http://schemas.microsoft.com/office/drawing/2014/main" id="{63567CD6-8CBA-4531-87BA-8E538ABEA52D}"/>
              </a:ext>
            </a:extLst>
          </p:cNvPr>
          <p:cNvSpPr txBox="1"/>
          <p:nvPr/>
        </p:nvSpPr>
        <p:spPr>
          <a:xfrm>
            <a:off x="5299186" y="1235793"/>
            <a:ext cx="789307" cy="307777"/>
          </a:xfrm>
          <a:prstGeom prst="rect">
            <a:avLst/>
          </a:prstGeom>
          <a:noFill/>
        </p:spPr>
        <p:txBody>
          <a:bodyPr wrap="square" lIns="0" tIns="0" rIns="0" bIns="0" rtlCol="0" anchor="ctr" anchorCtr="0">
            <a:spAutoFit/>
          </a:bodyPr>
          <a:lstStyle/>
          <a:p>
            <a:pPr algn="ctr">
              <a:lnSpc>
                <a:spcPts val="2400"/>
              </a:lnSpc>
            </a:pPr>
            <a:r>
              <a:rPr kumimoji="1" lang="ja-JP" altLang="en-US" sz="2000" dirty="0">
                <a:latin typeface="Meiryo UI" panose="020B0604030504040204" pitchFamily="50" charset="-128"/>
                <a:ea typeface="Meiryo UI" panose="020B0604030504040204" pitchFamily="50" charset="-128"/>
              </a:rPr>
              <a:t>生成</a:t>
            </a:r>
            <a:endParaRPr kumimoji="1" lang="en-US" altLang="ja-JP" sz="2000" dirty="0">
              <a:latin typeface="Meiryo UI" panose="020B0604030504040204" pitchFamily="50" charset="-128"/>
              <a:ea typeface="Meiryo UI" panose="020B0604030504040204" pitchFamily="50" charset="-128"/>
            </a:endParaRPr>
          </a:p>
        </p:txBody>
      </p:sp>
      <p:sp>
        <p:nvSpPr>
          <p:cNvPr id="116" name="テキスト ボックス 115">
            <a:extLst>
              <a:ext uri="{FF2B5EF4-FFF2-40B4-BE49-F238E27FC236}">
                <a16:creationId xmlns:a16="http://schemas.microsoft.com/office/drawing/2014/main" id="{C7DA18D9-5BBB-4392-8CD5-93C6943BBA0C}"/>
              </a:ext>
            </a:extLst>
          </p:cNvPr>
          <p:cNvSpPr txBox="1"/>
          <p:nvPr/>
        </p:nvSpPr>
        <p:spPr>
          <a:xfrm>
            <a:off x="9533498" y="1226276"/>
            <a:ext cx="789307" cy="307777"/>
          </a:xfrm>
          <a:prstGeom prst="rect">
            <a:avLst/>
          </a:prstGeom>
          <a:noFill/>
        </p:spPr>
        <p:txBody>
          <a:bodyPr wrap="square" lIns="0" tIns="0" rIns="0" bIns="0" rtlCol="0" anchor="ctr" anchorCtr="0">
            <a:spAutoFit/>
          </a:bodyPr>
          <a:lstStyle/>
          <a:p>
            <a:pPr algn="ctr">
              <a:lnSpc>
                <a:spcPts val="2400"/>
              </a:lnSpc>
            </a:pPr>
            <a:r>
              <a:rPr kumimoji="1" lang="ja-JP" altLang="en-US" sz="2000" dirty="0">
                <a:latin typeface="Meiryo UI" panose="020B0604030504040204" pitchFamily="50" charset="-128"/>
                <a:ea typeface="Meiryo UI" panose="020B0604030504040204" pitchFamily="50" charset="-128"/>
              </a:rPr>
              <a:t>モック化</a:t>
            </a:r>
            <a:endParaRPr kumimoji="1" lang="en-US" altLang="ja-JP" sz="2000" dirty="0">
              <a:latin typeface="Meiryo UI" panose="020B0604030504040204" pitchFamily="50" charset="-128"/>
              <a:ea typeface="Meiryo UI" panose="020B0604030504040204" pitchFamily="50" charset="-128"/>
            </a:endParaRPr>
          </a:p>
        </p:txBody>
      </p:sp>
      <p:cxnSp>
        <p:nvCxnSpPr>
          <p:cNvPr id="124" name="直線矢印コネクタ 113">
            <a:extLst>
              <a:ext uri="{FF2B5EF4-FFF2-40B4-BE49-F238E27FC236}">
                <a16:creationId xmlns:a16="http://schemas.microsoft.com/office/drawing/2014/main" id="{3EBAC72E-9612-4E8C-BB7A-ABE5A9F1B5E5}"/>
              </a:ext>
            </a:extLst>
          </p:cNvPr>
          <p:cNvCxnSpPr>
            <a:cxnSpLocks/>
            <a:stCxn id="5128" idx="3"/>
          </p:cNvCxnSpPr>
          <p:nvPr/>
        </p:nvCxnSpPr>
        <p:spPr>
          <a:xfrm>
            <a:off x="8254371" y="852612"/>
            <a:ext cx="1202391" cy="1704061"/>
          </a:xfrm>
          <a:prstGeom prst="bentConnector2">
            <a:avLst/>
          </a:prstGeom>
          <a:ln w="76200">
            <a:solidFill>
              <a:schemeClr val="bg1">
                <a:lumMod val="65000"/>
              </a:schemeClr>
            </a:solidFill>
            <a:prstDash val="sysDash"/>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sp>
        <p:nvSpPr>
          <p:cNvPr id="10" name="スライド番号プレースホルダー 9">
            <a:extLst>
              <a:ext uri="{FF2B5EF4-FFF2-40B4-BE49-F238E27FC236}">
                <a16:creationId xmlns:a16="http://schemas.microsoft.com/office/drawing/2014/main" id="{2AEC51D3-937A-4DFB-8260-9B35E65BCD25}"/>
              </a:ext>
            </a:extLst>
          </p:cNvPr>
          <p:cNvSpPr>
            <a:spLocks noGrp="1"/>
          </p:cNvSpPr>
          <p:nvPr>
            <p:ph type="sldNum" sz="quarter" idx="12"/>
          </p:nvPr>
        </p:nvSpPr>
        <p:spPr/>
        <p:txBody>
          <a:bodyPr/>
          <a:lstStyle/>
          <a:p>
            <a:fld id="{A783C381-2822-4F05-8A88-66F73725CF2D}" type="slidenum">
              <a:rPr kumimoji="1" lang="ja-JP" altLang="en-US" smtClean="0"/>
              <a:t>45</a:t>
            </a:fld>
            <a:endParaRPr kumimoji="1" lang="ja-JP" altLang="en-US"/>
          </a:p>
        </p:txBody>
      </p:sp>
    </p:spTree>
    <p:extLst>
      <p:ext uri="{BB962C8B-B14F-4D97-AF65-F5344CB8AC3E}">
        <p14:creationId xmlns:p14="http://schemas.microsoft.com/office/powerpoint/2010/main" val="308099971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正方形/長方形 19">
            <a:extLst>
              <a:ext uri="{FF2B5EF4-FFF2-40B4-BE49-F238E27FC236}">
                <a16:creationId xmlns:a16="http://schemas.microsoft.com/office/drawing/2014/main" id="{B44D26D6-FECD-4239-9964-7A56BA52A642}"/>
              </a:ext>
            </a:extLst>
          </p:cNvPr>
          <p:cNvSpPr/>
          <p:nvPr/>
        </p:nvSpPr>
        <p:spPr>
          <a:xfrm>
            <a:off x="560172" y="1609460"/>
            <a:ext cx="10651855" cy="4692130"/>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err="1">
                <a:solidFill>
                  <a:schemeClr val="tx1"/>
                </a:solidFill>
              </a:rPr>
              <a:t>todo</a:t>
            </a:r>
            <a:endParaRPr kumimoji="1" lang="ja-JP" altLang="en-US" dirty="0">
              <a:solidFill>
                <a:schemeClr val="tx1"/>
              </a:solidFill>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ToDo</a:t>
            </a:r>
            <a:r>
              <a:rPr kumimoji="1" lang="ja-JP" altLang="en-US" sz="2800" b="1" dirty="0">
                <a:latin typeface="Meiryo UI" panose="020B0604030504040204" pitchFamily="50" charset="-128"/>
                <a:ea typeface="Meiryo UI" panose="020B0604030504040204" pitchFamily="50" charset="-128"/>
              </a:rPr>
              <a:t>管理のアーキテクチャ</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46</a:t>
            </a:fld>
            <a:endParaRPr kumimoji="1" lang="ja-JP" altLang="en-US"/>
          </a:p>
        </p:txBody>
      </p:sp>
      <p:sp>
        <p:nvSpPr>
          <p:cNvPr id="9" name="テキスト ボックス 8">
            <a:extLst>
              <a:ext uri="{FF2B5EF4-FFF2-40B4-BE49-F238E27FC236}">
                <a16:creationId xmlns:a16="http://schemas.microsoft.com/office/drawing/2014/main" id="{831827DC-C59C-4AF4-8535-36978D8345E0}"/>
              </a:ext>
            </a:extLst>
          </p:cNvPr>
          <p:cNvSpPr txBox="1"/>
          <p:nvPr/>
        </p:nvSpPr>
        <p:spPr>
          <a:xfrm>
            <a:off x="856738" y="2673008"/>
            <a:ext cx="1363909"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TodosAction</a:t>
            </a:r>
            <a:endParaRPr kumimoji="1" lang="ja-JP" altLang="en-US" dirty="0">
              <a:solidFill>
                <a:schemeClr val="bg1"/>
              </a:solidFill>
            </a:endParaRPr>
          </a:p>
        </p:txBody>
      </p:sp>
      <p:sp>
        <p:nvSpPr>
          <p:cNvPr id="11" name="テキスト ボックス 10">
            <a:extLst>
              <a:ext uri="{FF2B5EF4-FFF2-40B4-BE49-F238E27FC236}">
                <a16:creationId xmlns:a16="http://schemas.microsoft.com/office/drawing/2014/main" id="{D447FFA0-A180-4B11-829F-1487FDDD0DBC}"/>
              </a:ext>
            </a:extLst>
          </p:cNvPr>
          <p:cNvSpPr txBox="1"/>
          <p:nvPr/>
        </p:nvSpPr>
        <p:spPr>
          <a:xfrm>
            <a:off x="2317562" y="5236361"/>
            <a:ext cx="1484852"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Todo</a:t>
            </a:r>
            <a:endParaRPr kumimoji="1" lang="ja-JP" altLang="en-US" dirty="0">
              <a:solidFill>
                <a:schemeClr val="bg1"/>
              </a:solidFill>
            </a:endParaRPr>
          </a:p>
        </p:txBody>
      </p:sp>
      <p:pic>
        <p:nvPicPr>
          <p:cNvPr id="13" name="Picture 2">
            <a:extLst>
              <a:ext uri="{FF2B5EF4-FFF2-40B4-BE49-F238E27FC236}">
                <a16:creationId xmlns:a16="http://schemas.microsoft.com/office/drawing/2014/main" id="{FECC37F9-D9CF-4660-90D2-2AB7B5991E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40141" y="187484"/>
            <a:ext cx="4228265" cy="1163165"/>
          </a:xfrm>
          <a:prstGeom prst="rect">
            <a:avLst/>
          </a:prstGeom>
          <a:noFill/>
          <a:extLst>
            <a:ext uri="{909E8E84-426E-40DD-AFC4-6F175D3DCCD1}">
              <a14:hiddenFill xmlns:a14="http://schemas.microsoft.com/office/drawing/2010/main">
                <a:solidFill>
                  <a:srgbClr val="FFFFFF"/>
                </a:solidFill>
              </a14:hiddenFill>
            </a:ext>
          </a:extLst>
        </p:spPr>
      </p:pic>
      <p:sp>
        <p:nvSpPr>
          <p:cNvPr id="15" name="矢印: 右 14">
            <a:extLst>
              <a:ext uri="{FF2B5EF4-FFF2-40B4-BE49-F238E27FC236}">
                <a16:creationId xmlns:a16="http://schemas.microsoft.com/office/drawing/2014/main" id="{4A9EF9E8-4117-459E-9F19-C4AEBEF041D5}"/>
              </a:ext>
            </a:extLst>
          </p:cNvPr>
          <p:cNvSpPr/>
          <p:nvPr/>
        </p:nvSpPr>
        <p:spPr>
          <a:xfrm rot="14854000">
            <a:off x="11507333" y="1096552"/>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7" name="テキスト ボックス 16">
            <a:extLst>
              <a:ext uri="{FF2B5EF4-FFF2-40B4-BE49-F238E27FC236}">
                <a16:creationId xmlns:a16="http://schemas.microsoft.com/office/drawing/2014/main" id="{76A3C426-D6AE-4432-AA2B-2B8300EAAACB}"/>
              </a:ext>
            </a:extLst>
          </p:cNvPr>
          <p:cNvSpPr txBox="1"/>
          <p:nvPr/>
        </p:nvSpPr>
        <p:spPr>
          <a:xfrm>
            <a:off x="2846083" y="2673008"/>
            <a:ext cx="1371251"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TodoService</a:t>
            </a:r>
            <a:endParaRPr kumimoji="1" lang="ja-JP" altLang="en-US" dirty="0">
              <a:solidFill>
                <a:schemeClr val="bg1"/>
              </a:solidFill>
            </a:endParaRPr>
          </a:p>
        </p:txBody>
      </p:sp>
      <p:sp>
        <p:nvSpPr>
          <p:cNvPr id="19" name="テキスト ボックス 18">
            <a:extLst>
              <a:ext uri="{FF2B5EF4-FFF2-40B4-BE49-F238E27FC236}">
                <a16:creationId xmlns:a16="http://schemas.microsoft.com/office/drawing/2014/main" id="{2D30347F-EE2D-4F3D-B5D2-136090F343E9}"/>
              </a:ext>
            </a:extLst>
          </p:cNvPr>
          <p:cNvSpPr txBox="1"/>
          <p:nvPr/>
        </p:nvSpPr>
        <p:spPr>
          <a:xfrm>
            <a:off x="6714195" y="2673008"/>
            <a:ext cx="2060894"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JdbcTodoRepository</a:t>
            </a:r>
            <a:endParaRPr kumimoji="1" lang="ja-JP" altLang="en-US" dirty="0">
              <a:solidFill>
                <a:schemeClr val="bg1"/>
              </a:solidFill>
            </a:endParaRPr>
          </a:p>
        </p:txBody>
      </p:sp>
      <p:sp>
        <p:nvSpPr>
          <p:cNvPr id="24" name="正方形/長方形 23">
            <a:extLst>
              <a:ext uri="{FF2B5EF4-FFF2-40B4-BE49-F238E27FC236}">
                <a16:creationId xmlns:a16="http://schemas.microsoft.com/office/drawing/2014/main" id="{A13F7AD3-068B-4D62-9197-4D7D4FE33F67}"/>
              </a:ext>
            </a:extLst>
          </p:cNvPr>
          <p:cNvSpPr/>
          <p:nvPr/>
        </p:nvSpPr>
        <p:spPr>
          <a:xfrm>
            <a:off x="6540866" y="2058107"/>
            <a:ext cx="4569905" cy="177476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infrastructure</a:t>
            </a:r>
            <a:endParaRPr kumimoji="1" lang="ja-JP" altLang="en-US" dirty="0">
              <a:solidFill>
                <a:schemeClr val="tx1"/>
              </a:solidFill>
            </a:endParaRPr>
          </a:p>
        </p:txBody>
      </p:sp>
      <p:sp>
        <p:nvSpPr>
          <p:cNvPr id="26" name="テキスト ボックス 25">
            <a:extLst>
              <a:ext uri="{FF2B5EF4-FFF2-40B4-BE49-F238E27FC236}">
                <a16:creationId xmlns:a16="http://schemas.microsoft.com/office/drawing/2014/main" id="{C362A373-6A3B-433F-BF4F-428AFDBF51AB}"/>
              </a:ext>
            </a:extLst>
          </p:cNvPr>
          <p:cNvSpPr txBox="1"/>
          <p:nvPr/>
        </p:nvSpPr>
        <p:spPr>
          <a:xfrm>
            <a:off x="4579044" y="2674100"/>
            <a:ext cx="1658291"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TodoRepository</a:t>
            </a:r>
            <a:endParaRPr kumimoji="1" lang="ja-JP" altLang="en-US" dirty="0">
              <a:solidFill>
                <a:schemeClr val="bg1"/>
              </a:solidFill>
            </a:endParaRPr>
          </a:p>
        </p:txBody>
      </p:sp>
      <p:sp>
        <p:nvSpPr>
          <p:cNvPr id="28" name="正方形/長方形 27">
            <a:extLst>
              <a:ext uri="{FF2B5EF4-FFF2-40B4-BE49-F238E27FC236}">
                <a16:creationId xmlns:a16="http://schemas.microsoft.com/office/drawing/2014/main" id="{CA6B8E50-336A-4A89-B43E-B4D01B57AA07}"/>
              </a:ext>
            </a:extLst>
          </p:cNvPr>
          <p:cNvSpPr/>
          <p:nvPr/>
        </p:nvSpPr>
        <p:spPr>
          <a:xfrm>
            <a:off x="2596928" y="2058107"/>
            <a:ext cx="3807619" cy="177476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application</a:t>
            </a:r>
            <a:endParaRPr kumimoji="1" lang="ja-JP" altLang="en-US" dirty="0">
              <a:solidFill>
                <a:schemeClr val="tx1"/>
              </a:solidFill>
            </a:endParaRPr>
          </a:p>
        </p:txBody>
      </p:sp>
      <p:sp>
        <p:nvSpPr>
          <p:cNvPr id="30" name="正方形/長方形 29">
            <a:extLst>
              <a:ext uri="{FF2B5EF4-FFF2-40B4-BE49-F238E27FC236}">
                <a16:creationId xmlns:a16="http://schemas.microsoft.com/office/drawing/2014/main" id="{B4FD9F51-275A-4862-9AF8-3ABEFC5EEA2F}"/>
              </a:ext>
            </a:extLst>
          </p:cNvPr>
          <p:cNvSpPr/>
          <p:nvPr/>
        </p:nvSpPr>
        <p:spPr>
          <a:xfrm>
            <a:off x="693043" y="2058107"/>
            <a:ext cx="1725619" cy="177476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err="1">
                <a:solidFill>
                  <a:schemeClr val="tx1"/>
                </a:solidFill>
              </a:rPr>
              <a:t>api</a:t>
            </a:r>
            <a:endParaRPr kumimoji="1" lang="ja-JP" altLang="en-US" dirty="0">
              <a:solidFill>
                <a:schemeClr val="tx1"/>
              </a:solidFill>
            </a:endParaRPr>
          </a:p>
        </p:txBody>
      </p:sp>
      <p:sp>
        <p:nvSpPr>
          <p:cNvPr id="32" name="正方形/長方形 31">
            <a:extLst>
              <a:ext uri="{FF2B5EF4-FFF2-40B4-BE49-F238E27FC236}">
                <a16:creationId xmlns:a16="http://schemas.microsoft.com/office/drawing/2014/main" id="{00BE82F3-2877-44AB-8F26-EF55BF4D7CA5}"/>
              </a:ext>
            </a:extLst>
          </p:cNvPr>
          <p:cNvSpPr/>
          <p:nvPr/>
        </p:nvSpPr>
        <p:spPr>
          <a:xfrm>
            <a:off x="2016367" y="4342962"/>
            <a:ext cx="6234309" cy="186964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domain</a:t>
            </a:r>
            <a:endParaRPr kumimoji="1" lang="ja-JP" altLang="en-US" dirty="0">
              <a:solidFill>
                <a:schemeClr val="tx1"/>
              </a:solidFill>
            </a:endParaRPr>
          </a:p>
        </p:txBody>
      </p:sp>
      <p:sp>
        <p:nvSpPr>
          <p:cNvPr id="34" name="テキスト ボックス 33">
            <a:extLst>
              <a:ext uri="{FF2B5EF4-FFF2-40B4-BE49-F238E27FC236}">
                <a16:creationId xmlns:a16="http://schemas.microsoft.com/office/drawing/2014/main" id="{3AA8EC96-B3CB-44BD-B747-5B1221B7588B}"/>
              </a:ext>
            </a:extLst>
          </p:cNvPr>
          <p:cNvSpPr txBox="1"/>
          <p:nvPr/>
        </p:nvSpPr>
        <p:spPr>
          <a:xfrm>
            <a:off x="4519219" y="4814202"/>
            <a:ext cx="1484852"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TodoId</a:t>
            </a:r>
            <a:endParaRPr kumimoji="1" lang="ja-JP" altLang="en-US" dirty="0">
              <a:solidFill>
                <a:schemeClr val="bg1"/>
              </a:solidFill>
            </a:endParaRPr>
          </a:p>
        </p:txBody>
      </p:sp>
      <p:sp>
        <p:nvSpPr>
          <p:cNvPr id="36" name="テキスト ボックス 35">
            <a:extLst>
              <a:ext uri="{FF2B5EF4-FFF2-40B4-BE49-F238E27FC236}">
                <a16:creationId xmlns:a16="http://schemas.microsoft.com/office/drawing/2014/main" id="{4C2F1D95-87C9-46FE-AAF6-E368E3382462}"/>
              </a:ext>
            </a:extLst>
          </p:cNvPr>
          <p:cNvSpPr txBox="1"/>
          <p:nvPr/>
        </p:nvSpPr>
        <p:spPr>
          <a:xfrm>
            <a:off x="4528062" y="5238168"/>
            <a:ext cx="1484852"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TodoText</a:t>
            </a:r>
            <a:endParaRPr kumimoji="1" lang="ja-JP" altLang="en-US" dirty="0">
              <a:solidFill>
                <a:schemeClr val="bg1"/>
              </a:solidFill>
            </a:endParaRPr>
          </a:p>
        </p:txBody>
      </p:sp>
      <p:sp>
        <p:nvSpPr>
          <p:cNvPr id="38" name="テキスト ボックス 37">
            <a:extLst>
              <a:ext uri="{FF2B5EF4-FFF2-40B4-BE49-F238E27FC236}">
                <a16:creationId xmlns:a16="http://schemas.microsoft.com/office/drawing/2014/main" id="{AB69BCE2-4B29-4C1E-AD9B-9A8741609565}"/>
              </a:ext>
            </a:extLst>
          </p:cNvPr>
          <p:cNvSpPr txBox="1"/>
          <p:nvPr/>
        </p:nvSpPr>
        <p:spPr>
          <a:xfrm>
            <a:off x="4519219" y="5661721"/>
            <a:ext cx="1484852"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TodoStatus</a:t>
            </a:r>
            <a:endParaRPr kumimoji="1" lang="ja-JP" altLang="en-US" dirty="0">
              <a:solidFill>
                <a:schemeClr val="bg1"/>
              </a:solidFill>
            </a:endParaRPr>
          </a:p>
        </p:txBody>
      </p:sp>
      <p:sp>
        <p:nvSpPr>
          <p:cNvPr id="40" name="テキスト ボックス 39">
            <a:extLst>
              <a:ext uri="{FF2B5EF4-FFF2-40B4-BE49-F238E27FC236}">
                <a16:creationId xmlns:a16="http://schemas.microsoft.com/office/drawing/2014/main" id="{BC86A210-904D-488B-B1F4-C19BF2CF628E}"/>
              </a:ext>
            </a:extLst>
          </p:cNvPr>
          <p:cNvSpPr txBox="1"/>
          <p:nvPr/>
        </p:nvSpPr>
        <p:spPr>
          <a:xfrm>
            <a:off x="6545013" y="4815445"/>
            <a:ext cx="1484852"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UserId</a:t>
            </a:r>
            <a:endParaRPr kumimoji="1" lang="ja-JP" altLang="en-US" dirty="0">
              <a:solidFill>
                <a:schemeClr val="bg1"/>
              </a:solidFill>
            </a:endParaRPr>
          </a:p>
        </p:txBody>
      </p:sp>
      <p:sp>
        <p:nvSpPr>
          <p:cNvPr id="44" name="正方形/長方形 43">
            <a:extLst>
              <a:ext uri="{FF2B5EF4-FFF2-40B4-BE49-F238E27FC236}">
                <a16:creationId xmlns:a16="http://schemas.microsoft.com/office/drawing/2014/main" id="{963C6B72-8A76-43F2-A0A9-1C5D34AF833D}"/>
              </a:ext>
            </a:extLst>
          </p:cNvPr>
          <p:cNvSpPr/>
          <p:nvPr/>
        </p:nvSpPr>
        <p:spPr>
          <a:xfrm>
            <a:off x="9128672" y="2557791"/>
            <a:ext cx="1829850" cy="1119840"/>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entity</a:t>
            </a:r>
            <a:endParaRPr kumimoji="1" lang="ja-JP" altLang="en-US" dirty="0">
              <a:solidFill>
                <a:schemeClr val="tx1"/>
              </a:solidFill>
            </a:endParaRPr>
          </a:p>
        </p:txBody>
      </p:sp>
      <p:sp>
        <p:nvSpPr>
          <p:cNvPr id="46" name="テキスト ボックス 45">
            <a:extLst>
              <a:ext uri="{FF2B5EF4-FFF2-40B4-BE49-F238E27FC236}">
                <a16:creationId xmlns:a16="http://schemas.microsoft.com/office/drawing/2014/main" id="{6298709F-D66D-4C65-ADA5-6450B744A55A}"/>
              </a:ext>
            </a:extLst>
          </p:cNvPr>
          <p:cNvSpPr txBox="1"/>
          <p:nvPr/>
        </p:nvSpPr>
        <p:spPr>
          <a:xfrm>
            <a:off x="9371876" y="2972891"/>
            <a:ext cx="1484852"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TodoEntity</a:t>
            </a:r>
            <a:endParaRPr kumimoji="1" lang="ja-JP" altLang="en-US" dirty="0">
              <a:solidFill>
                <a:schemeClr val="bg1"/>
              </a:solidFill>
            </a:endParaRPr>
          </a:p>
        </p:txBody>
      </p:sp>
      <p:cxnSp>
        <p:nvCxnSpPr>
          <p:cNvPr id="51" name="直線矢印コネクタ 50">
            <a:extLst>
              <a:ext uri="{FF2B5EF4-FFF2-40B4-BE49-F238E27FC236}">
                <a16:creationId xmlns:a16="http://schemas.microsoft.com/office/drawing/2014/main" id="{29972C1C-D2F2-496C-8FA0-49B9DB6C4D13}"/>
              </a:ext>
            </a:extLst>
          </p:cNvPr>
          <p:cNvCxnSpPr>
            <a:cxnSpLocks/>
            <a:stCxn id="9" idx="3"/>
            <a:endCxn id="17" idx="1"/>
          </p:cNvCxnSpPr>
          <p:nvPr/>
        </p:nvCxnSpPr>
        <p:spPr>
          <a:xfrm>
            <a:off x="2220647" y="2857674"/>
            <a:ext cx="625436" cy="0"/>
          </a:xfrm>
          <a:prstGeom prst="straightConnector1">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56" name="直線矢印コネクタ 55">
            <a:extLst>
              <a:ext uri="{FF2B5EF4-FFF2-40B4-BE49-F238E27FC236}">
                <a16:creationId xmlns:a16="http://schemas.microsoft.com/office/drawing/2014/main" id="{20994FE4-C05F-4348-A4A2-28BFD4414A68}"/>
              </a:ext>
            </a:extLst>
          </p:cNvPr>
          <p:cNvCxnSpPr>
            <a:cxnSpLocks/>
            <a:stCxn id="17" idx="3"/>
            <a:endCxn id="26" idx="1"/>
          </p:cNvCxnSpPr>
          <p:nvPr/>
        </p:nvCxnSpPr>
        <p:spPr>
          <a:xfrm>
            <a:off x="4217334" y="2857674"/>
            <a:ext cx="361710" cy="1092"/>
          </a:xfrm>
          <a:prstGeom prst="straightConnector1">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60" name="直線矢印コネクタ 59">
            <a:extLst>
              <a:ext uri="{FF2B5EF4-FFF2-40B4-BE49-F238E27FC236}">
                <a16:creationId xmlns:a16="http://schemas.microsoft.com/office/drawing/2014/main" id="{330FBFCA-62C8-404E-A75B-67A109ACD3B1}"/>
              </a:ext>
            </a:extLst>
          </p:cNvPr>
          <p:cNvCxnSpPr>
            <a:cxnSpLocks/>
            <a:stCxn id="19" idx="2"/>
            <a:endCxn id="46" idx="1"/>
          </p:cNvCxnSpPr>
          <p:nvPr/>
        </p:nvCxnSpPr>
        <p:spPr>
          <a:xfrm rot="16200000" flipH="1">
            <a:off x="8500651" y="2286331"/>
            <a:ext cx="115217" cy="1627234"/>
          </a:xfrm>
          <a:prstGeom prst="bentConnector2">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66" name="直線矢印コネクタ 65">
            <a:extLst>
              <a:ext uri="{FF2B5EF4-FFF2-40B4-BE49-F238E27FC236}">
                <a16:creationId xmlns:a16="http://schemas.microsoft.com/office/drawing/2014/main" id="{0E84C361-F2C1-47B8-BEAD-1FBF5181123F}"/>
              </a:ext>
            </a:extLst>
          </p:cNvPr>
          <p:cNvCxnSpPr>
            <a:cxnSpLocks/>
            <a:stCxn id="24" idx="2"/>
            <a:endCxn id="32" idx="3"/>
          </p:cNvCxnSpPr>
          <p:nvPr/>
        </p:nvCxnSpPr>
        <p:spPr>
          <a:xfrm rot="5400000">
            <a:off x="7815793" y="4267756"/>
            <a:ext cx="1444911" cy="575143"/>
          </a:xfrm>
          <a:prstGeom prst="bentConnector2">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69" name="直線矢印コネクタ 68">
            <a:extLst>
              <a:ext uri="{FF2B5EF4-FFF2-40B4-BE49-F238E27FC236}">
                <a16:creationId xmlns:a16="http://schemas.microsoft.com/office/drawing/2014/main" id="{D0F4529E-5D2D-4B56-B367-E8B355014DEC}"/>
              </a:ext>
            </a:extLst>
          </p:cNvPr>
          <p:cNvCxnSpPr>
            <a:cxnSpLocks/>
            <a:stCxn id="28" idx="2"/>
            <a:endCxn id="32" idx="0"/>
          </p:cNvCxnSpPr>
          <p:nvPr/>
        </p:nvCxnSpPr>
        <p:spPr>
          <a:xfrm rot="16200000" flipH="1">
            <a:off x="4562085" y="3771525"/>
            <a:ext cx="510090" cy="632784"/>
          </a:xfrm>
          <a:prstGeom prst="bentConnector3">
            <a:avLst>
              <a:gd name="adj1" fmla="val 50000"/>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72" name="直線矢印コネクタ 71">
            <a:extLst>
              <a:ext uri="{FF2B5EF4-FFF2-40B4-BE49-F238E27FC236}">
                <a16:creationId xmlns:a16="http://schemas.microsoft.com/office/drawing/2014/main" id="{B013876F-187F-4168-9204-B972BBBB27AF}"/>
              </a:ext>
            </a:extLst>
          </p:cNvPr>
          <p:cNvCxnSpPr>
            <a:cxnSpLocks/>
            <a:stCxn id="30" idx="2"/>
            <a:endCxn id="32" idx="1"/>
          </p:cNvCxnSpPr>
          <p:nvPr/>
        </p:nvCxnSpPr>
        <p:spPr>
          <a:xfrm rot="16200000" flipH="1">
            <a:off x="1063655" y="4325070"/>
            <a:ext cx="1444911" cy="460514"/>
          </a:xfrm>
          <a:prstGeom prst="bentConnector2">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grpSp>
        <p:nvGrpSpPr>
          <p:cNvPr id="81" name="グループ化 80">
            <a:extLst>
              <a:ext uri="{FF2B5EF4-FFF2-40B4-BE49-F238E27FC236}">
                <a16:creationId xmlns:a16="http://schemas.microsoft.com/office/drawing/2014/main" id="{28EC7FF3-814B-4190-923F-920025D9C596}"/>
              </a:ext>
            </a:extLst>
          </p:cNvPr>
          <p:cNvGrpSpPr/>
          <p:nvPr/>
        </p:nvGrpSpPr>
        <p:grpSpPr>
          <a:xfrm>
            <a:off x="6219999" y="2778469"/>
            <a:ext cx="494196" cy="149470"/>
            <a:chOff x="6295935" y="3089758"/>
            <a:chExt cx="494196" cy="149470"/>
          </a:xfrm>
        </p:grpSpPr>
        <p:cxnSp>
          <p:nvCxnSpPr>
            <p:cNvPr id="63" name="直線矢印コネクタ 62">
              <a:extLst>
                <a:ext uri="{FF2B5EF4-FFF2-40B4-BE49-F238E27FC236}">
                  <a16:creationId xmlns:a16="http://schemas.microsoft.com/office/drawing/2014/main" id="{128F3414-50CC-447D-AFB2-A078F0B1E6A4}"/>
                </a:ext>
              </a:extLst>
            </p:cNvPr>
            <p:cNvCxnSpPr>
              <a:cxnSpLocks/>
              <a:stCxn id="19" idx="1"/>
              <a:endCxn id="26" idx="3"/>
            </p:cNvCxnSpPr>
            <p:nvPr/>
          </p:nvCxnSpPr>
          <p:spPr>
            <a:xfrm flipH="1">
              <a:off x="6313271" y="3168963"/>
              <a:ext cx="476860" cy="1092"/>
            </a:xfrm>
            <a:prstGeom prst="straightConnector1">
              <a:avLst/>
            </a:prstGeom>
            <a:ln w="38100">
              <a:solidFill>
                <a:schemeClr val="bg1">
                  <a:lumMod val="65000"/>
                </a:schemeClr>
              </a:solidFill>
              <a:miter lim="800000"/>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80" name="二等辺三角形 79">
              <a:extLst>
                <a:ext uri="{FF2B5EF4-FFF2-40B4-BE49-F238E27FC236}">
                  <a16:creationId xmlns:a16="http://schemas.microsoft.com/office/drawing/2014/main" id="{E0DABA6E-2390-43BA-BA11-00E900875370}"/>
                </a:ext>
              </a:extLst>
            </p:cNvPr>
            <p:cNvSpPr/>
            <p:nvPr/>
          </p:nvSpPr>
          <p:spPr>
            <a:xfrm rot="16200000">
              <a:off x="6285627" y="3100066"/>
              <a:ext cx="149470" cy="128853"/>
            </a:xfrm>
            <a:prstGeom prst="triangle">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93" name="直線矢印コネクタ 92">
            <a:extLst>
              <a:ext uri="{FF2B5EF4-FFF2-40B4-BE49-F238E27FC236}">
                <a16:creationId xmlns:a16="http://schemas.microsoft.com/office/drawing/2014/main" id="{FDB96F6D-39F2-4E39-A522-7794E2316B97}"/>
              </a:ext>
            </a:extLst>
          </p:cNvPr>
          <p:cNvCxnSpPr>
            <a:cxnSpLocks/>
            <a:stCxn id="11" idx="3"/>
            <a:endCxn id="36" idx="1"/>
          </p:cNvCxnSpPr>
          <p:nvPr/>
        </p:nvCxnSpPr>
        <p:spPr>
          <a:xfrm>
            <a:off x="3802414" y="5421027"/>
            <a:ext cx="725648" cy="1807"/>
          </a:xfrm>
          <a:prstGeom prst="straightConnector1">
            <a:avLst/>
          </a:prstGeom>
          <a:ln w="38100">
            <a:solidFill>
              <a:schemeClr val="bg1">
                <a:lumMod val="65000"/>
              </a:schemeClr>
            </a:solidFill>
            <a:prstDash val="solid"/>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02" name="直線矢印コネクタ 101">
            <a:extLst>
              <a:ext uri="{FF2B5EF4-FFF2-40B4-BE49-F238E27FC236}">
                <a16:creationId xmlns:a16="http://schemas.microsoft.com/office/drawing/2014/main" id="{694C88B8-AACC-479E-ACB1-A5BECB6815DE}"/>
              </a:ext>
            </a:extLst>
          </p:cNvPr>
          <p:cNvCxnSpPr>
            <a:cxnSpLocks/>
            <a:stCxn id="11" idx="3"/>
            <a:endCxn id="34" idx="1"/>
          </p:cNvCxnSpPr>
          <p:nvPr/>
        </p:nvCxnSpPr>
        <p:spPr>
          <a:xfrm flipV="1">
            <a:off x="3802414" y="4998868"/>
            <a:ext cx="716805" cy="422159"/>
          </a:xfrm>
          <a:prstGeom prst="straightConnector1">
            <a:avLst/>
          </a:prstGeom>
          <a:ln w="38100">
            <a:solidFill>
              <a:schemeClr val="bg1">
                <a:lumMod val="65000"/>
              </a:schemeClr>
            </a:solidFill>
            <a:prstDash val="solid"/>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07" name="直線矢印コネクタ 106">
            <a:extLst>
              <a:ext uri="{FF2B5EF4-FFF2-40B4-BE49-F238E27FC236}">
                <a16:creationId xmlns:a16="http://schemas.microsoft.com/office/drawing/2014/main" id="{98B7E328-8781-4E60-A107-41059BE18812}"/>
              </a:ext>
            </a:extLst>
          </p:cNvPr>
          <p:cNvCxnSpPr>
            <a:cxnSpLocks/>
            <a:stCxn id="11" idx="3"/>
            <a:endCxn id="38" idx="1"/>
          </p:cNvCxnSpPr>
          <p:nvPr/>
        </p:nvCxnSpPr>
        <p:spPr>
          <a:xfrm>
            <a:off x="3802414" y="5421027"/>
            <a:ext cx="716805" cy="425360"/>
          </a:xfrm>
          <a:prstGeom prst="straightConnector1">
            <a:avLst/>
          </a:prstGeom>
          <a:ln w="38100">
            <a:solidFill>
              <a:schemeClr val="bg1">
                <a:lumMod val="65000"/>
              </a:schemeClr>
            </a:solidFill>
            <a:prstDash val="solid"/>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888733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B9046A26-1756-4814-B243-94A1BD3D7D62}"/>
              </a:ext>
            </a:extLst>
          </p:cNvPr>
          <p:cNvSpPr txBox="1"/>
          <p:nvPr/>
        </p:nvSpPr>
        <p:spPr>
          <a:xfrm>
            <a:off x="715816" y="1308543"/>
            <a:ext cx="10888049" cy="4554708"/>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レイヤーごとに</a:t>
            </a:r>
            <a:r>
              <a:rPr kumimoji="1" lang="ja-JP" altLang="en-US" sz="2000" dirty="0">
                <a:highlight>
                  <a:srgbClr val="FFFF00"/>
                </a:highlight>
                <a:latin typeface="Meiryo UI" panose="020B0604030504040204" pitchFamily="50" charset="-128"/>
                <a:ea typeface="Meiryo UI" panose="020B0604030504040204" pitchFamily="50" charset="-128"/>
              </a:rPr>
              <a:t>関心毎を分けて</a:t>
            </a:r>
            <a:r>
              <a:rPr kumimoji="1" lang="ja-JP" altLang="en-US" sz="2000" dirty="0">
                <a:latin typeface="Meiryo UI" panose="020B0604030504040204" pitchFamily="50" charset="-128"/>
                <a:ea typeface="Meiryo UI" panose="020B0604030504040204" pitchFamily="50" charset="-128"/>
              </a:rPr>
              <a:t>処理が散らばるのを防ぎます。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レイヤードアーキテクチャの視点</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hlinkClick r:id="rId3"/>
              </a:rPr>
              <a:t>https://qiita.com/kichion/items/aca19765cb16e7e65946</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レイヤードアーキテクチャ</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47</a:t>
            </a:fld>
            <a:endParaRPr kumimoji="1" lang="ja-JP" altLang="en-US"/>
          </a:p>
        </p:txBody>
      </p:sp>
      <p:sp>
        <p:nvSpPr>
          <p:cNvPr id="9" name="テキスト ボックス 8">
            <a:extLst>
              <a:ext uri="{FF2B5EF4-FFF2-40B4-BE49-F238E27FC236}">
                <a16:creationId xmlns:a16="http://schemas.microsoft.com/office/drawing/2014/main" id="{831827DC-C59C-4AF4-8535-36978D8345E0}"/>
              </a:ext>
            </a:extLst>
          </p:cNvPr>
          <p:cNvSpPr txBox="1"/>
          <p:nvPr/>
        </p:nvSpPr>
        <p:spPr>
          <a:xfrm>
            <a:off x="879511" y="2767412"/>
            <a:ext cx="1363909"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TodosAction</a:t>
            </a:r>
            <a:endParaRPr kumimoji="1" lang="ja-JP" altLang="en-US" dirty="0">
              <a:solidFill>
                <a:schemeClr val="bg1"/>
              </a:solidFill>
            </a:endParaRPr>
          </a:p>
        </p:txBody>
      </p:sp>
      <p:sp>
        <p:nvSpPr>
          <p:cNvPr id="17" name="テキスト ボックス 16">
            <a:extLst>
              <a:ext uri="{FF2B5EF4-FFF2-40B4-BE49-F238E27FC236}">
                <a16:creationId xmlns:a16="http://schemas.microsoft.com/office/drawing/2014/main" id="{76A3C426-D6AE-4432-AA2B-2B8300EAAACB}"/>
              </a:ext>
            </a:extLst>
          </p:cNvPr>
          <p:cNvSpPr txBox="1"/>
          <p:nvPr/>
        </p:nvSpPr>
        <p:spPr>
          <a:xfrm>
            <a:off x="2868856" y="2767412"/>
            <a:ext cx="1371251"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TodoService</a:t>
            </a:r>
            <a:endParaRPr kumimoji="1" lang="ja-JP" altLang="en-US" dirty="0">
              <a:solidFill>
                <a:schemeClr val="bg1"/>
              </a:solidFill>
            </a:endParaRPr>
          </a:p>
        </p:txBody>
      </p:sp>
      <p:sp>
        <p:nvSpPr>
          <p:cNvPr id="19" name="テキスト ボックス 18">
            <a:extLst>
              <a:ext uri="{FF2B5EF4-FFF2-40B4-BE49-F238E27FC236}">
                <a16:creationId xmlns:a16="http://schemas.microsoft.com/office/drawing/2014/main" id="{2D30347F-EE2D-4F3D-B5D2-136090F343E9}"/>
              </a:ext>
            </a:extLst>
          </p:cNvPr>
          <p:cNvSpPr txBox="1"/>
          <p:nvPr/>
        </p:nvSpPr>
        <p:spPr>
          <a:xfrm>
            <a:off x="6736968" y="2767412"/>
            <a:ext cx="2060894"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JdbcTodoRepository</a:t>
            </a:r>
            <a:endParaRPr kumimoji="1" lang="ja-JP" altLang="en-US" dirty="0">
              <a:solidFill>
                <a:schemeClr val="bg1"/>
              </a:solidFill>
            </a:endParaRPr>
          </a:p>
        </p:txBody>
      </p:sp>
      <p:sp>
        <p:nvSpPr>
          <p:cNvPr id="24" name="正方形/長方形 23">
            <a:extLst>
              <a:ext uri="{FF2B5EF4-FFF2-40B4-BE49-F238E27FC236}">
                <a16:creationId xmlns:a16="http://schemas.microsoft.com/office/drawing/2014/main" id="{A13F7AD3-068B-4D62-9197-4D7D4FE33F67}"/>
              </a:ext>
            </a:extLst>
          </p:cNvPr>
          <p:cNvSpPr/>
          <p:nvPr/>
        </p:nvSpPr>
        <p:spPr>
          <a:xfrm>
            <a:off x="6563639" y="2152511"/>
            <a:ext cx="4569905" cy="177476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infrastructure</a:t>
            </a:r>
            <a:endParaRPr kumimoji="1" lang="ja-JP" altLang="en-US" dirty="0">
              <a:solidFill>
                <a:schemeClr val="tx1"/>
              </a:solidFill>
            </a:endParaRPr>
          </a:p>
        </p:txBody>
      </p:sp>
      <p:sp>
        <p:nvSpPr>
          <p:cNvPr id="26" name="テキスト ボックス 25">
            <a:extLst>
              <a:ext uri="{FF2B5EF4-FFF2-40B4-BE49-F238E27FC236}">
                <a16:creationId xmlns:a16="http://schemas.microsoft.com/office/drawing/2014/main" id="{C362A373-6A3B-433F-BF4F-428AFDBF51AB}"/>
              </a:ext>
            </a:extLst>
          </p:cNvPr>
          <p:cNvSpPr txBox="1"/>
          <p:nvPr/>
        </p:nvSpPr>
        <p:spPr>
          <a:xfrm>
            <a:off x="4601817" y="2768504"/>
            <a:ext cx="1658291"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TodoRepository</a:t>
            </a:r>
            <a:endParaRPr kumimoji="1" lang="ja-JP" altLang="en-US" dirty="0">
              <a:solidFill>
                <a:schemeClr val="bg1"/>
              </a:solidFill>
            </a:endParaRPr>
          </a:p>
        </p:txBody>
      </p:sp>
      <p:sp>
        <p:nvSpPr>
          <p:cNvPr id="28" name="正方形/長方形 27">
            <a:extLst>
              <a:ext uri="{FF2B5EF4-FFF2-40B4-BE49-F238E27FC236}">
                <a16:creationId xmlns:a16="http://schemas.microsoft.com/office/drawing/2014/main" id="{CA6B8E50-336A-4A89-B43E-B4D01B57AA07}"/>
              </a:ext>
            </a:extLst>
          </p:cNvPr>
          <p:cNvSpPr/>
          <p:nvPr/>
        </p:nvSpPr>
        <p:spPr>
          <a:xfrm>
            <a:off x="2619701" y="2152511"/>
            <a:ext cx="3807619" cy="177476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application</a:t>
            </a:r>
            <a:endParaRPr kumimoji="1" lang="ja-JP" altLang="en-US" dirty="0">
              <a:solidFill>
                <a:schemeClr val="tx1"/>
              </a:solidFill>
            </a:endParaRPr>
          </a:p>
        </p:txBody>
      </p:sp>
      <p:sp>
        <p:nvSpPr>
          <p:cNvPr id="30" name="正方形/長方形 29">
            <a:extLst>
              <a:ext uri="{FF2B5EF4-FFF2-40B4-BE49-F238E27FC236}">
                <a16:creationId xmlns:a16="http://schemas.microsoft.com/office/drawing/2014/main" id="{B4FD9F51-275A-4862-9AF8-3ABEFC5EEA2F}"/>
              </a:ext>
            </a:extLst>
          </p:cNvPr>
          <p:cNvSpPr/>
          <p:nvPr/>
        </p:nvSpPr>
        <p:spPr>
          <a:xfrm>
            <a:off x="715816" y="2152511"/>
            <a:ext cx="1725619" cy="177476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err="1">
                <a:solidFill>
                  <a:schemeClr val="tx1"/>
                </a:solidFill>
              </a:rPr>
              <a:t>api</a:t>
            </a:r>
            <a:endParaRPr kumimoji="1" lang="ja-JP" altLang="en-US" dirty="0">
              <a:solidFill>
                <a:schemeClr val="tx1"/>
              </a:solidFill>
            </a:endParaRPr>
          </a:p>
        </p:txBody>
      </p:sp>
      <p:sp>
        <p:nvSpPr>
          <p:cNvPr id="44" name="正方形/長方形 43">
            <a:extLst>
              <a:ext uri="{FF2B5EF4-FFF2-40B4-BE49-F238E27FC236}">
                <a16:creationId xmlns:a16="http://schemas.microsoft.com/office/drawing/2014/main" id="{963C6B72-8A76-43F2-A0A9-1C5D34AF833D}"/>
              </a:ext>
            </a:extLst>
          </p:cNvPr>
          <p:cNvSpPr/>
          <p:nvPr/>
        </p:nvSpPr>
        <p:spPr>
          <a:xfrm>
            <a:off x="9151445" y="2652195"/>
            <a:ext cx="1829850" cy="1119840"/>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entity</a:t>
            </a:r>
            <a:endParaRPr kumimoji="1" lang="ja-JP" altLang="en-US" dirty="0">
              <a:solidFill>
                <a:schemeClr val="tx1"/>
              </a:solidFill>
            </a:endParaRPr>
          </a:p>
        </p:txBody>
      </p:sp>
      <p:sp>
        <p:nvSpPr>
          <p:cNvPr id="46" name="テキスト ボックス 45">
            <a:extLst>
              <a:ext uri="{FF2B5EF4-FFF2-40B4-BE49-F238E27FC236}">
                <a16:creationId xmlns:a16="http://schemas.microsoft.com/office/drawing/2014/main" id="{6298709F-D66D-4C65-ADA5-6450B744A55A}"/>
              </a:ext>
            </a:extLst>
          </p:cNvPr>
          <p:cNvSpPr txBox="1"/>
          <p:nvPr/>
        </p:nvSpPr>
        <p:spPr>
          <a:xfrm>
            <a:off x="9394649" y="3067295"/>
            <a:ext cx="1484852"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TodoEntity</a:t>
            </a:r>
            <a:endParaRPr kumimoji="1" lang="ja-JP" altLang="en-US" dirty="0">
              <a:solidFill>
                <a:schemeClr val="bg1"/>
              </a:solidFill>
            </a:endParaRPr>
          </a:p>
        </p:txBody>
      </p:sp>
      <p:cxnSp>
        <p:nvCxnSpPr>
          <p:cNvPr id="51" name="直線矢印コネクタ 50">
            <a:extLst>
              <a:ext uri="{FF2B5EF4-FFF2-40B4-BE49-F238E27FC236}">
                <a16:creationId xmlns:a16="http://schemas.microsoft.com/office/drawing/2014/main" id="{29972C1C-D2F2-496C-8FA0-49B9DB6C4D13}"/>
              </a:ext>
            </a:extLst>
          </p:cNvPr>
          <p:cNvCxnSpPr>
            <a:cxnSpLocks/>
            <a:stCxn id="9" idx="3"/>
            <a:endCxn id="17" idx="1"/>
          </p:cNvCxnSpPr>
          <p:nvPr/>
        </p:nvCxnSpPr>
        <p:spPr>
          <a:xfrm>
            <a:off x="2243420" y="2952078"/>
            <a:ext cx="625436" cy="0"/>
          </a:xfrm>
          <a:prstGeom prst="straightConnector1">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56" name="直線矢印コネクタ 55">
            <a:extLst>
              <a:ext uri="{FF2B5EF4-FFF2-40B4-BE49-F238E27FC236}">
                <a16:creationId xmlns:a16="http://schemas.microsoft.com/office/drawing/2014/main" id="{20994FE4-C05F-4348-A4A2-28BFD4414A68}"/>
              </a:ext>
            </a:extLst>
          </p:cNvPr>
          <p:cNvCxnSpPr>
            <a:cxnSpLocks/>
            <a:stCxn id="17" idx="3"/>
            <a:endCxn id="26" idx="1"/>
          </p:cNvCxnSpPr>
          <p:nvPr/>
        </p:nvCxnSpPr>
        <p:spPr>
          <a:xfrm>
            <a:off x="4240107" y="2952078"/>
            <a:ext cx="361710" cy="1092"/>
          </a:xfrm>
          <a:prstGeom prst="straightConnector1">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60" name="直線矢印コネクタ 59">
            <a:extLst>
              <a:ext uri="{FF2B5EF4-FFF2-40B4-BE49-F238E27FC236}">
                <a16:creationId xmlns:a16="http://schemas.microsoft.com/office/drawing/2014/main" id="{330FBFCA-62C8-404E-A75B-67A109ACD3B1}"/>
              </a:ext>
            </a:extLst>
          </p:cNvPr>
          <p:cNvCxnSpPr>
            <a:cxnSpLocks/>
            <a:stCxn id="19" idx="2"/>
            <a:endCxn id="46" idx="1"/>
          </p:cNvCxnSpPr>
          <p:nvPr/>
        </p:nvCxnSpPr>
        <p:spPr>
          <a:xfrm rot="16200000" flipH="1">
            <a:off x="8523424" y="2380735"/>
            <a:ext cx="115217" cy="1627234"/>
          </a:xfrm>
          <a:prstGeom prst="bentConnector2">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grpSp>
        <p:nvGrpSpPr>
          <p:cNvPr id="81" name="グループ化 80">
            <a:extLst>
              <a:ext uri="{FF2B5EF4-FFF2-40B4-BE49-F238E27FC236}">
                <a16:creationId xmlns:a16="http://schemas.microsoft.com/office/drawing/2014/main" id="{28EC7FF3-814B-4190-923F-920025D9C596}"/>
              </a:ext>
            </a:extLst>
          </p:cNvPr>
          <p:cNvGrpSpPr/>
          <p:nvPr/>
        </p:nvGrpSpPr>
        <p:grpSpPr>
          <a:xfrm>
            <a:off x="6252500" y="2871489"/>
            <a:ext cx="484468" cy="149470"/>
            <a:chOff x="6305663" y="2778473"/>
            <a:chExt cx="484468" cy="149470"/>
          </a:xfrm>
        </p:grpSpPr>
        <p:cxnSp>
          <p:nvCxnSpPr>
            <p:cNvPr id="63" name="直線矢印コネクタ 62">
              <a:extLst>
                <a:ext uri="{FF2B5EF4-FFF2-40B4-BE49-F238E27FC236}">
                  <a16:creationId xmlns:a16="http://schemas.microsoft.com/office/drawing/2014/main" id="{128F3414-50CC-447D-AFB2-A078F0B1E6A4}"/>
                </a:ext>
              </a:extLst>
            </p:cNvPr>
            <p:cNvCxnSpPr>
              <a:cxnSpLocks/>
              <a:stCxn id="19" idx="1"/>
              <a:endCxn id="26" idx="3"/>
            </p:cNvCxnSpPr>
            <p:nvPr/>
          </p:nvCxnSpPr>
          <p:spPr>
            <a:xfrm flipH="1">
              <a:off x="6313271" y="2859062"/>
              <a:ext cx="476860" cy="1092"/>
            </a:xfrm>
            <a:prstGeom prst="straightConnector1">
              <a:avLst/>
            </a:prstGeom>
            <a:ln w="38100">
              <a:solidFill>
                <a:schemeClr val="bg1">
                  <a:lumMod val="65000"/>
                </a:schemeClr>
              </a:solidFill>
              <a:miter lim="800000"/>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80" name="二等辺三角形 79">
              <a:extLst>
                <a:ext uri="{FF2B5EF4-FFF2-40B4-BE49-F238E27FC236}">
                  <a16:creationId xmlns:a16="http://schemas.microsoft.com/office/drawing/2014/main" id="{E0DABA6E-2390-43BA-BA11-00E900875370}"/>
                </a:ext>
              </a:extLst>
            </p:cNvPr>
            <p:cNvSpPr/>
            <p:nvPr/>
          </p:nvSpPr>
          <p:spPr>
            <a:xfrm rot="16200000">
              <a:off x="6295355" y="2788781"/>
              <a:ext cx="149470" cy="128853"/>
            </a:xfrm>
            <a:prstGeom prst="triangle">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6" name="テキスト ボックス 5">
            <a:extLst>
              <a:ext uri="{FF2B5EF4-FFF2-40B4-BE49-F238E27FC236}">
                <a16:creationId xmlns:a16="http://schemas.microsoft.com/office/drawing/2014/main" id="{90D81727-1FC2-4C94-8046-19FCFBDA1641}"/>
              </a:ext>
            </a:extLst>
          </p:cNvPr>
          <p:cNvSpPr txBox="1"/>
          <p:nvPr/>
        </p:nvSpPr>
        <p:spPr>
          <a:xfrm>
            <a:off x="999785" y="3724597"/>
            <a:ext cx="1157679" cy="363882"/>
          </a:xfrm>
          <a:prstGeom prst="rect">
            <a:avLst/>
          </a:prstGeom>
          <a:solidFill>
            <a:schemeClr val="accent5"/>
          </a:solidFill>
        </p:spPr>
        <p:txBody>
          <a:bodyPr wrap="square" rtlCol="0">
            <a:spAutoFit/>
          </a:bodyPr>
          <a:lstStyle/>
          <a:p>
            <a:pPr>
              <a:lnSpc>
                <a:spcPts val="2400"/>
              </a:lnSpc>
            </a:pPr>
            <a:r>
              <a:rPr kumimoji="1" lang="en-US" altLang="ja-JP" sz="1600" dirty="0">
                <a:solidFill>
                  <a:schemeClr val="bg1"/>
                </a:solidFill>
                <a:latin typeface="Meiryo UI" panose="020B0604030504040204" pitchFamily="50" charset="-128"/>
                <a:ea typeface="Meiryo UI" panose="020B0604030504040204" pitchFamily="50" charset="-128"/>
              </a:rPr>
              <a:t>REST</a:t>
            </a:r>
            <a:r>
              <a:rPr kumimoji="1" lang="ja-JP" altLang="en-US" sz="1600" dirty="0">
                <a:solidFill>
                  <a:schemeClr val="bg1"/>
                </a:solidFill>
                <a:latin typeface="Meiryo UI" panose="020B0604030504040204" pitchFamily="50" charset="-128"/>
                <a:ea typeface="Meiryo UI" panose="020B0604030504040204" pitchFamily="50" charset="-128"/>
              </a:rPr>
              <a:t> </a:t>
            </a:r>
            <a:r>
              <a:rPr kumimoji="1" lang="en-US" altLang="ja-JP" sz="1600" dirty="0">
                <a:solidFill>
                  <a:schemeClr val="bg1"/>
                </a:solidFill>
                <a:latin typeface="Meiryo UI" panose="020B0604030504040204" pitchFamily="50" charset="-128"/>
                <a:ea typeface="Meiryo UI" panose="020B0604030504040204" pitchFamily="50" charset="-128"/>
              </a:rPr>
              <a:t>API</a:t>
            </a:r>
          </a:p>
        </p:txBody>
      </p:sp>
      <p:sp>
        <p:nvSpPr>
          <p:cNvPr id="7" name="テキスト ボックス 6">
            <a:extLst>
              <a:ext uri="{FF2B5EF4-FFF2-40B4-BE49-F238E27FC236}">
                <a16:creationId xmlns:a16="http://schemas.microsoft.com/office/drawing/2014/main" id="{73B05821-1DF9-482F-AFEA-CA891EC1F3E4}"/>
              </a:ext>
            </a:extLst>
          </p:cNvPr>
          <p:cNvSpPr txBox="1"/>
          <p:nvPr/>
        </p:nvSpPr>
        <p:spPr>
          <a:xfrm>
            <a:off x="3693458" y="3745335"/>
            <a:ext cx="1452111" cy="363882"/>
          </a:xfrm>
          <a:prstGeom prst="rect">
            <a:avLst/>
          </a:prstGeom>
          <a:solidFill>
            <a:schemeClr val="accent5"/>
          </a:solidFill>
        </p:spPr>
        <p:txBody>
          <a:bodyPr wrap="square" rtlCol="0">
            <a:spAutoFit/>
          </a:bodyPr>
          <a:lstStyle/>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ビジネスロジック</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
        <p:nvSpPr>
          <p:cNvPr id="8" name="テキスト ボックス 7">
            <a:extLst>
              <a:ext uri="{FF2B5EF4-FFF2-40B4-BE49-F238E27FC236}">
                <a16:creationId xmlns:a16="http://schemas.microsoft.com/office/drawing/2014/main" id="{80267C37-1E63-442A-B897-98C391079811}"/>
              </a:ext>
            </a:extLst>
          </p:cNvPr>
          <p:cNvSpPr txBox="1"/>
          <p:nvPr/>
        </p:nvSpPr>
        <p:spPr>
          <a:xfrm>
            <a:off x="6736968" y="3724597"/>
            <a:ext cx="2187256" cy="363882"/>
          </a:xfrm>
          <a:prstGeom prst="rect">
            <a:avLst/>
          </a:prstGeom>
          <a:solidFill>
            <a:schemeClr val="accent5"/>
          </a:solidFill>
        </p:spPr>
        <p:txBody>
          <a:bodyPr wrap="square" rtlCol="0">
            <a:spAutoFit/>
          </a:bodyPr>
          <a:lstStyle/>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インフラ</a:t>
            </a:r>
            <a:r>
              <a:rPr kumimoji="1" lang="en-US" altLang="ja-JP" sz="1600" dirty="0">
                <a:solidFill>
                  <a:schemeClr val="bg1"/>
                </a:solidFill>
                <a:latin typeface="Meiryo UI" panose="020B0604030504040204" pitchFamily="50" charset="-128"/>
                <a:ea typeface="Meiryo UI" panose="020B0604030504040204" pitchFamily="50" charset="-128"/>
              </a:rPr>
              <a:t>(DB</a:t>
            </a:r>
            <a:r>
              <a:rPr kumimoji="1" lang="ja-JP" altLang="en-US" sz="1600" dirty="0">
                <a:solidFill>
                  <a:schemeClr val="bg1"/>
                </a:solidFill>
                <a:latin typeface="Meiryo UI" panose="020B0604030504040204" pitchFamily="50" charset="-128"/>
                <a:ea typeface="Meiryo UI" panose="020B0604030504040204" pitchFamily="50" charset="-128"/>
              </a:rPr>
              <a:t>アクセスなど</a:t>
            </a:r>
            <a:r>
              <a:rPr kumimoji="1" lang="en-US" altLang="ja-JP" sz="1600" dirty="0">
                <a:solidFill>
                  <a:schemeClr val="bg1"/>
                </a:solidFill>
                <a:latin typeface="Meiryo UI" panose="020B0604030504040204" pitchFamily="50" charset="-128"/>
                <a:ea typeface="Meiryo UI" panose="020B0604030504040204" pitchFamily="50" charset="-128"/>
              </a:rPr>
              <a:t>)</a:t>
            </a:r>
          </a:p>
        </p:txBody>
      </p:sp>
    </p:spTree>
    <p:extLst>
      <p:ext uri="{BB962C8B-B14F-4D97-AF65-F5344CB8AC3E}">
        <p14:creationId xmlns:p14="http://schemas.microsoft.com/office/powerpoint/2010/main" val="188066236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B9046A26-1756-4814-B243-94A1BD3D7D62}"/>
              </a:ext>
            </a:extLst>
          </p:cNvPr>
          <p:cNvSpPr txBox="1"/>
          <p:nvPr/>
        </p:nvSpPr>
        <p:spPr>
          <a:xfrm>
            <a:off x="715816" y="1308543"/>
            <a:ext cx="10888049" cy="5375446"/>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一番大事な部分を安定させるため、</a:t>
            </a:r>
            <a:r>
              <a:rPr kumimoji="1" lang="ja-JP" altLang="en-US" sz="2000" dirty="0">
                <a:highlight>
                  <a:srgbClr val="FFFF00"/>
                </a:highlight>
                <a:latin typeface="Meiryo UI" panose="020B0604030504040204" pitchFamily="50" charset="-128"/>
                <a:ea typeface="Meiryo UI" panose="020B0604030504040204" pitchFamily="50" charset="-128"/>
              </a:rPr>
              <a:t>大事な部分に依存する</a:t>
            </a:r>
            <a:r>
              <a:rPr kumimoji="1" lang="ja-JP" altLang="en-US" sz="2000" dirty="0">
                <a:latin typeface="Meiryo UI" panose="020B0604030504040204" pitchFamily="50" charset="-128"/>
                <a:ea typeface="Meiryo UI" panose="020B0604030504040204" pitchFamily="50" charset="-128"/>
              </a:rPr>
              <a:t>ようにします。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レイヤードアーキテクチャを単純に適用すると依存を一方向にするので次の依存関係になります。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これだとインフラの変更影響をビジネスロジックが受ける形になります。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本来やりたいのは</a:t>
            </a:r>
            <a:r>
              <a:rPr kumimoji="1" lang="ja-JP" altLang="en-US" sz="2000" dirty="0">
                <a:highlight>
                  <a:srgbClr val="FFFF00"/>
                </a:highlight>
                <a:latin typeface="Meiryo UI" panose="020B0604030504040204" pitchFamily="50" charset="-128"/>
                <a:ea typeface="Meiryo UI" panose="020B0604030504040204" pitchFamily="50" charset="-128"/>
              </a:rPr>
              <a:t>ビジネスロジックを中心とした開発</a:t>
            </a:r>
            <a:r>
              <a:rPr kumimoji="1" lang="ja-JP" altLang="en-US" sz="2000" dirty="0">
                <a:latin typeface="Meiryo UI" panose="020B0604030504040204" pitchFamily="50" charset="-128"/>
                <a:ea typeface="Meiryo UI" panose="020B0604030504040204" pitchFamily="50" charset="-128"/>
              </a:rPr>
              <a:t>です。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ビジネスロジックに必要なインフラのインタフェースをビジネスロジック側に設けて依存関係を逆転させます。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依存関係逆転の原則</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48</a:t>
            </a:fld>
            <a:endParaRPr kumimoji="1" lang="ja-JP" altLang="en-US"/>
          </a:p>
        </p:txBody>
      </p:sp>
      <p:sp>
        <p:nvSpPr>
          <p:cNvPr id="17" name="テキスト ボックス 16">
            <a:extLst>
              <a:ext uri="{FF2B5EF4-FFF2-40B4-BE49-F238E27FC236}">
                <a16:creationId xmlns:a16="http://schemas.microsoft.com/office/drawing/2014/main" id="{76A3C426-D6AE-4432-AA2B-2B8300EAAACB}"/>
              </a:ext>
            </a:extLst>
          </p:cNvPr>
          <p:cNvSpPr txBox="1"/>
          <p:nvPr/>
        </p:nvSpPr>
        <p:spPr>
          <a:xfrm>
            <a:off x="1779358" y="2981418"/>
            <a:ext cx="1371251"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TodoService</a:t>
            </a:r>
            <a:endParaRPr kumimoji="1" lang="ja-JP" altLang="en-US" dirty="0">
              <a:solidFill>
                <a:schemeClr val="bg1"/>
              </a:solidFill>
            </a:endParaRPr>
          </a:p>
        </p:txBody>
      </p:sp>
      <p:sp>
        <p:nvSpPr>
          <p:cNvPr id="19" name="テキスト ボックス 18">
            <a:extLst>
              <a:ext uri="{FF2B5EF4-FFF2-40B4-BE49-F238E27FC236}">
                <a16:creationId xmlns:a16="http://schemas.microsoft.com/office/drawing/2014/main" id="{2D30347F-EE2D-4F3D-B5D2-136090F343E9}"/>
              </a:ext>
            </a:extLst>
          </p:cNvPr>
          <p:cNvSpPr txBox="1"/>
          <p:nvPr/>
        </p:nvSpPr>
        <p:spPr>
          <a:xfrm>
            <a:off x="7816747" y="2981418"/>
            <a:ext cx="2060894"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JdbcTodoRepository</a:t>
            </a:r>
            <a:endParaRPr kumimoji="1" lang="ja-JP" altLang="en-US" dirty="0">
              <a:solidFill>
                <a:schemeClr val="bg1"/>
              </a:solidFill>
            </a:endParaRPr>
          </a:p>
        </p:txBody>
      </p:sp>
      <p:sp>
        <p:nvSpPr>
          <p:cNvPr id="24" name="正方形/長方形 23">
            <a:extLst>
              <a:ext uri="{FF2B5EF4-FFF2-40B4-BE49-F238E27FC236}">
                <a16:creationId xmlns:a16="http://schemas.microsoft.com/office/drawing/2014/main" id="{A13F7AD3-068B-4D62-9197-4D7D4FE33F67}"/>
              </a:ext>
            </a:extLst>
          </p:cNvPr>
          <p:cNvSpPr/>
          <p:nvPr/>
        </p:nvSpPr>
        <p:spPr>
          <a:xfrm>
            <a:off x="5474141" y="2483251"/>
            <a:ext cx="4569905" cy="108756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infrastructure</a:t>
            </a:r>
            <a:endParaRPr kumimoji="1" lang="ja-JP" altLang="en-US" dirty="0">
              <a:solidFill>
                <a:schemeClr val="tx1"/>
              </a:solidFill>
            </a:endParaRPr>
          </a:p>
        </p:txBody>
      </p:sp>
      <p:sp>
        <p:nvSpPr>
          <p:cNvPr id="26" name="テキスト ボックス 25">
            <a:extLst>
              <a:ext uri="{FF2B5EF4-FFF2-40B4-BE49-F238E27FC236}">
                <a16:creationId xmlns:a16="http://schemas.microsoft.com/office/drawing/2014/main" id="{C362A373-6A3B-433F-BF4F-428AFDBF51AB}"/>
              </a:ext>
            </a:extLst>
          </p:cNvPr>
          <p:cNvSpPr txBox="1"/>
          <p:nvPr/>
        </p:nvSpPr>
        <p:spPr>
          <a:xfrm>
            <a:off x="5681596" y="2982510"/>
            <a:ext cx="1658291"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TodoRepository</a:t>
            </a:r>
            <a:endParaRPr kumimoji="1" lang="ja-JP" altLang="en-US" dirty="0">
              <a:solidFill>
                <a:schemeClr val="bg1"/>
              </a:solidFill>
            </a:endParaRPr>
          </a:p>
        </p:txBody>
      </p:sp>
      <p:sp>
        <p:nvSpPr>
          <p:cNvPr id="28" name="正方形/長方形 27">
            <a:extLst>
              <a:ext uri="{FF2B5EF4-FFF2-40B4-BE49-F238E27FC236}">
                <a16:creationId xmlns:a16="http://schemas.microsoft.com/office/drawing/2014/main" id="{CA6B8E50-336A-4A89-B43E-B4D01B57AA07}"/>
              </a:ext>
            </a:extLst>
          </p:cNvPr>
          <p:cNvSpPr/>
          <p:nvPr/>
        </p:nvSpPr>
        <p:spPr>
          <a:xfrm>
            <a:off x="1530203" y="2483251"/>
            <a:ext cx="3807619" cy="108756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application</a:t>
            </a:r>
            <a:endParaRPr kumimoji="1" lang="ja-JP" altLang="en-US" dirty="0">
              <a:solidFill>
                <a:schemeClr val="tx1"/>
              </a:solidFill>
            </a:endParaRPr>
          </a:p>
        </p:txBody>
      </p:sp>
      <p:cxnSp>
        <p:nvCxnSpPr>
          <p:cNvPr id="56" name="直線矢印コネクタ 55">
            <a:extLst>
              <a:ext uri="{FF2B5EF4-FFF2-40B4-BE49-F238E27FC236}">
                <a16:creationId xmlns:a16="http://schemas.microsoft.com/office/drawing/2014/main" id="{20994FE4-C05F-4348-A4A2-28BFD4414A68}"/>
              </a:ext>
            </a:extLst>
          </p:cNvPr>
          <p:cNvCxnSpPr>
            <a:cxnSpLocks/>
            <a:stCxn id="17" idx="3"/>
            <a:endCxn id="26" idx="1"/>
          </p:cNvCxnSpPr>
          <p:nvPr/>
        </p:nvCxnSpPr>
        <p:spPr>
          <a:xfrm>
            <a:off x="3150609" y="3166084"/>
            <a:ext cx="2530987" cy="1092"/>
          </a:xfrm>
          <a:prstGeom prst="straightConnector1">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grpSp>
        <p:nvGrpSpPr>
          <p:cNvPr id="81" name="グループ化 80">
            <a:extLst>
              <a:ext uri="{FF2B5EF4-FFF2-40B4-BE49-F238E27FC236}">
                <a16:creationId xmlns:a16="http://schemas.microsoft.com/office/drawing/2014/main" id="{28EC7FF3-814B-4190-923F-920025D9C596}"/>
              </a:ext>
            </a:extLst>
          </p:cNvPr>
          <p:cNvGrpSpPr/>
          <p:nvPr/>
        </p:nvGrpSpPr>
        <p:grpSpPr>
          <a:xfrm>
            <a:off x="7324466" y="3086879"/>
            <a:ext cx="492281" cy="149470"/>
            <a:chOff x="5692820" y="3089758"/>
            <a:chExt cx="492281" cy="149470"/>
          </a:xfrm>
        </p:grpSpPr>
        <p:cxnSp>
          <p:nvCxnSpPr>
            <p:cNvPr id="63" name="直線矢印コネクタ 62">
              <a:extLst>
                <a:ext uri="{FF2B5EF4-FFF2-40B4-BE49-F238E27FC236}">
                  <a16:creationId xmlns:a16="http://schemas.microsoft.com/office/drawing/2014/main" id="{128F3414-50CC-447D-AFB2-A078F0B1E6A4}"/>
                </a:ext>
              </a:extLst>
            </p:cNvPr>
            <p:cNvCxnSpPr>
              <a:cxnSpLocks/>
              <a:stCxn id="80" idx="0"/>
              <a:endCxn id="19" idx="1"/>
            </p:cNvCxnSpPr>
            <p:nvPr/>
          </p:nvCxnSpPr>
          <p:spPr>
            <a:xfrm>
              <a:off x="5692821" y="3164493"/>
              <a:ext cx="492280" cy="4470"/>
            </a:xfrm>
            <a:prstGeom prst="straightConnector1">
              <a:avLst/>
            </a:prstGeom>
            <a:ln w="38100">
              <a:solidFill>
                <a:schemeClr val="bg1">
                  <a:lumMod val="65000"/>
                </a:schemeClr>
              </a:solidFill>
              <a:miter lim="800000"/>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80" name="二等辺三角形 79">
              <a:extLst>
                <a:ext uri="{FF2B5EF4-FFF2-40B4-BE49-F238E27FC236}">
                  <a16:creationId xmlns:a16="http://schemas.microsoft.com/office/drawing/2014/main" id="{E0DABA6E-2390-43BA-BA11-00E900875370}"/>
                </a:ext>
              </a:extLst>
            </p:cNvPr>
            <p:cNvSpPr/>
            <p:nvPr/>
          </p:nvSpPr>
          <p:spPr>
            <a:xfrm rot="16200000">
              <a:off x="5682512" y="3100066"/>
              <a:ext cx="149470" cy="128853"/>
            </a:xfrm>
            <a:prstGeom prst="triangle">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41" name="テキスト ボックス 40">
            <a:extLst>
              <a:ext uri="{FF2B5EF4-FFF2-40B4-BE49-F238E27FC236}">
                <a16:creationId xmlns:a16="http://schemas.microsoft.com/office/drawing/2014/main" id="{AAA245AF-8E64-4FAD-8224-9DFC57653104}"/>
              </a:ext>
            </a:extLst>
          </p:cNvPr>
          <p:cNvSpPr txBox="1"/>
          <p:nvPr/>
        </p:nvSpPr>
        <p:spPr>
          <a:xfrm>
            <a:off x="1779358" y="5304081"/>
            <a:ext cx="1371251"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TodoService</a:t>
            </a:r>
            <a:endParaRPr kumimoji="1" lang="ja-JP" altLang="en-US" dirty="0">
              <a:solidFill>
                <a:schemeClr val="bg1"/>
              </a:solidFill>
            </a:endParaRPr>
          </a:p>
        </p:txBody>
      </p:sp>
      <p:sp>
        <p:nvSpPr>
          <p:cNvPr id="42" name="テキスト ボックス 41">
            <a:extLst>
              <a:ext uri="{FF2B5EF4-FFF2-40B4-BE49-F238E27FC236}">
                <a16:creationId xmlns:a16="http://schemas.microsoft.com/office/drawing/2014/main" id="{431FC474-7D8B-4127-B5A6-78ACFCB78396}"/>
              </a:ext>
            </a:extLst>
          </p:cNvPr>
          <p:cNvSpPr txBox="1"/>
          <p:nvPr/>
        </p:nvSpPr>
        <p:spPr>
          <a:xfrm>
            <a:off x="5715568" y="5304081"/>
            <a:ext cx="2060894"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JdbcTodoRepository</a:t>
            </a:r>
            <a:endParaRPr kumimoji="1" lang="ja-JP" altLang="en-US" dirty="0">
              <a:solidFill>
                <a:schemeClr val="bg1"/>
              </a:solidFill>
            </a:endParaRPr>
          </a:p>
        </p:txBody>
      </p:sp>
      <p:sp>
        <p:nvSpPr>
          <p:cNvPr id="43" name="正方形/長方形 42">
            <a:extLst>
              <a:ext uri="{FF2B5EF4-FFF2-40B4-BE49-F238E27FC236}">
                <a16:creationId xmlns:a16="http://schemas.microsoft.com/office/drawing/2014/main" id="{9A4FA632-54D1-4AA4-8FA4-308BB11DE8C3}"/>
              </a:ext>
            </a:extLst>
          </p:cNvPr>
          <p:cNvSpPr/>
          <p:nvPr/>
        </p:nvSpPr>
        <p:spPr>
          <a:xfrm>
            <a:off x="5618291" y="4805914"/>
            <a:ext cx="2319479" cy="108756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infrastructure</a:t>
            </a:r>
            <a:endParaRPr kumimoji="1" lang="ja-JP" altLang="en-US" dirty="0">
              <a:solidFill>
                <a:schemeClr val="tx1"/>
              </a:solidFill>
            </a:endParaRPr>
          </a:p>
        </p:txBody>
      </p:sp>
      <p:sp>
        <p:nvSpPr>
          <p:cNvPr id="45" name="テキスト ボックス 44">
            <a:extLst>
              <a:ext uri="{FF2B5EF4-FFF2-40B4-BE49-F238E27FC236}">
                <a16:creationId xmlns:a16="http://schemas.microsoft.com/office/drawing/2014/main" id="{B749E464-88ED-447D-9111-884C6B340774}"/>
              </a:ext>
            </a:extLst>
          </p:cNvPr>
          <p:cNvSpPr txBox="1"/>
          <p:nvPr/>
        </p:nvSpPr>
        <p:spPr>
          <a:xfrm>
            <a:off x="3580417" y="5305173"/>
            <a:ext cx="1658291"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TodoRepository</a:t>
            </a:r>
            <a:endParaRPr kumimoji="1" lang="ja-JP" altLang="en-US" dirty="0">
              <a:solidFill>
                <a:schemeClr val="bg1"/>
              </a:solidFill>
            </a:endParaRPr>
          </a:p>
        </p:txBody>
      </p:sp>
      <p:sp>
        <p:nvSpPr>
          <p:cNvPr id="47" name="正方形/長方形 46">
            <a:extLst>
              <a:ext uri="{FF2B5EF4-FFF2-40B4-BE49-F238E27FC236}">
                <a16:creationId xmlns:a16="http://schemas.microsoft.com/office/drawing/2014/main" id="{EFDC9447-6DE4-4D7A-A655-B7E065438271}"/>
              </a:ext>
            </a:extLst>
          </p:cNvPr>
          <p:cNvSpPr/>
          <p:nvPr/>
        </p:nvSpPr>
        <p:spPr>
          <a:xfrm>
            <a:off x="1530203" y="4805914"/>
            <a:ext cx="3943938" cy="108756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application</a:t>
            </a:r>
            <a:endParaRPr kumimoji="1" lang="ja-JP" altLang="en-US" dirty="0">
              <a:solidFill>
                <a:schemeClr val="tx1"/>
              </a:solidFill>
            </a:endParaRPr>
          </a:p>
        </p:txBody>
      </p:sp>
      <p:cxnSp>
        <p:nvCxnSpPr>
          <p:cNvPr id="48" name="直線矢印コネクタ 47">
            <a:extLst>
              <a:ext uri="{FF2B5EF4-FFF2-40B4-BE49-F238E27FC236}">
                <a16:creationId xmlns:a16="http://schemas.microsoft.com/office/drawing/2014/main" id="{BFF99522-0969-4F3E-8AA7-58F6B3B12993}"/>
              </a:ext>
            </a:extLst>
          </p:cNvPr>
          <p:cNvCxnSpPr>
            <a:cxnSpLocks/>
            <a:stCxn id="41" idx="3"/>
            <a:endCxn id="45" idx="1"/>
          </p:cNvCxnSpPr>
          <p:nvPr/>
        </p:nvCxnSpPr>
        <p:spPr>
          <a:xfrm>
            <a:off x="3150609" y="5488747"/>
            <a:ext cx="429808" cy="1092"/>
          </a:xfrm>
          <a:prstGeom prst="straightConnector1">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grpSp>
        <p:nvGrpSpPr>
          <p:cNvPr id="49" name="グループ化 48">
            <a:extLst>
              <a:ext uri="{FF2B5EF4-FFF2-40B4-BE49-F238E27FC236}">
                <a16:creationId xmlns:a16="http://schemas.microsoft.com/office/drawing/2014/main" id="{D603AAB1-328B-46F6-907A-D89883F8723F}"/>
              </a:ext>
            </a:extLst>
          </p:cNvPr>
          <p:cNvGrpSpPr/>
          <p:nvPr/>
        </p:nvGrpSpPr>
        <p:grpSpPr>
          <a:xfrm>
            <a:off x="5223287" y="5409542"/>
            <a:ext cx="492281" cy="149470"/>
            <a:chOff x="5692820" y="3089758"/>
            <a:chExt cx="492281" cy="149470"/>
          </a:xfrm>
        </p:grpSpPr>
        <p:cxnSp>
          <p:nvCxnSpPr>
            <p:cNvPr id="50" name="直線矢印コネクタ 49">
              <a:extLst>
                <a:ext uri="{FF2B5EF4-FFF2-40B4-BE49-F238E27FC236}">
                  <a16:creationId xmlns:a16="http://schemas.microsoft.com/office/drawing/2014/main" id="{0F50A820-7258-46D1-B67F-0342A4AF3FED}"/>
                </a:ext>
              </a:extLst>
            </p:cNvPr>
            <p:cNvCxnSpPr>
              <a:cxnSpLocks/>
              <a:stCxn id="52" idx="0"/>
              <a:endCxn id="42" idx="1"/>
            </p:cNvCxnSpPr>
            <p:nvPr/>
          </p:nvCxnSpPr>
          <p:spPr>
            <a:xfrm>
              <a:off x="5692821" y="3164493"/>
              <a:ext cx="492280" cy="4470"/>
            </a:xfrm>
            <a:prstGeom prst="straightConnector1">
              <a:avLst/>
            </a:prstGeom>
            <a:ln w="38100">
              <a:solidFill>
                <a:schemeClr val="bg1">
                  <a:lumMod val="65000"/>
                </a:schemeClr>
              </a:solidFill>
              <a:miter lim="800000"/>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52" name="二等辺三角形 51">
              <a:extLst>
                <a:ext uri="{FF2B5EF4-FFF2-40B4-BE49-F238E27FC236}">
                  <a16:creationId xmlns:a16="http://schemas.microsoft.com/office/drawing/2014/main" id="{BE31A09D-3120-4092-BC2F-26970C24B754}"/>
                </a:ext>
              </a:extLst>
            </p:cNvPr>
            <p:cNvSpPr/>
            <p:nvPr/>
          </p:nvSpPr>
          <p:spPr>
            <a:xfrm rot="16200000">
              <a:off x="5682512" y="3100066"/>
              <a:ext cx="149470" cy="128853"/>
            </a:xfrm>
            <a:prstGeom prst="triangle">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397249010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554708"/>
          </a:xfrm>
          <a:prstGeom prst="rect">
            <a:avLst/>
          </a:prstGeom>
          <a:noFill/>
        </p:spPr>
        <p:txBody>
          <a:bodyPr wrap="square" rtlCol="0">
            <a:spAutoFit/>
          </a:bodyPr>
          <a:lstStyle/>
          <a:p>
            <a:pPr>
              <a:lnSpc>
                <a:spcPts val="3200"/>
              </a:lnSpc>
            </a:pPr>
            <a:r>
              <a:rPr kumimoji="1" lang="ja-JP" altLang="en-US" sz="2000" dirty="0">
                <a:highlight>
                  <a:srgbClr val="FFFF00"/>
                </a:highlight>
                <a:latin typeface="Meiryo UI" panose="020B0604030504040204" pitchFamily="50" charset="-128"/>
                <a:ea typeface="Meiryo UI" panose="020B0604030504040204" pitchFamily="50" charset="-128"/>
              </a:rPr>
              <a:t>何のための値であるか</a:t>
            </a:r>
            <a:r>
              <a:rPr kumimoji="1" lang="ja-JP" altLang="en-US" sz="2000" dirty="0">
                <a:latin typeface="Meiryo UI" panose="020B0604030504040204" pitchFamily="50" charset="-128"/>
                <a:ea typeface="Meiryo UI" panose="020B0604030504040204" pitchFamily="50" charset="-128"/>
              </a:rPr>
              <a:t>を専用の型で表現する方法です。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ToDo</a:t>
            </a:r>
            <a:r>
              <a:rPr kumimoji="1" lang="ja-JP" altLang="en-US" sz="2000" dirty="0">
                <a:latin typeface="Meiryo UI" panose="020B0604030504040204" pitchFamily="50" charset="-128"/>
                <a:ea typeface="Meiryo UI" panose="020B0604030504040204" pitchFamily="50" charset="-128"/>
              </a:rPr>
              <a:t>管理では</a:t>
            </a:r>
            <a:r>
              <a:rPr kumimoji="1" lang="en-US" altLang="ja-JP" sz="2000" dirty="0">
                <a:latin typeface="Meiryo UI" panose="020B0604030504040204" pitchFamily="50" charset="-128"/>
                <a:ea typeface="Meiryo UI" panose="020B0604030504040204" pitchFamily="50" charset="-128"/>
              </a:rPr>
              <a:t>ToDo</a:t>
            </a:r>
            <a:r>
              <a:rPr kumimoji="1" lang="ja-JP" altLang="en-US" sz="2000" dirty="0">
                <a:latin typeface="Meiryo UI" panose="020B0604030504040204" pitchFamily="50" charset="-128"/>
                <a:ea typeface="Meiryo UI" panose="020B0604030504040204" pitchFamily="50" charset="-128"/>
              </a:rPr>
              <a:t>の</a:t>
            </a:r>
            <a:r>
              <a:rPr kumimoji="1" lang="en-US" altLang="ja-JP" sz="2000" dirty="0">
                <a:latin typeface="Meiryo UI" panose="020B0604030504040204" pitchFamily="50" charset="-128"/>
                <a:ea typeface="Meiryo UI" panose="020B0604030504040204" pitchFamily="50" charset="-128"/>
              </a:rPr>
              <a:t>ID/</a:t>
            </a:r>
            <a:r>
              <a:rPr kumimoji="1" lang="ja-JP" altLang="en-US" sz="2000" dirty="0">
                <a:latin typeface="Meiryo UI" panose="020B0604030504040204" pitchFamily="50" charset="-128"/>
                <a:ea typeface="Meiryo UI" panose="020B0604030504040204" pitchFamily="50" charset="-128"/>
              </a:rPr>
              <a:t>テキスト</a:t>
            </a:r>
            <a:r>
              <a:rPr kumimoji="1" lang="en-US" altLang="ja-JP" sz="2000" dirty="0">
                <a:latin typeface="Meiryo UI" panose="020B0604030504040204" pitchFamily="50" charset="-128"/>
                <a:ea typeface="Meiryo UI" panose="020B0604030504040204" pitchFamily="50" charset="-128"/>
              </a:rPr>
              <a:t>/</a:t>
            </a:r>
            <a:r>
              <a:rPr kumimoji="1" lang="ja-JP" altLang="en-US" sz="2000" dirty="0">
                <a:latin typeface="Meiryo UI" panose="020B0604030504040204" pitchFamily="50" charset="-128"/>
                <a:ea typeface="Meiryo UI" panose="020B0604030504040204" pitchFamily="50" charset="-128"/>
              </a:rPr>
              <a:t>ステータス、ユーザ</a:t>
            </a:r>
            <a:r>
              <a:rPr kumimoji="1" lang="en-US" altLang="ja-JP" sz="2000" dirty="0">
                <a:latin typeface="Meiryo UI" panose="020B0604030504040204" pitchFamily="50" charset="-128"/>
                <a:ea typeface="Meiryo UI" panose="020B0604030504040204" pitchFamily="50" charset="-128"/>
              </a:rPr>
              <a:t>ID</a:t>
            </a:r>
            <a:r>
              <a:rPr kumimoji="1" lang="ja-JP" altLang="en-US" sz="2000" dirty="0">
                <a:latin typeface="Meiryo UI" panose="020B0604030504040204" pitchFamily="50" charset="-128"/>
                <a:ea typeface="Meiryo UI" panose="020B0604030504040204" pitchFamily="50" charset="-128"/>
              </a:rPr>
              <a:t>を値オブジェクトにしています。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何の値であるかを型で区別できるようにすることで、ミスを防ぎやすくしたり、</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どこでどのように使われるのかを特定しやすくしたりします。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値オブジェクト</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49</a:t>
            </a:fld>
            <a:endParaRPr kumimoji="1" lang="ja-JP" altLang="en-US"/>
          </a:p>
        </p:txBody>
      </p:sp>
      <p:sp>
        <p:nvSpPr>
          <p:cNvPr id="5" name="テキスト ボックス 4">
            <a:extLst>
              <a:ext uri="{FF2B5EF4-FFF2-40B4-BE49-F238E27FC236}">
                <a16:creationId xmlns:a16="http://schemas.microsoft.com/office/drawing/2014/main" id="{022ED8A6-B25E-4D00-A838-0975C7BBD9D0}"/>
              </a:ext>
            </a:extLst>
          </p:cNvPr>
          <p:cNvSpPr txBox="1"/>
          <p:nvPr/>
        </p:nvSpPr>
        <p:spPr>
          <a:xfrm>
            <a:off x="1276703" y="3387578"/>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a:t>
            </a:r>
            <a:endParaRPr kumimoji="1" lang="ja-JP" altLang="en-US" dirty="0">
              <a:solidFill>
                <a:schemeClr val="bg1"/>
              </a:solidFill>
            </a:endParaRPr>
          </a:p>
        </p:txBody>
      </p:sp>
      <p:sp>
        <p:nvSpPr>
          <p:cNvPr id="7" name="正方形/長方形 6">
            <a:extLst>
              <a:ext uri="{FF2B5EF4-FFF2-40B4-BE49-F238E27FC236}">
                <a16:creationId xmlns:a16="http://schemas.microsoft.com/office/drawing/2014/main" id="{60923316-41CD-4139-8E81-E5857E263FE6}"/>
              </a:ext>
            </a:extLst>
          </p:cNvPr>
          <p:cNvSpPr/>
          <p:nvPr/>
        </p:nvSpPr>
        <p:spPr>
          <a:xfrm>
            <a:off x="975508" y="2494179"/>
            <a:ext cx="6234309" cy="186964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domain</a:t>
            </a:r>
            <a:endParaRPr kumimoji="1" lang="ja-JP" altLang="en-US" dirty="0">
              <a:solidFill>
                <a:schemeClr val="tx1"/>
              </a:solidFill>
            </a:endParaRPr>
          </a:p>
        </p:txBody>
      </p:sp>
      <p:sp>
        <p:nvSpPr>
          <p:cNvPr id="8" name="テキスト ボックス 7">
            <a:extLst>
              <a:ext uri="{FF2B5EF4-FFF2-40B4-BE49-F238E27FC236}">
                <a16:creationId xmlns:a16="http://schemas.microsoft.com/office/drawing/2014/main" id="{9A0DE0CB-CD4E-4A6D-BA4C-8F94241F68B0}"/>
              </a:ext>
            </a:extLst>
          </p:cNvPr>
          <p:cNvSpPr txBox="1"/>
          <p:nvPr/>
        </p:nvSpPr>
        <p:spPr>
          <a:xfrm>
            <a:off x="3478360" y="2965419"/>
            <a:ext cx="1484852"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TodoId</a:t>
            </a:r>
            <a:endParaRPr kumimoji="1" lang="ja-JP" altLang="en-US" dirty="0">
              <a:solidFill>
                <a:schemeClr val="bg1"/>
              </a:solidFill>
            </a:endParaRPr>
          </a:p>
        </p:txBody>
      </p:sp>
      <p:sp>
        <p:nvSpPr>
          <p:cNvPr id="9" name="テキスト ボックス 8">
            <a:extLst>
              <a:ext uri="{FF2B5EF4-FFF2-40B4-BE49-F238E27FC236}">
                <a16:creationId xmlns:a16="http://schemas.microsoft.com/office/drawing/2014/main" id="{68A949DD-3897-44AA-8D06-EFD38D665ECB}"/>
              </a:ext>
            </a:extLst>
          </p:cNvPr>
          <p:cNvSpPr txBox="1"/>
          <p:nvPr/>
        </p:nvSpPr>
        <p:spPr>
          <a:xfrm>
            <a:off x="3487203" y="3389385"/>
            <a:ext cx="1484852"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TodoText</a:t>
            </a:r>
            <a:endParaRPr kumimoji="1" lang="ja-JP" altLang="en-US" dirty="0">
              <a:solidFill>
                <a:schemeClr val="bg1"/>
              </a:solidFill>
            </a:endParaRPr>
          </a:p>
        </p:txBody>
      </p:sp>
      <p:sp>
        <p:nvSpPr>
          <p:cNvPr id="10" name="テキスト ボックス 9">
            <a:extLst>
              <a:ext uri="{FF2B5EF4-FFF2-40B4-BE49-F238E27FC236}">
                <a16:creationId xmlns:a16="http://schemas.microsoft.com/office/drawing/2014/main" id="{69AFD3FF-DF29-4ECF-8570-8717C0EF42EF}"/>
              </a:ext>
            </a:extLst>
          </p:cNvPr>
          <p:cNvSpPr txBox="1"/>
          <p:nvPr/>
        </p:nvSpPr>
        <p:spPr>
          <a:xfrm>
            <a:off x="3478360" y="3812938"/>
            <a:ext cx="1484852"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TodoStatus</a:t>
            </a:r>
            <a:endParaRPr kumimoji="1" lang="ja-JP" altLang="en-US" dirty="0">
              <a:solidFill>
                <a:schemeClr val="bg1"/>
              </a:solidFill>
            </a:endParaRPr>
          </a:p>
        </p:txBody>
      </p:sp>
      <p:sp>
        <p:nvSpPr>
          <p:cNvPr id="11" name="テキスト ボックス 10">
            <a:extLst>
              <a:ext uri="{FF2B5EF4-FFF2-40B4-BE49-F238E27FC236}">
                <a16:creationId xmlns:a16="http://schemas.microsoft.com/office/drawing/2014/main" id="{F4B7ABE9-7D0E-41F0-8695-1294BDA78478}"/>
              </a:ext>
            </a:extLst>
          </p:cNvPr>
          <p:cNvSpPr txBox="1"/>
          <p:nvPr/>
        </p:nvSpPr>
        <p:spPr>
          <a:xfrm>
            <a:off x="5504154" y="2966662"/>
            <a:ext cx="1484852"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UserId</a:t>
            </a:r>
            <a:endParaRPr kumimoji="1" lang="ja-JP" altLang="en-US" dirty="0">
              <a:solidFill>
                <a:schemeClr val="bg1"/>
              </a:solidFill>
            </a:endParaRPr>
          </a:p>
        </p:txBody>
      </p:sp>
      <p:cxnSp>
        <p:nvCxnSpPr>
          <p:cNvPr id="12" name="直線矢印コネクタ 11">
            <a:extLst>
              <a:ext uri="{FF2B5EF4-FFF2-40B4-BE49-F238E27FC236}">
                <a16:creationId xmlns:a16="http://schemas.microsoft.com/office/drawing/2014/main" id="{C100EE4E-3554-44A0-834B-62A7530799CF}"/>
              </a:ext>
            </a:extLst>
          </p:cNvPr>
          <p:cNvCxnSpPr>
            <a:cxnSpLocks/>
            <a:stCxn id="5" idx="3"/>
            <a:endCxn id="9" idx="1"/>
          </p:cNvCxnSpPr>
          <p:nvPr/>
        </p:nvCxnSpPr>
        <p:spPr>
          <a:xfrm>
            <a:off x="2761555" y="3572244"/>
            <a:ext cx="725648" cy="1807"/>
          </a:xfrm>
          <a:prstGeom prst="straightConnector1">
            <a:avLst/>
          </a:prstGeom>
          <a:ln w="38100">
            <a:solidFill>
              <a:schemeClr val="bg1">
                <a:lumMod val="65000"/>
              </a:schemeClr>
            </a:solidFill>
            <a:prstDash val="solid"/>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3" name="直線矢印コネクタ 12">
            <a:extLst>
              <a:ext uri="{FF2B5EF4-FFF2-40B4-BE49-F238E27FC236}">
                <a16:creationId xmlns:a16="http://schemas.microsoft.com/office/drawing/2014/main" id="{111904AB-63AC-4A32-9F94-49EB317F2A11}"/>
              </a:ext>
            </a:extLst>
          </p:cNvPr>
          <p:cNvCxnSpPr>
            <a:cxnSpLocks/>
            <a:stCxn id="5" idx="3"/>
            <a:endCxn id="8" idx="1"/>
          </p:cNvCxnSpPr>
          <p:nvPr/>
        </p:nvCxnSpPr>
        <p:spPr>
          <a:xfrm flipV="1">
            <a:off x="2761555" y="3150085"/>
            <a:ext cx="716805" cy="422159"/>
          </a:xfrm>
          <a:prstGeom prst="straightConnector1">
            <a:avLst/>
          </a:prstGeom>
          <a:ln w="38100">
            <a:solidFill>
              <a:schemeClr val="bg1">
                <a:lumMod val="65000"/>
              </a:schemeClr>
            </a:solidFill>
            <a:prstDash val="solid"/>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4" name="直線矢印コネクタ 13">
            <a:extLst>
              <a:ext uri="{FF2B5EF4-FFF2-40B4-BE49-F238E27FC236}">
                <a16:creationId xmlns:a16="http://schemas.microsoft.com/office/drawing/2014/main" id="{C2CB52C4-37E1-4F22-87C8-4E1B64C6D36B}"/>
              </a:ext>
            </a:extLst>
          </p:cNvPr>
          <p:cNvCxnSpPr>
            <a:cxnSpLocks/>
            <a:stCxn id="5" idx="3"/>
            <a:endCxn id="10" idx="1"/>
          </p:cNvCxnSpPr>
          <p:nvPr/>
        </p:nvCxnSpPr>
        <p:spPr>
          <a:xfrm>
            <a:off x="2761555" y="3572244"/>
            <a:ext cx="716805" cy="425360"/>
          </a:xfrm>
          <a:prstGeom prst="straightConnector1">
            <a:avLst/>
          </a:prstGeom>
          <a:ln w="38100">
            <a:solidFill>
              <a:schemeClr val="bg1">
                <a:lumMod val="65000"/>
              </a:schemeClr>
            </a:solidFill>
            <a:prstDash val="solid"/>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615DFE6B-1225-42D0-90E5-821B4972C67A}"/>
              </a:ext>
            </a:extLst>
          </p:cNvPr>
          <p:cNvSpPr>
            <a:spLocks noChangeArrowheads="1"/>
          </p:cNvSpPr>
          <p:nvPr/>
        </p:nvSpPr>
        <p:spPr bwMode="auto">
          <a:xfrm>
            <a:off x="8039980" y="2413337"/>
            <a:ext cx="2496591" cy="2031325"/>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package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com.example.todo.domain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class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TodoId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private final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Long </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value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TodoId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Long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value)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this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value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value;</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Long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value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return </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value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endParaRPr kumimoji="0" lang="ja-JP" altLang="ja-JP" sz="1800" b="0" i="0" u="none" strike="noStrike" cap="none" normalizeH="0" baseline="0" dirty="0">
              <a:ln>
                <a:noFill/>
              </a:ln>
              <a:solidFill>
                <a:schemeClr val="tx1"/>
              </a:solidFill>
              <a:effectLst/>
              <a:latin typeface="Consolas" panose="020B0609020204030204" pitchFamily="49" charset="0"/>
            </a:endParaRPr>
          </a:p>
        </p:txBody>
      </p:sp>
    </p:spTree>
    <p:extLst>
      <p:ext uri="{BB962C8B-B14F-4D97-AF65-F5344CB8AC3E}">
        <p14:creationId xmlns:p14="http://schemas.microsoft.com/office/powerpoint/2010/main" val="20892183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スタッフ紹介</a:t>
            </a:r>
            <a:endParaRPr kumimoji="1" lang="ja-JP" altLang="en-US" sz="2800" b="1" dirty="0">
              <a:latin typeface="Meiryo UI" panose="020B0604030504040204" pitchFamily="50" charset="-128"/>
              <a:ea typeface="Meiryo UI" panose="020B0604030504040204" pitchFamily="50" charset="-128"/>
            </a:endParaRP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7" y="1308543"/>
            <a:ext cx="7375238" cy="2913233"/>
          </a:xfrm>
          <a:prstGeom prst="rect">
            <a:avLst/>
          </a:prstGeom>
          <a:noFill/>
        </p:spPr>
        <p:txBody>
          <a:bodyPr wrap="square" rtlCol="0">
            <a:spAutoFit/>
          </a:bodyPr>
          <a:lstStyle/>
          <a:p>
            <a:pPr>
              <a:lnSpc>
                <a:spcPts val="3200"/>
              </a:lnSpc>
            </a:pPr>
            <a:r>
              <a:rPr kumimoji="1" lang="en-US" altLang="ja-JP" sz="2000" dirty="0">
                <a:latin typeface="Meiryo UI" panose="020B0604030504040204" pitchFamily="50" charset="-128"/>
                <a:ea typeface="Meiryo UI" panose="020B0604030504040204" pitchFamily="50" charset="-128"/>
              </a:rPr>
              <a:t>TIS</a:t>
            </a:r>
            <a:r>
              <a:rPr kumimoji="1" lang="ja-JP" altLang="en-US" sz="2000" dirty="0">
                <a:latin typeface="Meiryo UI" panose="020B0604030504040204" pitchFamily="50" charset="-128"/>
                <a:ea typeface="Meiryo UI" panose="020B0604030504040204" pitchFamily="50" charset="-128"/>
              </a:rPr>
              <a:t>株式会社</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highlight>
                  <a:srgbClr val="FFFF00"/>
                </a:highlight>
                <a:latin typeface="Meiryo UI" panose="020B0604030504040204" pitchFamily="50" charset="-128"/>
                <a:ea typeface="Meiryo UI" panose="020B0604030504040204" pitchFamily="50" charset="-128"/>
              </a:rPr>
              <a:t>テクノロジー＆イノベーション本部</a:t>
            </a: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テクノロジー＆エンジニアセンター</a:t>
            </a:r>
            <a:r>
              <a:rPr kumimoji="1" lang="en-US" altLang="ja-JP" sz="2000" dirty="0">
                <a:latin typeface="Meiryo UI" panose="020B0604030504040204" pitchFamily="50" charset="-128"/>
                <a:ea typeface="Meiryo UI" panose="020B0604030504040204" pitchFamily="50" charset="-128"/>
              </a:rPr>
              <a:t>	</a:t>
            </a:r>
          </a:p>
          <a:p>
            <a:pPr>
              <a:lnSpc>
                <a:spcPts val="3200"/>
              </a:lnSpc>
            </a:pPr>
            <a:r>
              <a:rPr kumimoji="1" lang="ja-JP" altLang="en-US" sz="2000" dirty="0">
                <a:latin typeface="Meiryo UI" panose="020B0604030504040204" pitchFamily="50" charset="-128"/>
                <a:ea typeface="Meiryo UI" panose="020B0604030504040204" pitchFamily="50" charset="-128"/>
              </a:rPr>
              <a:t>　伊藤 清人＠会津若松</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　世古 雅也＠会津若松</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p:txBody>
      </p:sp>
      <p:sp>
        <p:nvSpPr>
          <p:cNvPr id="7" name="スライド番号プレースホルダー 6">
            <a:extLst>
              <a:ext uri="{FF2B5EF4-FFF2-40B4-BE49-F238E27FC236}">
                <a16:creationId xmlns:a16="http://schemas.microsoft.com/office/drawing/2014/main" id="{F7290EDF-C04E-4552-A250-1ED45162D4FA}"/>
              </a:ext>
            </a:extLst>
          </p:cNvPr>
          <p:cNvSpPr>
            <a:spLocks noGrp="1"/>
          </p:cNvSpPr>
          <p:nvPr>
            <p:ph type="sldNum" sz="quarter" idx="12"/>
          </p:nvPr>
        </p:nvSpPr>
        <p:spPr/>
        <p:txBody>
          <a:bodyPr/>
          <a:lstStyle/>
          <a:p>
            <a:fld id="{A783C381-2822-4F05-8A88-66F73725CF2D}" type="slidenum">
              <a:rPr kumimoji="1" lang="ja-JP" altLang="en-US" smtClean="0"/>
              <a:t>5</a:t>
            </a:fld>
            <a:endParaRPr kumimoji="1" lang="ja-JP" altLang="en-US"/>
          </a:p>
        </p:txBody>
      </p:sp>
      <p:pic>
        <p:nvPicPr>
          <p:cNvPr id="5" name="図 4">
            <a:extLst>
              <a:ext uri="{FF2B5EF4-FFF2-40B4-BE49-F238E27FC236}">
                <a16:creationId xmlns:a16="http://schemas.microsoft.com/office/drawing/2014/main" id="{923C9A23-4DA5-4CF6-B2D8-398DDCBD4215}"/>
              </a:ext>
            </a:extLst>
          </p:cNvPr>
          <p:cNvPicPr>
            <a:picLocks noChangeAspect="1"/>
          </p:cNvPicPr>
          <p:nvPr/>
        </p:nvPicPr>
        <p:blipFill rotWithShape="1">
          <a:blip r:embed="rId2">
            <a:extLst>
              <a:ext uri="{28A0092B-C50C-407E-A947-70E740481C1C}">
                <a14:useLocalDpi xmlns:a14="http://schemas.microsoft.com/office/drawing/2010/main" val="0"/>
              </a:ext>
            </a:extLst>
          </a:blip>
          <a:srcRect t="19660" r="18906"/>
          <a:stretch/>
        </p:blipFill>
        <p:spPr>
          <a:xfrm rot="21215792">
            <a:off x="5064317" y="709613"/>
            <a:ext cx="2205431" cy="2913234"/>
          </a:xfrm>
          <a:prstGeom prst="rect">
            <a:avLst/>
          </a:prstGeom>
        </p:spPr>
      </p:pic>
      <p:pic>
        <p:nvPicPr>
          <p:cNvPr id="9" name="図 8">
            <a:extLst>
              <a:ext uri="{FF2B5EF4-FFF2-40B4-BE49-F238E27FC236}">
                <a16:creationId xmlns:a16="http://schemas.microsoft.com/office/drawing/2014/main" id="{F1C9F774-425B-4098-A4D1-8AD34D19EE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381583">
            <a:off x="7404400" y="801885"/>
            <a:ext cx="3884311" cy="2913233"/>
          </a:xfrm>
          <a:prstGeom prst="rect">
            <a:avLst/>
          </a:prstGeom>
        </p:spPr>
      </p:pic>
    </p:spTree>
    <p:extLst>
      <p:ext uri="{BB962C8B-B14F-4D97-AF65-F5344CB8AC3E}">
        <p14:creationId xmlns:p14="http://schemas.microsoft.com/office/powerpoint/2010/main" val="192572073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554708"/>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コンストラクタでのみ状態を設定し、生成後に</a:t>
            </a:r>
            <a:r>
              <a:rPr kumimoji="1" lang="ja-JP" altLang="en-US" sz="2000" dirty="0">
                <a:highlight>
                  <a:srgbClr val="FFFF00"/>
                </a:highlight>
                <a:latin typeface="Meiryo UI" panose="020B0604030504040204" pitchFamily="50" charset="-128"/>
                <a:ea typeface="Meiryo UI" panose="020B0604030504040204" pitchFamily="50" charset="-128"/>
              </a:rPr>
              <a:t>状態を変更できないオブジェクト</a:t>
            </a:r>
            <a:r>
              <a:rPr kumimoji="1" lang="ja-JP" altLang="en-US" sz="2000" dirty="0">
                <a:latin typeface="Meiryo UI" panose="020B0604030504040204" pitchFamily="50" charset="-128"/>
                <a:ea typeface="Meiryo UI" panose="020B0604030504040204" pitchFamily="50" charset="-128"/>
              </a:rPr>
              <a:t>は、</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「イミュータブル（不変）」なオブジェクトと呼ばれます。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オブジェクトをやり取りする中で、意図せずオブジェクトの状態を</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更新されてしまうといったバグを防ぎます。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イミュータブル</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50</a:t>
            </a:fld>
            <a:endParaRPr kumimoji="1" lang="ja-JP" altLang="en-US"/>
          </a:p>
        </p:txBody>
      </p:sp>
      <p:sp>
        <p:nvSpPr>
          <p:cNvPr id="5" name="テキスト ボックス 4">
            <a:extLst>
              <a:ext uri="{FF2B5EF4-FFF2-40B4-BE49-F238E27FC236}">
                <a16:creationId xmlns:a16="http://schemas.microsoft.com/office/drawing/2014/main" id="{587EC127-AB22-4555-9F8F-00DDA6F87DC8}"/>
              </a:ext>
            </a:extLst>
          </p:cNvPr>
          <p:cNvSpPr txBox="1"/>
          <p:nvPr/>
        </p:nvSpPr>
        <p:spPr>
          <a:xfrm>
            <a:off x="1305885" y="3387578"/>
            <a:ext cx="1484852"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Todo</a:t>
            </a:r>
            <a:endParaRPr kumimoji="1" lang="ja-JP" altLang="en-US" dirty="0">
              <a:solidFill>
                <a:schemeClr val="bg1"/>
              </a:solidFill>
            </a:endParaRPr>
          </a:p>
        </p:txBody>
      </p:sp>
      <p:sp>
        <p:nvSpPr>
          <p:cNvPr id="7" name="正方形/長方形 6">
            <a:extLst>
              <a:ext uri="{FF2B5EF4-FFF2-40B4-BE49-F238E27FC236}">
                <a16:creationId xmlns:a16="http://schemas.microsoft.com/office/drawing/2014/main" id="{EFAC2CB2-84BF-46E7-960E-EA7EF880B71A}"/>
              </a:ext>
            </a:extLst>
          </p:cNvPr>
          <p:cNvSpPr/>
          <p:nvPr/>
        </p:nvSpPr>
        <p:spPr>
          <a:xfrm>
            <a:off x="1004690" y="2494179"/>
            <a:ext cx="6234309" cy="186964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domain</a:t>
            </a:r>
            <a:endParaRPr kumimoji="1" lang="ja-JP" altLang="en-US" dirty="0">
              <a:solidFill>
                <a:schemeClr val="tx1"/>
              </a:solidFill>
            </a:endParaRPr>
          </a:p>
        </p:txBody>
      </p:sp>
      <p:sp>
        <p:nvSpPr>
          <p:cNvPr id="8" name="テキスト ボックス 7">
            <a:extLst>
              <a:ext uri="{FF2B5EF4-FFF2-40B4-BE49-F238E27FC236}">
                <a16:creationId xmlns:a16="http://schemas.microsoft.com/office/drawing/2014/main" id="{BBC258DD-77F9-48E2-B1FA-DAB6502DF01D}"/>
              </a:ext>
            </a:extLst>
          </p:cNvPr>
          <p:cNvSpPr txBox="1"/>
          <p:nvPr/>
        </p:nvSpPr>
        <p:spPr>
          <a:xfrm>
            <a:off x="3507542" y="2965419"/>
            <a:ext cx="1484852"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TodoId</a:t>
            </a:r>
            <a:endParaRPr kumimoji="1" lang="ja-JP" altLang="en-US" dirty="0">
              <a:solidFill>
                <a:schemeClr val="bg1"/>
              </a:solidFill>
            </a:endParaRPr>
          </a:p>
        </p:txBody>
      </p:sp>
      <p:sp>
        <p:nvSpPr>
          <p:cNvPr id="9" name="テキスト ボックス 8">
            <a:extLst>
              <a:ext uri="{FF2B5EF4-FFF2-40B4-BE49-F238E27FC236}">
                <a16:creationId xmlns:a16="http://schemas.microsoft.com/office/drawing/2014/main" id="{06897707-30A4-4077-89E1-AD8C271D47F4}"/>
              </a:ext>
            </a:extLst>
          </p:cNvPr>
          <p:cNvSpPr txBox="1"/>
          <p:nvPr/>
        </p:nvSpPr>
        <p:spPr>
          <a:xfrm>
            <a:off x="3516385" y="3389385"/>
            <a:ext cx="1484852"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TodoText</a:t>
            </a:r>
            <a:endParaRPr kumimoji="1" lang="ja-JP" altLang="en-US" dirty="0">
              <a:solidFill>
                <a:schemeClr val="bg1"/>
              </a:solidFill>
            </a:endParaRPr>
          </a:p>
        </p:txBody>
      </p:sp>
      <p:sp>
        <p:nvSpPr>
          <p:cNvPr id="10" name="テキスト ボックス 9">
            <a:extLst>
              <a:ext uri="{FF2B5EF4-FFF2-40B4-BE49-F238E27FC236}">
                <a16:creationId xmlns:a16="http://schemas.microsoft.com/office/drawing/2014/main" id="{00F1C0D5-AA03-4C49-8BF4-B8024222CE78}"/>
              </a:ext>
            </a:extLst>
          </p:cNvPr>
          <p:cNvSpPr txBox="1"/>
          <p:nvPr/>
        </p:nvSpPr>
        <p:spPr>
          <a:xfrm>
            <a:off x="3507542" y="3812938"/>
            <a:ext cx="1484852"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TodoStatus</a:t>
            </a:r>
            <a:endParaRPr kumimoji="1" lang="ja-JP" altLang="en-US" dirty="0">
              <a:solidFill>
                <a:schemeClr val="bg1"/>
              </a:solidFill>
            </a:endParaRPr>
          </a:p>
        </p:txBody>
      </p:sp>
      <p:sp>
        <p:nvSpPr>
          <p:cNvPr id="11" name="テキスト ボックス 10">
            <a:extLst>
              <a:ext uri="{FF2B5EF4-FFF2-40B4-BE49-F238E27FC236}">
                <a16:creationId xmlns:a16="http://schemas.microsoft.com/office/drawing/2014/main" id="{5ADEE996-03F5-4652-AEC4-7CC26A5164EF}"/>
              </a:ext>
            </a:extLst>
          </p:cNvPr>
          <p:cNvSpPr txBox="1"/>
          <p:nvPr/>
        </p:nvSpPr>
        <p:spPr>
          <a:xfrm>
            <a:off x="5533336" y="2966662"/>
            <a:ext cx="1484852"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UserId</a:t>
            </a:r>
            <a:endParaRPr kumimoji="1" lang="ja-JP" altLang="en-US" dirty="0">
              <a:solidFill>
                <a:schemeClr val="bg1"/>
              </a:solidFill>
            </a:endParaRPr>
          </a:p>
        </p:txBody>
      </p:sp>
      <p:cxnSp>
        <p:nvCxnSpPr>
          <p:cNvPr id="12" name="直線矢印コネクタ 11">
            <a:extLst>
              <a:ext uri="{FF2B5EF4-FFF2-40B4-BE49-F238E27FC236}">
                <a16:creationId xmlns:a16="http://schemas.microsoft.com/office/drawing/2014/main" id="{29875852-6841-419B-B546-0969AB5CAE65}"/>
              </a:ext>
            </a:extLst>
          </p:cNvPr>
          <p:cNvCxnSpPr>
            <a:cxnSpLocks/>
            <a:stCxn id="5" idx="3"/>
            <a:endCxn id="9" idx="1"/>
          </p:cNvCxnSpPr>
          <p:nvPr/>
        </p:nvCxnSpPr>
        <p:spPr>
          <a:xfrm>
            <a:off x="2790737" y="3572244"/>
            <a:ext cx="725648" cy="1807"/>
          </a:xfrm>
          <a:prstGeom prst="straightConnector1">
            <a:avLst/>
          </a:prstGeom>
          <a:ln w="38100">
            <a:solidFill>
              <a:schemeClr val="bg1">
                <a:lumMod val="65000"/>
              </a:schemeClr>
            </a:solidFill>
            <a:prstDash val="solid"/>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3" name="直線矢印コネクタ 12">
            <a:extLst>
              <a:ext uri="{FF2B5EF4-FFF2-40B4-BE49-F238E27FC236}">
                <a16:creationId xmlns:a16="http://schemas.microsoft.com/office/drawing/2014/main" id="{1B30F91D-BE4C-413A-A083-F1B5487572F6}"/>
              </a:ext>
            </a:extLst>
          </p:cNvPr>
          <p:cNvCxnSpPr>
            <a:cxnSpLocks/>
            <a:stCxn id="5" idx="3"/>
            <a:endCxn id="8" idx="1"/>
          </p:cNvCxnSpPr>
          <p:nvPr/>
        </p:nvCxnSpPr>
        <p:spPr>
          <a:xfrm flipV="1">
            <a:off x="2790737" y="3150085"/>
            <a:ext cx="716805" cy="422159"/>
          </a:xfrm>
          <a:prstGeom prst="straightConnector1">
            <a:avLst/>
          </a:prstGeom>
          <a:ln w="38100">
            <a:solidFill>
              <a:schemeClr val="bg1">
                <a:lumMod val="65000"/>
              </a:schemeClr>
            </a:solidFill>
            <a:prstDash val="solid"/>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4" name="直線矢印コネクタ 13">
            <a:extLst>
              <a:ext uri="{FF2B5EF4-FFF2-40B4-BE49-F238E27FC236}">
                <a16:creationId xmlns:a16="http://schemas.microsoft.com/office/drawing/2014/main" id="{AAD6CD1A-0F90-46FD-9B01-3CB756B344F4}"/>
              </a:ext>
            </a:extLst>
          </p:cNvPr>
          <p:cNvCxnSpPr>
            <a:cxnSpLocks/>
            <a:stCxn id="5" idx="3"/>
            <a:endCxn id="10" idx="1"/>
          </p:cNvCxnSpPr>
          <p:nvPr/>
        </p:nvCxnSpPr>
        <p:spPr>
          <a:xfrm>
            <a:off x="2790737" y="3572244"/>
            <a:ext cx="716805" cy="425360"/>
          </a:xfrm>
          <a:prstGeom prst="straightConnector1">
            <a:avLst/>
          </a:prstGeom>
          <a:ln w="38100">
            <a:solidFill>
              <a:schemeClr val="bg1">
                <a:lumMod val="65000"/>
              </a:schemeClr>
            </a:solidFill>
            <a:prstDash val="solid"/>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779C40F8-7AE7-4976-8FF8-1A8A73FA5329}"/>
              </a:ext>
            </a:extLst>
          </p:cNvPr>
          <p:cNvSpPr>
            <a:spLocks noChangeArrowheads="1"/>
          </p:cNvSpPr>
          <p:nvPr/>
        </p:nvSpPr>
        <p:spPr bwMode="auto">
          <a:xfrm>
            <a:off x="7625593" y="2021535"/>
            <a:ext cx="4267145" cy="4108817"/>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package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com.example.todo.domain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class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private final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TodoId </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id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private final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TodoText </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text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private final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TodoStatus </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status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Todo</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TodoId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id,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TodoText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text,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TodoStatus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status)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this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id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id;</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this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text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text;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this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status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status;</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TodoId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id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return </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id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TodoText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text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return </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text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TodoStatus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status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return </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status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endParaRPr kumimoji="0" lang="ja-JP" altLang="ja-JP" sz="1800" b="0" i="0" u="none" strike="noStrike" cap="none" normalizeH="0" baseline="0" dirty="0">
              <a:ln>
                <a:noFill/>
              </a:ln>
              <a:solidFill>
                <a:schemeClr val="tx1"/>
              </a:solidFill>
              <a:effectLst/>
              <a:latin typeface="Consolas" panose="020B0609020204030204" pitchFamily="49" charset="0"/>
            </a:endParaRPr>
          </a:p>
        </p:txBody>
      </p:sp>
    </p:spTree>
    <p:extLst>
      <p:ext uri="{BB962C8B-B14F-4D97-AF65-F5344CB8AC3E}">
        <p14:creationId xmlns:p14="http://schemas.microsoft.com/office/powerpoint/2010/main" val="207178340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ドメインモデルの確認</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51</a:t>
            </a:fld>
            <a:endParaRPr kumimoji="1" lang="ja-JP" altLang="en-US"/>
          </a:p>
        </p:txBody>
      </p:sp>
      <p:sp>
        <p:nvSpPr>
          <p:cNvPr id="15" name="正方形/長方形 14">
            <a:extLst>
              <a:ext uri="{FF2B5EF4-FFF2-40B4-BE49-F238E27FC236}">
                <a16:creationId xmlns:a16="http://schemas.microsoft.com/office/drawing/2014/main" id="{A9AE4886-29AD-43EA-9826-697D9332D2F0}"/>
              </a:ext>
            </a:extLst>
          </p:cNvPr>
          <p:cNvSpPr/>
          <p:nvPr/>
        </p:nvSpPr>
        <p:spPr>
          <a:xfrm>
            <a:off x="701945" y="1260773"/>
            <a:ext cx="10651855" cy="4692130"/>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err="1">
                <a:solidFill>
                  <a:schemeClr val="tx1"/>
                </a:solidFill>
              </a:rPr>
              <a:t>todo</a:t>
            </a:r>
            <a:endParaRPr kumimoji="1" lang="ja-JP" altLang="en-US" dirty="0">
              <a:solidFill>
                <a:schemeClr val="tx1"/>
              </a:solidFill>
            </a:endParaRPr>
          </a:p>
        </p:txBody>
      </p:sp>
      <p:sp>
        <p:nvSpPr>
          <p:cNvPr id="16" name="テキスト ボックス 15">
            <a:extLst>
              <a:ext uri="{FF2B5EF4-FFF2-40B4-BE49-F238E27FC236}">
                <a16:creationId xmlns:a16="http://schemas.microsoft.com/office/drawing/2014/main" id="{67AEDCFA-A4F8-408B-93CE-49DEF025C53E}"/>
              </a:ext>
            </a:extLst>
          </p:cNvPr>
          <p:cNvSpPr txBox="1"/>
          <p:nvPr/>
        </p:nvSpPr>
        <p:spPr>
          <a:xfrm>
            <a:off x="998511" y="2324321"/>
            <a:ext cx="1363909"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TodosAction</a:t>
            </a:r>
            <a:endParaRPr kumimoji="1" lang="ja-JP" altLang="en-US" dirty="0">
              <a:solidFill>
                <a:schemeClr val="bg1"/>
              </a:solidFill>
            </a:endParaRPr>
          </a:p>
        </p:txBody>
      </p:sp>
      <p:sp>
        <p:nvSpPr>
          <p:cNvPr id="17" name="テキスト ボックス 16">
            <a:extLst>
              <a:ext uri="{FF2B5EF4-FFF2-40B4-BE49-F238E27FC236}">
                <a16:creationId xmlns:a16="http://schemas.microsoft.com/office/drawing/2014/main" id="{A9D87775-6B41-4B63-A29E-7C37601EAED1}"/>
              </a:ext>
            </a:extLst>
          </p:cNvPr>
          <p:cNvSpPr txBox="1"/>
          <p:nvPr/>
        </p:nvSpPr>
        <p:spPr>
          <a:xfrm>
            <a:off x="2459335" y="4887674"/>
            <a:ext cx="1484852"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Todo</a:t>
            </a:r>
            <a:endParaRPr kumimoji="1" lang="ja-JP" altLang="en-US" dirty="0">
              <a:solidFill>
                <a:schemeClr val="bg1"/>
              </a:solidFill>
            </a:endParaRPr>
          </a:p>
        </p:txBody>
      </p:sp>
      <p:sp>
        <p:nvSpPr>
          <p:cNvPr id="18" name="テキスト ボックス 17">
            <a:extLst>
              <a:ext uri="{FF2B5EF4-FFF2-40B4-BE49-F238E27FC236}">
                <a16:creationId xmlns:a16="http://schemas.microsoft.com/office/drawing/2014/main" id="{0EE2DE08-301A-4642-854F-637E5BD3EBA7}"/>
              </a:ext>
            </a:extLst>
          </p:cNvPr>
          <p:cNvSpPr txBox="1"/>
          <p:nvPr/>
        </p:nvSpPr>
        <p:spPr>
          <a:xfrm>
            <a:off x="2987856" y="2324321"/>
            <a:ext cx="1371251"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TodoService</a:t>
            </a:r>
            <a:endParaRPr kumimoji="1" lang="ja-JP" altLang="en-US" dirty="0">
              <a:solidFill>
                <a:schemeClr val="bg1"/>
              </a:solidFill>
            </a:endParaRPr>
          </a:p>
        </p:txBody>
      </p:sp>
      <p:sp>
        <p:nvSpPr>
          <p:cNvPr id="19" name="テキスト ボックス 18">
            <a:extLst>
              <a:ext uri="{FF2B5EF4-FFF2-40B4-BE49-F238E27FC236}">
                <a16:creationId xmlns:a16="http://schemas.microsoft.com/office/drawing/2014/main" id="{A81AEE0A-5ED6-42DB-AD90-000CE89FF027}"/>
              </a:ext>
            </a:extLst>
          </p:cNvPr>
          <p:cNvSpPr txBox="1"/>
          <p:nvPr/>
        </p:nvSpPr>
        <p:spPr>
          <a:xfrm>
            <a:off x="6855968" y="2324321"/>
            <a:ext cx="2060894"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JdbcTodoRepository</a:t>
            </a:r>
            <a:endParaRPr kumimoji="1" lang="ja-JP" altLang="en-US" dirty="0">
              <a:solidFill>
                <a:schemeClr val="bg1"/>
              </a:solidFill>
            </a:endParaRPr>
          </a:p>
        </p:txBody>
      </p:sp>
      <p:sp>
        <p:nvSpPr>
          <p:cNvPr id="20" name="正方形/長方形 19">
            <a:extLst>
              <a:ext uri="{FF2B5EF4-FFF2-40B4-BE49-F238E27FC236}">
                <a16:creationId xmlns:a16="http://schemas.microsoft.com/office/drawing/2014/main" id="{004E3A60-414E-4349-8E33-DAD4F0DBF7B0}"/>
              </a:ext>
            </a:extLst>
          </p:cNvPr>
          <p:cNvSpPr/>
          <p:nvPr/>
        </p:nvSpPr>
        <p:spPr>
          <a:xfrm>
            <a:off x="6682639" y="1709420"/>
            <a:ext cx="4569905" cy="177476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infrastructure</a:t>
            </a:r>
            <a:endParaRPr kumimoji="1" lang="ja-JP" altLang="en-US" dirty="0">
              <a:solidFill>
                <a:schemeClr val="tx1"/>
              </a:solidFill>
            </a:endParaRPr>
          </a:p>
        </p:txBody>
      </p:sp>
      <p:sp>
        <p:nvSpPr>
          <p:cNvPr id="21" name="テキスト ボックス 20">
            <a:extLst>
              <a:ext uri="{FF2B5EF4-FFF2-40B4-BE49-F238E27FC236}">
                <a16:creationId xmlns:a16="http://schemas.microsoft.com/office/drawing/2014/main" id="{238A9E93-DC73-44C9-9384-20901FFE5DCF}"/>
              </a:ext>
            </a:extLst>
          </p:cNvPr>
          <p:cNvSpPr txBox="1"/>
          <p:nvPr/>
        </p:nvSpPr>
        <p:spPr>
          <a:xfrm>
            <a:off x="4720817" y="2325413"/>
            <a:ext cx="1658291"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TodoRepository</a:t>
            </a:r>
            <a:endParaRPr kumimoji="1" lang="ja-JP" altLang="en-US" dirty="0">
              <a:solidFill>
                <a:schemeClr val="bg1"/>
              </a:solidFill>
            </a:endParaRPr>
          </a:p>
        </p:txBody>
      </p:sp>
      <p:sp>
        <p:nvSpPr>
          <p:cNvPr id="22" name="正方形/長方形 21">
            <a:extLst>
              <a:ext uri="{FF2B5EF4-FFF2-40B4-BE49-F238E27FC236}">
                <a16:creationId xmlns:a16="http://schemas.microsoft.com/office/drawing/2014/main" id="{AB2F7982-CB71-4820-97C0-D63F6F93106B}"/>
              </a:ext>
            </a:extLst>
          </p:cNvPr>
          <p:cNvSpPr/>
          <p:nvPr/>
        </p:nvSpPr>
        <p:spPr>
          <a:xfrm>
            <a:off x="2738701" y="1709420"/>
            <a:ext cx="3807619" cy="177476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application</a:t>
            </a:r>
            <a:endParaRPr kumimoji="1" lang="ja-JP" altLang="en-US" dirty="0">
              <a:solidFill>
                <a:schemeClr val="tx1"/>
              </a:solidFill>
            </a:endParaRPr>
          </a:p>
        </p:txBody>
      </p:sp>
      <p:sp>
        <p:nvSpPr>
          <p:cNvPr id="23" name="正方形/長方形 22">
            <a:extLst>
              <a:ext uri="{FF2B5EF4-FFF2-40B4-BE49-F238E27FC236}">
                <a16:creationId xmlns:a16="http://schemas.microsoft.com/office/drawing/2014/main" id="{8B4796D9-4256-4664-858F-73CAA239190F}"/>
              </a:ext>
            </a:extLst>
          </p:cNvPr>
          <p:cNvSpPr/>
          <p:nvPr/>
        </p:nvSpPr>
        <p:spPr>
          <a:xfrm>
            <a:off x="834816" y="1709420"/>
            <a:ext cx="1725619" cy="177476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err="1">
                <a:solidFill>
                  <a:schemeClr val="tx1"/>
                </a:solidFill>
              </a:rPr>
              <a:t>api</a:t>
            </a:r>
            <a:endParaRPr kumimoji="1" lang="ja-JP" altLang="en-US" dirty="0">
              <a:solidFill>
                <a:schemeClr val="tx1"/>
              </a:solidFill>
            </a:endParaRPr>
          </a:p>
        </p:txBody>
      </p:sp>
      <p:sp>
        <p:nvSpPr>
          <p:cNvPr id="24" name="正方形/長方形 23">
            <a:extLst>
              <a:ext uri="{FF2B5EF4-FFF2-40B4-BE49-F238E27FC236}">
                <a16:creationId xmlns:a16="http://schemas.microsoft.com/office/drawing/2014/main" id="{4DEEF2E4-32A8-4D13-AC18-6463FEC40689}"/>
              </a:ext>
            </a:extLst>
          </p:cNvPr>
          <p:cNvSpPr/>
          <p:nvPr/>
        </p:nvSpPr>
        <p:spPr>
          <a:xfrm>
            <a:off x="2158140" y="3994275"/>
            <a:ext cx="6234309" cy="186964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domain</a:t>
            </a:r>
            <a:endParaRPr kumimoji="1" lang="ja-JP" altLang="en-US" dirty="0">
              <a:solidFill>
                <a:schemeClr val="tx1"/>
              </a:solidFill>
            </a:endParaRPr>
          </a:p>
        </p:txBody>
      </p:sp>
      <p:sp>
        <p:nvSpPr>
          <p:cNvPr id="25" name="テキスト ボックス 24">
            <a:extLst>
              <a:ext uri="{FF2B5EF4-FFF2-40B4-BE49-F238E27FC236}">
                <a16:creationId xmlns:a16="http://schemas.microsoft.com/office/drawing/2014/main" id="{365AE145-8C89-406A-BEB9-F85F6A0CAC34}"/>
              </a:ext>
            </a:extLst>
          </p:cNvPr>
          <p:cNvSpPr txBox="1"/>
          <p:nvPr/>
        </p:nvSpPr>
        <p:spPr>
          <a:xfrm>
            <a:off x="4660992" y="4465515"/>
            <a:ext cx="1484852"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TodoId</a:t>
            </a:r>
            <a:endParaRPr kumimoji="1" lang="ja-JP" altLang="en-US" dirty="0">
              <a:solidFill>
                <a:schemeClr val="bg1"/>
              </a:solidFill>
            </a:endParaRPr>
          </a:p>
        </p:txBody>
      </p:sp>
      <p:sp>
        <p:nvSpPr>
          <p:cNvPr id="26" name="テキスト ボックス 25">
            <a:extLst>
              <a:ext uri="{FF2B5EF4-FFF2-40B4-BE49-F238E27FC236}">
                <a16:creationId xmlns:a16="http://schemas.microsoft.com/office/drawing/2014/main" id="{1A206ACC-94FC-40B5-B1F0-0B6E253B002C}"/>
              </a:ext>
            </a:extLst>
          </p:cNvPr>
          <p:cNvSpPr txBox="1"/>
          <p:nvPr/>
        </p:nvSpPr>
        <p:spPr>
          <a:xfrm>
            <a:off x="4669835" y="4889481"/>
            <a:ext cx="1484852"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TodoText</a:t>
            </a:r>
            <a:endParaRPr kumimoji="1" lang="ja-JP" altLang="en-US" dirty="0">
              <a:solidFill>
                <a:schemeClr val="bg1"/>
              </a:solidFill>
            </a:endParaRPr>
          </a:p>
        </p:txBody>
      </p:sp>
      <p:sp>
        <p:nvSpPr>
          <p:cNvPr id="27" name="テキスト ボックス 26">
            <a:extLst>
              <a:ext uri="{FF2B5EF4-FFF2-40B4-BE49-F238E27FC236}">
                <a16:creationId xmlns:a16="http://schemas.microsoft.com/office/drawing/2014/main" id="{F496003F-C8C4-47D0-9ECE-8C5CFD7B8E2B}"/>
              </a:ext>
            </a:extLst>
          </p:cNvPr>
          <p:cNvSpPr txBox="1"/>
          <p:nvPr/>
        </p:nvSpPr>
        <p:spPr>
          <a:xfrm>
            <a:off x="4660992" y="5313034"/>
            <a:ext cx="1484852"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TodoStatus</a:t>
            </a:r>
            <a:endParaRPr kumimoji="1" lang="ja-JP" altLang="en-US" dirty="0">
              <a:solidFill>
                <a:schemeClr val="bg1"/>
              </a:solidFill>
            </a:endParaRPr>
          </a:p>
        </p:txBody>
      </p:sp>
      <p:sp>
        <p:nvSpPr>
          <p:cNvPr id="28" name="テキスト ボックス 27">
            <a:extLst>
              <a:ext uri="{FF2B5EF4-FFF2-40B4-BE49-F238E27FC236}">
                <a16:creationId xmlns:a16="http://schemas.microsoft.com/office/drawing/2014/main" id="{F1C2D345-9E0B-4339-9CCB-CD044FE46D05}"/>
              </a:ext>
            </a:extLst>
          </p:cNvPr>
          <p:cNvSpPr txBox="1"/>
          <p:nvPr/>
        </p:nvSpPr>
        <p:spPr>
          <a:xfrm>
            <a:off x="6686786" y="4466758"/>
            <a:ext cx="1484852"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UserId</a:t>
            </a:r>
            <a:endParaRPr kumimoji="1" lang="ja-JP" altLang="en-US" dirty="0">
              <a:solidFill>
                <a:schemeClr val="bg1"/>
              </a:solidFill>
            </a:endParaRPr>
          </a:p>
        </p:txBody>
      </p:sp>
      <p:sp>
        <p:nvSpPr>
          <p:cNvPr id="29" name="正方形/長方形 28">
            <a:extLst>
              <a:ext uri="{FF2B5EF4-FFF2-40B4-BE49-F238E27FC236}">
                <a16:creationId xmlns:a16="http://schemas.microsoft.com/office/drawing/2014/main" id="{86B9D6C2-5C8B-4F4D-BFE9-2FBDA93EEC7E}"/>
              </a:ext>
            </a:extLst>
          </p:cNvPr>
          <p:cNvSpPr/>
          <p:nvPr/>
        </p:nvSpPr>
        <p:spPr>
          <a:xfrm>
            <a:off x="9270445" y="2209104"/>
            <a:ext cx="1829850" cy="1119840"/>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entity</a:t>
            </a:r>
            <a:endParaRPr kumimoji="1" lang="ja-JP" altLang="en-US" dirty="0">
              <a:solidFill>
                <a:schemeClr val="tx1"/>
              </a:solidFill>
            </a:endParaRPr>
          </a:p>
        </p:txBody>
      </p:sp>
      <p:sp>
        <p:nvSpPr>
          <p:cNvPr id="30" name="テキスト ボックス 29">
            <a:extLst>
              <a:ext uri="{FF2B5EF4-FFF2-40B4-BE49-F238E27FC236}">
                <a16:creationId xmlns:a16="http://schemas.microsoft.com/office/drawing/2014/main" id="{92B4CF0F-E1BE-4971-B2F7-C833D54DBDD5}"/>
              </a:ext>
            </a:extLst>
          </p:cNvPr>
          <p:cNvSpPr txBox="1"/>
          <p:nvPr/>
        </p:nvSpPr>
        <p:spPr>
          <a:xfrm>
            <a:off x="9513649" y="2624204"/>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TodoEntity</a:t>
            </a:r>
            <a:endParaRPr kumimoji="1" lang="ja-JP" altLang="en-US" dirty="0">
              <a:solidFill>
                <a:schemeClr val="bg1"/>
              </a:solidFill>
            </a:endParaRPr>
          </a:p>
        </p:txBody>
      </p:sp>
      <p:cxnSp>
        <p:nvCxnSpPr>
          <p:cNvPr id="31" name="直線矢印コネクタ 30">
            <a:extLst>
              <a:ext uri="{FF2B5EF4-FFF2-40B4-BE49-F238E27FC236}">
                <a16:creationId xmlns:a16="http://schemas.microsoft.com/office/drawing/2014/main" id="{80C70B01-3563-4D4C-935F-4B199FF632A6}"/>
              </a:ext>
            </a:extLst>
          </p:cNvPr>
          <p:cNvCxnSpPr>
            <a:cxnSpLocks/>
            <a:stCxn id="16" idx="3"/>
            <a:endCxn id="18" idx="1"/>
          </p:cNvCxnSpPr>
          <p:nvPr/>
        </p:nvCxnSpPr>
        <p:spPr>
          <a:xfrm>
            <a:off x="2362420" y="2508987"/>
            <a:ext cx="625436" cy="0"/>
          </a:xfrm>
          <a:prstGeom prst="straightConnector1">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32" name="直線矢印コネクタ 31">
            <a:extLst>
              <a:ext uri="{FF2B5EF4-FFF2-40B4-BE49-F238E27FC236}">
                <a16:creationId xmlns:a16="http://schemas.microsoft.com/office/drawing/2014/main" id="{EF58F63A-9607-47EE-9C56-7A5FA8422FE8}"/>
              </a:ext>
            </a:extLst>
          </p:cNvPr>
          <p:cNvCxnSpPr>
            <a:cxnSpLocks/>
            <a:stCxn id="18" idx="3"/>
            <a:endCxn id="21" idx="1"/>
          </p:cNvCxnSpPr>
          <p:nvPr/>
        </p:nvCxnSpPr>
        <p:spPr>
          <a:xfrm>
            <a:off x="4359107" y="2508987"/>
            <a:ext cx="361710" cy="1092"/>
          </a:xfrm>
          <a:prstGeom prst="straightConnector1">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33" name="直線矢印コネクタ 59">
            <a:extLst>
              <a:ext uri="{FF2B5EF4-FFF2-40B4-BE49-F238E27FC236}">
                <a16:creationId xmlns:a16="http://schemas.microsoft.com/office/drawing/2014/main" id="{014426E5-D4B2-47B4-B83D-E44374CBC8F8}"/>
              </a:ext>
            </a:extLst>
          </p:cNvPr>
          <p:cNvCxnSpPr>
            <a:cxnSpLocks/>
            <a:stCxn id="19" idx="2"/>
            <a:endCxn id="30" idx="1"/>
          </p:cNvCxnSpPr>
          <p:nvPr/>
        </p:nvCxnSpPr>
        <p:spPr>
          <a:xfrm rot="16200000" flipH="1">
            <a:off x="8642424" y="1937644"/>
            <a:ext cx="115217" cy="1627234"/>
          </a:xfrm>
          <a:prstGeom prst="bentConnector2">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34" name="直線矢印コネクタ 65">
            <a:extLst>
              <a:ext uri="{FF2B5EF4-FFF2-40B4-BE49-F238E27FC236}">
                <a16:creationId xmlns:a16="http://schemas.microsoft.com/office/drawing/2014/main" id="{F3AE056B-835E-4880-B201-734AE4AEA39F}"/>
              </a:ext>
            </a:extLst>
          </p:cNvPr>
          <p:cNvCxnSpPr>
            <a:cxnSpLocks/>
            <a:stCxn id="20" idx="2"/>
            <a:endCxn id="24" idx="3"/>
          </p:cNvCxnSpPr>
          <p:nvPr/>
        </p:nvCxnSpPr>
        <p:spPr>
          <a:xfrm rot="5400000">
            <a:off x="7957566" y="3919069"/>
            <a:ext cx="1444911" cy="575143"/>
          </a:xfrm>
          <a:prstGeom prst="bentConnector2">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35" name="直線矢印コネクタ 68">
            <a:extLst>
              <a:ext uri="{FF2B5EF4-FFF2-40B4-BE49-F238E27FC236}">
                <a16:creationId xmlns:a16="http://schemas.microsoft.com/office/drawing/2014/main" id="{AF17686B-70A5-454E-B8BA-BA5459CDAD82}"/>
              </a:ext>
            </a:extLst>
          </p:cNvPr>
          <p:cNvCxnSpPr>
            <a:cxnSpLocks/>
            <a:stCxn id="22" idx="2"/>
            <a:endCxn id="24" idx="0"/>
          </p:cNvCxnSpPr>
          <p:nvPr/>
        </p:nvCxnSpPr>
        <p:spPr>
          <a:xfrm rot="16200000" flipH="1">
            <a:off x="4703858" y="3422838"/>
            <a:ext cx="510090" cy="632784"/>
          </a:xfrm>
          <a:prstGeom prst="bentConnector3">
            <a:avLst>
              <a:gd name="adj1" fmla="val 50000"/>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36" name="直線矢印コネクタ 71">
            <a:extLst>
              <a:ext uri="{FF2B5EF4-FFF2-40B4-BE49-F238E27FC236}">
                <a16:creationId xmlns:a16="http://schemas.microsoft.com/office/drawing/2014/main" id="{2E084F43-C48B-474B-9828-AE59314626A1}"/>
              </a:ext>
            </a:extLst>
          </p:cNvPr>
          <p:cNvCxnSpPr>
            <a:cxnSpLocks/>
            <a:stCxn id="23" idx="2"/>
            <a:endCxn id="24" idx="1"/>
          </p:cNvCxnSpPr>
          <p:nvPr/>
        </p:nvCxnSpPr>
        <p:spPr>
          <a:xfrm rot="16200000" flipH="1">
            <a:off x="1205428" y="3976383"/>
            <a:ext cx="1444911" cy="460514"/>
          </a:xfrm>
          <a:prstGeom prst="bentConnector2">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grpSp>
        <p:nvGrpSpPr>
          <p:cNvPr id="37" name="グループ化 36">
            <a:extLst>
              <a:ext uri="{FF2B5EF4-FFF2-40B4-BE49-F238E27FC236}">
                <a16:creationId xmlns:a16="http://schemas.microsoft.com/office/drawing/2014/main" id="{1A82EE63-48CD-4C99-A19E-B10EAF7ED3B5}"/>
              </a:ext>
            </a:extLst>
          </p:cNvPr>
          <p:cNvGrpSpPr/>
          <p:nvPr/>
        </p:nvGrpSpPr>
        <p:grpSpPr>
          <a:xfrm>
            <a:off x="6361772" y="2436618"/>
            <a:ext cx="494196" cy="149470"/>
            <a:chOff x="6295935" y="2827112"/>
            <a:chExt cx="494196" cy="149470"/>
          </a:xfrm>
        </p:grpSpPr>
        <p:cxnSp>
          <p:nvCxnSpPr>
            <p:cNvPr id="38" name="直線矢印コネクタ 37">
              <a:extLst>
                <a:ext uri="{FF2B5EF4-FFF2-40B4-BE49-F238E27FC236}">
                  <a16:creationId xmlns:a16="http://schemas.microsoft.com/office/drawing/2014/main" id="{2305D951-9859-4079-A798-F2D0BD75435A}"/>
                </a:ext>
              </a:extLst>
            </p:cNvPr>
            <p:cNvCxnSpPr>
              <a:cxnSpLocks/>
              <a:stCxn id="19" idx="1"/>
              <a:endCxn id="21" idx="3"/>
            </p:cNvCxnSpPr>
            <p:nvPr/>
          </p:nvCxnSpPr>
          <p:spPr>
            <a:xfrm flipH="1">
              <a:off x="6313271" y="2899481"/>
              <a:ext cx="476860" cy="1092"/>
            </a:xfrm>
            <a:prstGeom prst="straightConnector1">
              <a:avLst/>
            </a:prstGeom>
            <a:ln w="38100">
              <a:solidFill>
                <a:schemeClr val="bg1">
                  <a:lumMod val="65000"/>
                </a:schemeClr>
              </a:solidFill>
              <a:miter lim="800000"/>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39" name="二等辺三角形 38">
              <a:extLst>
                <a:ext uri="{FF2B5EF4-FFF2-40B4-BE49-F238E27FC236}">
                  <a16:creationId xmlns:a16="http://schemas.microsoft.com/office/drawing/2014/main" id="{DFB8C382-C59A-4BD7-ACFB-E79ECAC61CEF}"/>
                </a:ext>
              </a:extLst>
            </p:cNvPr>
            <p:cNvSpPr/>
            <p:nvPr/>
          </p:nvSpPr>
          <p:spPr>
            <a:xfrm rot="16200000">
              <a:off x="6285627" y="2837420"/>
              <a:ext cx="149470" cy="128853"/>
            </a:xfrm>
            <a:prstGeom prst="triangle">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40" name="直線矢印コネクタ 39">
            <a:extLst>
              <a:ext uri="{FF2B5EF4-FFF2-40B4-BE49-F238E27FC236}">
                <a16:creationId xmlns:a16="http://schemas.microsoft.com/office/drawing/2014/main" id="{6D22CC54-641B-437B-8B2B-DCD91553F2ED}"/>
              </a:ext>
            </a:extLst>
          </p:cNvPr>
          <p:cNvCxnSpPr>
            <a:cxnSpLocks/>
            <a:stCxn id="17" idx="3"/>
            <a:endCxn id="26" idx="1"/>
          </p:cNvCxnSpPr>
          <p:nvPr/>
        </p:nvCxnSpPr>
        <p:spPr>
          <a:xfrm>
            <a:off x="3944187" y="5072340"/>
            <a:ext cx="725648" cy="1807"/>
          </a:xfrm>
          <a:prstGeom prst="straightConnector1">
            <a:avLst/>
          </a:prstGeom>
          <a:ln w="38100">
            <a:solidFill>
              <a:schemeClr val="bg1">
                <a:lumMod val="65000"/>
              </a:schemeClr>
            </a:solidFill>
            <a:prstDash val="solid"/>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41" name="直線矢印コネクタ 40">
            <a:extLst>
              <a:ext uri="{FF2B5EF4-FFF2-40B4-BE49-F238E27FC236}">
                <a16:creationId xmlns:a16="http://schemas.microsoft.com/office/drawing/2014/main" id="{2490535C-9479-4933-9151-3F6B743E0CEB}"/>
              </a:ext>
            </a:extLst>
          </p:cNvPr>
          <p:cNvCxnSpPr>
            <a:cxnSpLocks/>
            <a:stCxn id="17" idx="3"/>
            <a:endCxn id="25" idx="1"/>
          </p:cNvCxnSpPr>
          <p:nvPr/>
        </p:nvCxnSpPr>
        <p:spPr>
          <a:xfrm flipV="1">
            <a:off x="3944187" y="4650181"/>
            <a:ext cx="716805" cy="422159"/>
          </a:xfrm>
          <a:prstGeom prst="straightConnector1">
            <a:avLst/>
          </a:prstGeom>
          <a:ln w="38100">
            <a:solidFill>
              <a:schemeClr val="bg1">
                <a:lumMod val="65000"/>
              </a:schemeClr>
            </a:solidFill>
            <a:prstDash val="solid"/>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42" name="直線矢印コネクタ 41">
            <a:extLst>
              <a:ext uri="{FF2B5EF4-FFF2-40B4-BE49-F238E27FC236}">
                <a16:creationId xmlns:a16="http://schemas.microsoft.com/office/drawing/2014/main" id="{FC12525A-DB16-4BAD-9774-46F427E897AD}"/>
              </a:ext>
            </a:extLst>
          </p:cNvPr>
          <p:cNvCxnSpPr>
            <a:cxnSpLocks/>
            <a:stCxn id="17" idx="3"/>
            <a:endCxn id="27" idx="1"/>
          </p:cNvCxnSpPr>
          <p:nvPr/>
        </p:nvCxnSpPr>
        <p:spPr>
          <a:xfrm>
            <a:off x="3944187" y="5072340"/>
            <a:ext cx="716805" cy="425360"/>
          </a:xfrm>
          <a:prstGeom prst="straightConnector1">
            <a:avLst/>
          </a:prstGeom>
          <a:ln w="38100">
            <a:solidFill>
              <a:schemeClr val="bg1">
                <a:lumMod val="65000"/>
              </a:schemeClr>
            </a:solidFill>
            <a:prstDash val="solid"/>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sp>
        <p:nvSpPr>
          <p:cNvPr id="46" name="テキスト ボックス 45">
            <a:extLst>
              <a:ext uri="{FF2B5EF4-FFF2-40B4-BE49-F238E27FC236}">
                <a16:creationId xmlns:a16="http://schemas.microsoft.com/office/drawing/2014/main" id="{2F400A13-B257-4192-BF85-082B30B51C61}"/>
              </a:ext>
            </a:extLst>
          </p:cNvPr>
          <p:cNvSpPr txBox="1"/>
          <p:nvPr/>
        </p:nvSpPr>
        <p:spPr>
          <a:xfrm>
            <a:off x="10768518" y="169054"/>
            <a:ext cx="1307547" cy="451021"/>
          </a:xfrm>
          <a:prstGeom prst="rect">
            <a:avLst/>
          </a:prstGeom>
          <a:solidFill>
            <a:schemeClr val="accent6"/>
          </a:solidFill>
        </p:spPr>
        <p:txBody>
          <a:bodyPr wrap="square" rtlCol="0">
            <a:spAutoFit/>
          </a:bodyPr>
          <a:lstStyle/>
          <a:p>
            <a:pPr algn="ctr">
              <a:lnSpc>
                <a:spcPts val="3200"/>
              </a:lnSpc>
            </a:pPr>
            <a:r>
              <a:rPr kumimoji="1" lang="en-US" altLang="ja-JP" sz="2000" dirty="0">
                <a:solidFill>
                  <a:schemeClr val="bg1"/>
                </a:solidFill>
                <a:latin typeface="Meiryo UI" panose="020B0604030504040204" pitchFamily="50" charset="-128"/>
                <a:ea typeface="Meiryo UI" panose="020B0604030504040204" pitchFamily="50" charset="-128"/>
              </a:rPr>
              <a:t>Reading</a:t>
            </a:r>
          </a:p>
        </p:txBody>
      </p:sp>
    </p:spTree>
    <p:extLst>
      <p:ext uri="{BB962C8B-B14F-4D97-AF65-F5344CB8AC3E}">
        <p14:creationId xmlns:p14="http://schemas.microsoft.com/office/powerpoint/2010/main" val="391381339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622570" y="900000"/>
            <a:ext cx="10846341" cy="4796492"/>
          </a:xfrm>
          <a:prstGeom prst="rect">
            <a:avLst/>
          </a:prstGeom>
          <a:noFill/>
          <a:ln>
            <a:noFill/>
          </a:ln>
          <a:effectLst/>
        </p:spPr>
        <p:txBody>
          <a:bodyPr wrap="square" tIns="360000" bIns="360000" rtlCol="0" anchor="ctr">
            <a:noAutofit/>
          </a:bodyPr>
          <a:lstStyle/>
          <a:p>
            <a:r>
              <a:rPr lang="ja-JP" altLang="en-US" sz="4400" b="1" dirty="0">
                <a:solidFill>
                  <a:schemeClr val="bg1"/>
                </a:solidFill>
                <a:latin typeface="Meiryo UI" panose="020B0604030504040204" pitchFamily="50" charset="-128"/>
                <a:ea typeface="Meiryo UI" panose="020B0604030504040204" pitchFamily="50" charset="-128"/>
              </a:rPr>
              <a:t>質問タイム</a:t>
            </a:r>
            <a:endParaRPr lang="en-US" altLang="ja-JP" sz="4400" b="1" dirty="0">
              <a:solidFill>
                <a:schemeClr val="bg1"/>
              </a:solidFill>
              <a:latin typeface="Meiryo UI" panose="020B0604030504040204" pitchFamily="50" charset="-128"/>
              <a:ea typeface="Meiryo UI" panose="020B0604030504040204" pitchFamily="50" charset="-128"/>
            </a:endParaRPr>
          </a:p>
          <a:p>
            <a:endParaRPr lang="en-US" altLang="ja-JP" sz="4400" b="1" dirty="0">
              <a:solidFill>
                <a:schemeClr val="bg1"/>
              </a:solidFill>
              <a:latin typeface="Meiryo UI" panose="020B0604030504040204" pitchFamily="50" charset="-128"/>
              <a:ea typeface="Meiryo UI" panose="020B0604030504040204" pitchFamily="50" charset="-128"/>
            </a:endParaRPr>
          </a:p>
          <a:p>
            <a:r>
              <a:rPr lang="ja-JP" altLang="en-US" sz="4400" b="1" dirty="0">
                <a:solidFill>
                  <a:schemeClr val="bg1"/>
                </a:solidFill>
                <a:latin typeface="Meiryo UI" panose="020B0604030504040204" pitchFamily="50" charset="-128"/>
                <a:ea typeface="Meiryo UI" panose="020B0604030504040204" pitchFamily="50" charset="-128"/>
              </a:rPr>
              <a:t>アーキテクチャや設計原則って</a:t>
            </a:r>
            <a:endParaRPr lang="en-US" altLang="ja-JP" sz="4400" b="1" dirty="0">
              <a:solidFill>
                <a:schemeClr val="bg1"/>
              </a:solidFill>
              <a:latin typeface="Meiryo UI" panose="020B0604030504040204" pitchFamily="50" charset="-128"/>
              <a:ea typeface="Meiryo UI" panose="020B0604030504040204" pitchFamily="50" charset="-128"/>
            </a:endParaRPr>
          </a:p>
          <a:p>
            <a:r>
              <a:rPr lang="ja-JP" altLang="en-US" sz="4400" b="1" dirty="0">
                <a:solidFill>
                  <a:schemeClr val="bg1"/>
                </a:solidFill>
                <a:latin typeface="Meiryo UI" panose="020B0604030504040204" pitchFamily="50" charset="-128"/>
                <a:ea typeface="Meiryo UI" panose="020B0604030504040204" pitchFamily="50" charset="-128"/>
              </a:rPr>
              <a:t>何がうれしいんですかね？</a:t>
            </a:r>
            <a:endParaRPr lang="en-US" altLang="ja-JP" sz="4400" b="1" dirty="0">
              <a:solidFill>
                <a:schemeClr val="bg1"/>
              </a:solidFill>
              <a:latin typeface="Meiryo UI" panose="020B0604030504040204" pitchFamily="50" charset="-128"/>
              <a:ea typeface="Meiryo UI" panose="020B0604030504040204" pitchFamily="50" charset="-128"/>
            </a:endParaRPr>
          </a:p>
        </p:txBody>
      </p:sp>
      <p:sp>
        <p:nvSpPr>
          <p:cNvPr id="3" name="スライド番号プレースホルダー 2">
            <a:extLst>
              <a:ext uri="{FF2B5EF4-FFF2-40B4-BE49-F238E27FC236}">
                <a16:creationId xmlns:a16="http://schemas.microsoft.com/office/drawing/2014/main" id="{6F448A2C-9C5D-4263-A831-BD5C7B1E0ACF}"/>
              </a:ext>
            </a:extLst>
          </p:cNvPr>
          <p:cNvSpPr>
            <a:spLocks noGrp="1"/>
          </p:cNvSpPr>
          <p:nvPr>
            <p:ph type="sldNum" sz="quarter" idx="12"/>
          </p:nvPr>
        </p:nvSpPr>
        <p:spPr/>
        <p:txBody>
          <a:bodyPr/>
          <a:lstStyle/>
          <a:p>
            <a:fld id="{A783C381-2822-4F05-8A88-66F73725CF2D}" type="slidenum">
              <a:rPr kumimoji="1" lang="ja-JP" altLang="en-US" smtClean="0"/>
              <a:t>52</a:t>
            </a:fld>
            <a:endParaRPr kumimoji="1" lang="ja-JP" altLang="en-US"/>
          </a:p>
        </p:txBody>
      </p:sp>
    </p:spTree>
    <p:extLst>
      <p:ext uri="{BB962C8B-B14F-4D97-AF65-F5344CB8AC3E}">
        <p14:creationId xmlns:p14="http://schemas.microsoft.com/office/powerpoint/2010/main" val="144548922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0" y="900000"/>
            <a:ext cx="12188389" cy="4796492"/>
          </a:xfrm>
          <a:prstGeom prst="rect">
            <a:avLst/>
          </a:prstGeom>
          <a:noFill/>
          <a:ln>
            <a:noFill/>
          </a:ln>
          <a:effectLst/>
        </p:spPr>
        <p:txBody>
          <a:bodyPr wrap="square" tIns="360000" bIns="360000" rtlCol="0" anchor="ctr">
            <a:noAutofit/>
          </a:bodyPr>
          <a:lstStyle/>
          <a:p>
            <a:pPr algn="ctr"/>
            <a:r>
              <a:rPr lang="en-US" altLang="ja-JP" sz="4400" b="1" dirty="0">
                <a:solidFill>
                  <a:schemeClr val="bg1"/>
                </a:solidFill>
                <a:latin typeface="Meiryo UI" panose="020B0604030504040204" pitchFamily="50" charset="-128"/>
                <a:ea typeface="Meiryo UI" panose="020B0604030504040204" pitchFamily="50" charset="-128"/>
              </a:rPr>
              <a:t>ToDo</a:t>
            </a:r>
            <a:r>
              <a:rPr lang="ja-JP" altLang="en-US" sz="4400" b="1" dirty="0">
                <a:solidFill>
                  <a:schemeClr val="bg1"/>
                </a:solidFill>
                <a:latin typeface="Meiryo UI" panose="020B0604030504040204" pitchFamily="50" charset="-128"/>
                <a:ea typeface="Meiryo UI" panose="020B0604030504040204" pitchFamily="50" charset="-128"/>
              </a:rPr>
              <a:t>一覧表示の作成</a:t>
            </a:r>
            <a:endParaRPr lang="en-US" altLang="ja-JP" sz="4400" b="1" dirty="0">
              <a:solidFill>
                <a:schemeClr val="bg1"/>
              </a:solidFill>
              <a:latin typeface="Meiryo UI" panose="020B0604030504040204" pitchFamily="50" charset="-128"/>
              <a:ea typeface="Meiryo UI" panose="020B0604030504040204" pitchFamily="50" charset="-128"/>
            </a:endParaRPr>
          </a:p>
        </p:txBody>
      </p:sp>
      <p:sp>
        <p:nvSpPr>
          <p:cNvPr id="3" name="スライド番号プレースホルダー 2">
            <a:extLst>
              <a:ext uri="{FF2B5EF4-FFF2-40B4-BE49-F238E27FC236}">
                <a16:creationId xmlns:a16="http://schemas.microsoft.com/office/drawing/2014/main" id="{321E0297-002D-4A75-89F3-0A09CB1787EB}"/>
              </a:ext>
            </a:extLst>
          </p:cNvPr>
          <p:cNvSpPr>
            <a:spLocks noGrp="1"/>
          </p:cNvSpPr>
          <p:nvPr>
            <p:ph type="sldNum" sz="quarter" idx="12"/>
          </p:nvPr>
        </p:nvSpPr>
        <p:spPr/>
        <p:txBody>
          <a:bodyPr/>
          <a:lstStyle/>
          <a:p>
            <a:fld id="{A783C381-2822-4F05-8A88-66F73725CF2D}" type="slidenum">
              <a:rPr kumimoji="1" lang="ja-JP" altLang="en-US" smtClean="0"/>
              <a:t>53</a:t>
            </a:fld>
            <a:endParaRPr kumimoji="1" lang="ja-JP" altLang="en-US"/>
          </a:p>
        </p:txBody>
      </p:sp>
    </p:spTree>
    <p:extLst>
      <p:ext uri="{BB962C8B-B14F-4D97-AF65-F5344CB8AC3E}">
        <p14:creationId xmlns:p14="http://schemas.microsoft.com/office/powerpoint/2010/main" val="307292033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ToDo</a:t>
            </a:r>
            <a:r>
              <a:rPr kumimoji="1" lang="ja-JP" altLang="en-US" sz="2800" b="1" dirty="0">
                <a:latin typeface="Meiryo UI" panose="020B0604030504040204" pitchFamily="50" charset="-128"/>
                <a:ea typeface="Meiryo UI" panose="020B0604030504040204" pitchFamily="50" charset="-128"/>
              </a:rPr>
              <a:t>一覧表示</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54</a:t>
            </a:fld>
            <a:endParaRPr kumimoji="1" lang="ja-JP" altLang="en-US"/>
          </a:p>
        </p:txBody>
      </p:sp>
      <p:sp>
        <p:nvSpPr>
          <p:cNvPr id="7" name="Rectangle 1">
            <a:extLst>
              <a:ext uri="{FF2B5EF4-FFF2-40B4-BE49-F238E27FC236}">
                <a16:creationId xmlns:a16="http://schemas.microsoft.com/office/drawing/2014/main" id="{BDAE71AD-3C89-4247-9F08-A1F8604287EE}"/>
              </a:ext>
            </a:extLst>
          </p:cNvPr>
          <p:cNvSpPr>
            <a:spLocks noChangeArrowheads="1"/>
          </p:cNvSpPr>
          <p:nvPr/>
        </p:nvSpPr>
        <p:spPr bwMode="auto">
          <a:xfrm>
            <a:off x="1602297" y="1510602"/>
            <a:ext cx="3627942" cy="4108817"/>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/api/todos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get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summary</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ToDo</a:t>
            </a:r>
            <a:r>
              <a:rPr kumimoji="0" lang="ja-JP" altLang="ja-JP" sz="900" b="0" i="0" u="none" strike="noStrike" cap="none" normalizeH="0" baseline="0" dirty="0">
                <a:ln>
                  <a:noFill/>
                </a:ln>
                <a:solidFill>
                  <a:srgbClr val="080808"/>
                </a:solidFill>
                <a:effectLst/>
                <a:latin typeface="Consolas" panose="020B0609020204030204" pitchFamily="49" charset="0"/>
                <a:ea typeface="ＭＳ ゴシック" panose="020B0609070205080204" pitchFamily="49" charset="-128"/>
              </a:rPr>
              <a:t>一覧の取得</a:t>
            </a:r>
            <a:br>
              <a:rPr kumimoji="0" lang="ja-JP" altLang="ja-JP" sz="900" b="0" i="0" u="none" strike="noStrike" cap="none" normalizeH="0" baseline="0" dirty="0">
                <a:ln>
                  <a:noFill/>
                </a:ln>
                <a:solidFill>
                  <a:srgbClr val="080808"/>
                </a:solidFill>
                <a:effectLst/>
                <a:latin typeface="Consolas" panose="020B0609020204030204" pitchFamily="49" charset="0"/>
                <a:ea typeface="ＭＳ ゴシック" panose="020B0609070205080204" pitchFamily="49" charset="-128"/>
              </a:rPr>
            </a:br>
            <a:r>
              <a:rPr kumimoji="0" lang="ja-JP" altLang="ja-JP" sz="900" b="0" i="0" u="none" strike="noStrike" cap="none" normalizeH="0" baseline="0" dirty="0">
                <a:ln>
                  <a:noFill/>
                </a:ln>
                <a:solidFill>
                  <a:srgbClr val="080808"/>
                </a:solidFill>
                <a:effectLst/>
                <a:latin typeface="Consolas" panose="020B0609020204030204" pitchFamily="49" charset="0"/>
                <a:ea typeface="ＭＳ ゴシック" panose="020B0609070205080204" pitchFamily="49" charset="-128"/>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description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&gt;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80808"/>
                </a:solidFill>
                <a:effectLst/>
                <a:latin typeface="Consolas" panose="020B0609020204030204" pitchFamily="49" charset="0"/>
                <a:ea typeface="ＭＳ ゴシック" panose="020B0609070205080204" pitchFamily="49" charset="-128"/>
              </a:rPr>
              <a:t>登録している</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ToDo</a:t>
            </a:r>
            <a:r>
              <a:rPr kumimoji="0" lang="ja-JP" altLang="ja-JP" sz="900" b="0" i="0" u="none" strike="noStrike" cap="none" normalizeH="0" baseline="0" dirty="0">
                <a:ln>
                  <a:noFill/>
                </a:ln>
                <a:solidFill>
                  <a:srgbClr val="080808"/>
                </a:solidFill>
                <a:effectLst/>
                <a:latin typeface="Consolas" panose="020B0609020204030204" pitchFamily="49" charset="0"/>
                <a:ea typeface="ＭＳ ゴシック" panose="020B0609070205080204" pitchFamily="49" charset="-128"/>
              </a:rPr>
              <a:t>を全て取得する。</a:t>
            </a:r>
            <a:br>
              <a:rPr kumimoji="0" lang="ja-JP" altLang="ja-JP" sz="900" b="0" i="0" u="none" strike="noStrike" cap="none" normalizeH="0" baseline="0" dirty="0">
                <a:ln>
                  <a:noFill/>
                </a:ln>
                <a:solidFill>
                  <a:srgbClr val="080808"/>
                </a:solidFill>
                <a:effectLst/>
                <a:latin typeface="Consolas" panose="020B0609020204030204" pitchFamily="49" charset="0"/>
                <a:ea typeface="ＭＳ ゴシック" panose="020B0609070205080204" pitchFamily="49" charset="-128"/>
              </a:rPr>
            </a:br>
            <a:r>
              <a:rPr kumimoji="0" lang="ja-JP" altLang="ja-JP" sz="900" b="0" i="0" u="none" strike="noStrike" cap="none" normalizeH="0" baseline="0" dirty="0">
                <a:ln>
                  <a:noFill/>
                </a:ln>
                <a:solidFill>
                  <a:srgbClr val="080808"/>
                </a:solidFill>
                <a:effectLst/>
                <a:latin typeface="Consolas" panose="020B0609020204030204" pitchFamily="49" charset="0"/>
                <a:ea typeface="ＭＳ ゴシック" panose="020B0609070205080204" pitchFamily="49" charset="-128"/>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tags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 todos</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operationId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getTodos</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responses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'200'</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description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OK</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content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application/json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schema</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type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array</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items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$ref</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'#/components/schemas/Todo'</a:t>
            </a:r>
            <a:b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examples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example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value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2001</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text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80808"/>
                </a:solidFill>
                <a:effectLst/>
                <a:latin typeface="Consolas" panose="020B0609020204030204" pitchFamily="49" charset="0"/>
                <a:ea typeface="ＭＳ ゴシック" panose="020B0609070205080204" pitchFamily="49" charset="-128"/>
              </a:rPr>
              <a:t>やること１</a:t>
            </a:r>
            <a:br>
              <a:rPr kumimoji="0" lang="ja-JP" altLang="ja-JP" sz="900" b="0" i="0" u="none" strike="noStrike" cap="none" normalizeH="0" baseline="0" dirty="0">
                <a:ln>
                  <a:noFill/>
                </a:ln>
                <a:solidFill>
                  <a:srgbClr val="080808"/>
                </a:solidFill>
                <a:effectLst/>
                <a:latin typeface="Consolas" panose="020B0609020204030204" pitchFamily="49" charset="0"/>
                <a:ea typeface="ＭＳ ゴシック" panose="020B0609070205080204" pitchFamily="49" charset="-128"/>
              </a:rPr>
            </a:br>
            <a:r>
              <a:rPr kumimoji="0" lang="ja-JP" altLang="ja-JP" sz="900" b="0" i="0" u="none" strike="noStrike" cap="none" normalizeH="0" baseline="0" dirty="0">
                <a:ln>
                  <a:noFill/>
                </a:ln>
                <a:solidFill>
                  <a:srgbClr val="080808"/>
                </a:solidFill>
                <a:effectLst/>
                <a:latin typeface="Consolas" panose="020B0609020204030204" pitchFamily="49" charset="0"/>
                <a:ea typeface="ＭＳ ゴシック" panose="020B0609070205080204" pitchFamily="49" charset="-128"/>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completed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true</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2002</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text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80808"/>
                </a:solidFill>
                <a:effectLst/>
                <a:latin typeface="Consolas" panose="020B0609020204030204" pitchFamily="49" charset="0"/>
                <a:ea typeface="ＭＳ ゴシック" panose="020B0609070205080204" pitchFamily="49" charset="-128"/>
              </a:rPr>
              <a:t>やること２</a:t>
            </a:r>
            <a:br>
              <a:rPr kumimoji="0" lang="ja-JP" altLang="ja-JP" sz="900" b="0" i="0" u="none" strike="noStrike" cap="none" normalizeH="0" baseline="0" dirty="0">
                <a:ln>
                  <a:noFill/>
                </a:ln>
                <a:solidFill>
                  <a:srgbClr val="080808"/>
                </a:solidFill>
                <a:effectLst/>
                <a:latin typeface="Consolas" panose="020B0609020204030204" pitchFamily="49" charset="0"/>
                <a:ea typeface="ＭＳ ゴシック" panose="020B0609070205080204" pitchFamily="49" charset="-128"/>
              </a:rPr>
            </a:br>
            <a:r>
              <a:rPr kumimoji="0" lang="ja-JP" altLang="ja-JP" sz="900" b="0" i="0" u="none" strike="noStrike" cap="none" normalizeH="0" baseline="0" dirty="0">
                <a:ln>
                  <a:noFill/>
                </a:ln>
                <a:solidFill>
                  <a:srgbClr val="080808"/>
                </a:solidFill>
                <a:effectLst/>
                <a:latin typeface="Consolas" panose="020B0609020204030204" pitchFamily="49" charset="0"/>
                <a:ea typeface="ＭＳ ゴシック" panose="020B0609070205080204" pitchFamily="49" charset="-128"/>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completed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false</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'403'</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description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Forbidden</a:t>
            </a:r>
            <a:endParaRPr kumimoji="0" lang="ja-JP" altLang="ja-JP" sz="1800" b="0" i="0" u="none" strike="noStrike" cap="none" normalizeH="0" baseline="0" dirty="0">
              <a:ln>
                <a:noFill/>
              </a:ln>
              <a:solidFill>
                <a:schemeClr val="tx1"/>
              </a:solidFill>
              <a:effectLst/>
              <a:latin typeface="Consolas" panose="020B0609020204030204" pitchFamily="49" charset="0"/>
            </a:endParaRPr>
          </a:p>
        </p:txBody>
      </p:sp>
      <p:sp>
        <p:nvSpPr>
          <p:cNvPr id="9" name="Rectangle 2">
            <a:extLst>
              <a:ext uri="{FF2B5EF4-FFF2-40B4-BE49-F238E27FC236}">
                <a16:creationId xmlns:a16="http://schemas.microsoft.com/office/drawing/2014/main" id="{A11004A1-ACE2-41A5-ADFC-DAD205A54F67}"/>
              </a:ext>
            </a:extLst>
          </p:cNvPr>
          <p:cNvSpPr>
            <a:spLocks noChangeArrowheads="1"/>
          </p:cNvSpPr>
          <p:nvPr/>
        </p:nvSpPr>
        <p:spPr bwMode="auto">
          <a:xfrm>
            <a:off x="5648139" y="3160600"/>
            <a:ext cx="2962461" cy="3000821"/>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components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schemas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Todo</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title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Todo</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type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object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description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ToDo</a:t>
            </a:r>
            <a:r>
              <a:rPr kumimoji="0" lang="ja-JP" altLang="ja-JP" sz="900" b="0" i="0" u="none" strike="noStrike" cap="none" normalizeH="0" baseline="0" dirty="0">
                <a:ln>
                  <a:noFill/>
                </a:ln>
                <a:solidFill>
                  <a:srgbClr val="080808"/>
                </a:solidFill>
                <a:effectLst/>
                <a:latin typeface="Consolas" panose="020B0609020204030204" pitchFamily="49" charset="0"/>
                <a:ea typeface="ＭＳ ゴシック" panose="020B0609070205080204" pitchFamily="49" charset="-128"/>
              </a:rPr>
              <a:t>情報</a:t>
            </a:r>
            <a:br>
              <a:rPr kumimoji="0" lang="ja-JP" altLang="ja-JP" sz="900" b="0" i="0" u="none" strike="noStrike" cap="none" normalizeH="0" baseline="0" dirty="0">
                <a:ln>
                  <a:noFill/>
                </a:ln>
                <a:solidFill>
                  <a:srgbClr val="080808"/>
                </a:solidFill>
                <a:effectLst/>
                <a:latin typeface="Consolas" panose="020B0609020204030204" pitchFamily="49" charset="0"/>
                <a:ea typeface="ＭＳ ゴシック" panose="020B0609070205080204" pitchFamily="49" charset="-128"/>
              </a:rPr>
            </a:br>
            <a:r>
              <a:rPr kumimoji="0" lang="ja-JP" altLang="ja-JP" sz="900" b="0" i="0" u="none" strike="noStrike" cap="none" normalizeH="0" baseline="0" dirty="0">
                <a:ln>
                  <a:noFill/>
                </a:ln>
                <a:solidFill>
                  <a:srgbClr val="080808"/>
                </a:solidFill>
                <a:effectLst/>
                <a:latin typeface="Consolas" panose="020B0609020204030204" pitchFamily="49" charset="0"/>
                <a:ea typeface="ＭＳ ゴシック" panose="020B0609070205080204" pitchFamily="49" charset="-128"/>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properties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type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integer</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description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ToDo</a:t>
            </a:r>
            <a:r>
              <a:rPr kumimoji="0" lang="ja-JP" altLang="ja-JP" sz="900" b="0" i="0" u="none" strike="noStrike" cap="none" normalizeH="0" baseline="0" dirty="0">
                <a:ln>
                  <a:noFill/>
                </a:ln>
                <a:solidFill>
                  <a:srgbClr val="080808"/>
                </a:solidFill>
                <a:effectLst/>
                <a:latin typeface="Consolas" panose="020B0609020204030204" pitchFamily="49" charset="0"/>
                <a:ea typeface="ＭＳ ゴシック" panose="020B0609070205080204" pitchFamily="49" charset="-128"/>
              </a:rPr>
              <a:t>の</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ID</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text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type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string</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description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ToDo</a:t>
            </a:r>
            <a:r>
              <a:rPr kumimoji="0" lang="ja-JP" altLang="ja-JP" sz="900" b="0" i="0" u="none" strike="noStrike" cap="none" normalizeH="0" baseline="0" dirty="0">
                <a:ln>
                  <a:noFill/>
                </a:ln>
                <a:solidFill>
                  <a:srgbClr val="080808"/>
                </a:solidFill>
                <a:effectLst/>
                <a:latin typeface="Consolas" panose="020B0609020204030204" pitchFamily="49" charset="0"/>
                <a:ea typeface="ＭＳ ゴシック" panose="020B0609070205080204" pitchFamily="49" charset="-128"/>
              </a:rPr>
              <a:t>のタイトル</a:t>
            </a:r>
            <a:br>
              <a:rPr kumimoji="0" lang="ja-JP" altLang="ja-JP" sz="900" b="0" i="0" u="none" strike="noStrike" cap="none" normalizeH="0" baseline="0" dirty="0">
                <a:ln>
                  <a:noFill/>
                </a:ln>
                <a:solidFill>
                  <a:srgbClr val="080808"/>
                </a:solidFill>
                <a:effectLst/>
                <a:latin typeface="Consolas" panose="020B0609020204030204" pitchFamily="49" charset="0"/>
                <a:ea typeface="ＭＳ ゴシック" panose="020B0609070205080204" pitchFamily="49" charset="-128"/>
              </a:rPr>
            </a:br>
            <a:r>
              <a:rPr kumimoji="0" lang="ja-JP" altLang="ja-JP" sz="900" b="0" i="0" u="none" strike="noStrike" cap="none" normalizeH="0" baseline="0" dirty="0">
                <a:ln>
                  <a:noFill/>
                </a:ln>
                <a:solidFill>
                  <a:srgbClr val="080808"/>
                </a:solidFill>
                <a:effectLst/>
                <a:latin typeface="Consolas" panose="020B0609020204030204" pitchFamily="49" charset="0"/>
                <a:ea typeface="ＭＳ ゴシック" panose="020B0609070205080204" pitchFamily="49" charset="-128"/>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completed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type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boolean</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description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ToDo</a:t>
            </a:r>
            <a:r>
              <a:rPr kumimoji="0" lang="ja-JP" altLang="ja-JP" sz="900" b="0" i="0" u="none" strike="noStrike" cap="none" normalizeH="0" baseline="0" dirty="0">
                <a:ln>
                  <a:noFill/>
                </a:ln>
                <a:solidFill>
                  <a:srgbClr val="080808"/>
                </a:solidFill>
                <a:effectLst/>
                <a:latin typeface="Consolas" panose="020B0609020204030204" pitchFamily="49" charset="0"/>
                <a:ea typeface="ＭＳ ゴシック" panose="020B0609070205080204" pitchFamily="49" charset="-128"/>
              </a:rPr>
              <a:t>のステータス</a:t>
            </a:r>
            <a:br>
              <a:rPr kumimoji="0" lang="ja-JP" altLang="ja-JP" sz="900" b="0" i="0" u="none" strike="noStrike" cap="none" normalizeH="0" baseline="0" dirty="0">
                <a:ln>
                  <a:noFill/>
                </a:ln>
                <a:solidFill>
                  <a:srgbClr val="080808"/>
                </a:solidFill>
                <a:effectLst/>
                <a:latin typeface="Consolas" panose="020B0609020204030204" pitchFamily="49" charset="0"/>
                <a:ea typeface="ＭＳ ゴシック" panose="020B0609070205080204" pitchFamily="49" charset="-128"/>
              </a:rPr>
            </a:br>
            <a:r>
              <a:rPr kumimoji="0" lang="ja-JP" altLang="ja-JP" sz="900" b="0" i="0" u="none" strike="noStrike" cap="none" normalizeH="0" baseline="0" dirty="0">
                <a:ln>
                  <a:noFill/>
                </a:ln>
                <a:solidFill>
                  <a:srgbClr val="080808"/>
                </a:solidFill>
                <a:effectLst/>
                <a:latin typeface="Consolas" panose="020B0609020204030204" pitchFamily="49" charset="0"/>
                <a:ea typeface="ＭＳ ゴシック" panose="020B0609070205080204" pitchFamily="49" charset="-128"/>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required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 id</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 text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 completed</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additionalProperties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false</a:t>
            </a:r>
            <a:endParaRPr kumimoji="0" lang="ja-JP" altLang="ja-JP" sz="1800" b="0" i="0" u="none" strike="noStrike" cap="none" normalizeH="0" baseline="0" dirty="0">
              <a:ln>
                <a:noFill/>
              </a:ln>
              <a:solidFill>
                <a:schemeClr val="tx1"/>
              </a:solidFill>
              <a:effectLst/>
              <a:latin typeface="Consolas" panose="020B0609020204030204" pitchFamily="49" charset="0"/>
            </a:endParaRPr>
          </a:p>
        </p:txBody>
      </p:sp>
    </p:spTree>
    <p:extLst>
      <p:ext uri="{BB962C8B-B14F-4D97-AF65-F5344CB8AC3E}">
        <p14:creationId xmlns:p14="http://schemas.microsoft.com/office/powerpoint/2010/main" val="113031633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正方形/長方形 19">
            <a:extLst>
              <a:ext uri="{FF2B5EF4-FFF2-40B4-BE49-F238E27FC236}">
                <a16:creationId xmlns:a16="http://schemas.microsoft.com/office/drawing/2014/main" id="{B44D26D6-FECD-4239-9964-7A56BA52A642}"/>
              </a:ext>
            </a:extLst>
          </p:cNvPr>
          <p:cNvSpPr/>
          <p:nvPr/>
        </p:nvSpPr>
        <p:spPr>
          <a:xfrm>
            <a:off x="560172" y="1609460"/>
            <a:ext cx="10651855" cy="4692130"/>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err="1">
                <a:solidFill>
                  <a:schemeClr val="tx1"/>
                </a:solidFill>
              </a:rPr>
              <a:t>todo</a:t>
            </a:r>
            <a:endParaRPr kumimoji="1" lang="ja-JP" altLang="en-US" dirty="0">
              <a:solidFill>
                <a:schemeClr val="tx1"/>
              </a:solidFill>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ToDo</a:t>
            </a:r>
            <a:r>
              <a:rPr kumimoji="1" lang="ja-JP" altLang="en-US" sz="2800" b="1" dirty="0">
                <a:latin typeface="Meiryo UI" panose="020B0604030504040204" pitchFamily="50" charset="-128"/>
                <a:ea typeface="Meiryo UI" panose="020B0604030504040204" pitchFamily="50" charset="-128"/>
              </a:rPr>
              <a:t>一覧表示の作成対象</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55</a:t>
            </a:fld>
            <a:endParaRPr kumimoji="1" lang="ja-JP" altLang="en-US"/>
          </a:p>
        </p:txBody>
      </p:sp>
      <p:sp>
        <p:nvSpPr>
          <p:cNvPr id="9" name="テキスト ボックス 8">
            <a:extLst>
              <a:ext uri="{FF2B5EF4-FFF2-40B4-BE49-F238E27FC236}">
                <a16:creationId xmlns:a16="http://schemas.microsoft.com/office/drawing/2014/main" id="{831827DC-C59C-4AF4-8535-36978D8345E0}"/>
              </a:ext>
            </a:extLst>
          </p:cNvPr>
          <p:cNvSpPr txBox="1"/>
          <p:nvPr/>
        </p:nvSpPr>
        <p:spPr>
          <a:xfrm>
            <a:off x="856738" y="2673008"/>
            <a:ext cx="1363909"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TodosAction</a:t>
            </a:r>
            <a:endParaRPr kumimoji="1" lang="ja-JP" altLang="en-US" dirty="0">
              <a:solidFill>
                <a:schemeClr val="bg1"/>
              </a:solidFill>
            </a:endParaRPr>
          </a:p>
        </p:txBody>
      </p:sp>
      <p:sp>
        <p:nvSpPr>
          <p:cNvPr id="11" name="テキスト ボックス 10">
            <a:extLst>
              <a:ext uri="{FF2B5EF4-FFF2-40B4-BE49-F238E27FC236}">
                <a16:creationId xmlns:a16="http://schemas.microsoft.com/office/drawing/2014/main" id="{D447FFA0-A180-4B11-829F-1487FDDD0DBC}"/>
              </a:ext>
            </a:extLst>
          </p:cNvPr>
          <p:cNvSpPr txBox="1"/>
          <p:nvPr/>
        </p:nvSpPr>
        <p:spPr>
          <a:xfrm>
            <a:off x="2317562" y="5236361"/>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a:t>
            </a:r>
            <a:endParaRPr kumimoji="1" lang="ja-JP" altLang="en-US" dirty="0">
              <a:solidFill>
                <a:schemeClr val="bg1"/>
              </a:solidFill>
            </a:endParaRPr>
          </a:p>
        </p:txBody>
      </p:sp>
      <p:sp>
        <p:nvSpPr>
          <p:cNvPr id="17" name="テキスト ボックス 16">
            <a:extLst>
              <a:ext uri="{FF2B5EF4-FFF2-40B4-BE49-F238E27FC236}">
                <a16:creationId xmlns:a16="http://schemas.microsoft.com/office/drawing/2014/main" id="{76A3C426-D6AE-4432-AA2B-2B8300EAAACB}"/>
              </a:ext>
            </a:extLst>
          </p:cNvPr>
          <p:cNvSpPr txBox="1"/>
          <p:nvPr/>
        </p:nvSpPr>
        <p:spPr>
          <a:xfrm>
            <a:off x="2846083" y="2673008"/>
            <a:ext cx="1371251"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TodoService</a:t>
            </a:r>
            <a:endParaRPr kumimoji="1" lang="ja-JP" altLang="en-US" dirty="0">
              <a:solidFill>
                <a:schemeClr val="bg1"/>
              </a:solidFill>
            </a:endParaRPr>
          </a:p>
        </p:txBody>
      </p:sp>
      <p:sp>
        <p:nvSpPr>
          <p:cNvPr id="19" name="テキスト ボックス 18">
            <a:extLst>
              <a:ext uri="{FF2B5EF4-FFF2-40B4-BE49-F238E27FC236}">
                <a16:creationId xmlns:a16="http://schemas.microsoft.com/office/drawing/2014/main" id="{2D30347F-EE2D-4F3D-B5D2-136090F343E9}"/>
              </a:ext>
            </a:extLst>
          </p:cNvPr>
          <p:cNvSpPr txBox="1"/>
          <p:nvPr/>
        </p:nvSpPr>
        <p:spPr>
          <a:xfrm>
            <a:off x="6714195" y="2673008"/>
            <a:ext cx="2060894"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JdbcTodoRepository</a:t>
            </a:r>
            <a:endParaRPr kumimoji="1" lang="ja-JP" altLang="en-US" dirty="0">
              <a:solidFill>
                <a:schemeClr val="bg1"/>
              </a:solidFill>
            </a:endParaRPr>
          </a:p>
        </p:txBody>
      </p:sp>
      <p:sp>
        <p:nvSpPr>
          <p:cNvPr id="24" name="正方形/長方形 23">
            <a:extLst>
              <a:ext uri="{FF2B5EF4-FFF2-40B4-BE49-F238E27FC236}">
                <a16:creationId xmlns:a16="http://schemas.microsoft.com/office/drawing/2014/main" id="{A13F7AD3-068B-4D62-9197-4D7D4FE33F67}"/>
              </a:ext>
            </a:extLst>
          </p:cNvPr>
          <p:cNvSpPr/>
          <p:nvPr/>
        </p:nvSpPr>
        <p:spPr>
          <a:xfrm>
            <a:off x="6540866" y="2058107"/>
            <a:ext cx="4569905" cy="177476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infrastructure</a:t>
            </a:r>
            <a:endParaRPr kumimoji="1" lang="ja-JP" altLang="en-US" dirty="0">
              <a:solidFill>
                <a:schemeClr val="tx1"/>
              </a:solidFill>
            </a:endParaRPr>
          </a:p>
        </p:txBody>
      </p:sp>
      <p:sp>
        <p:nvSpPr>
          <p:cNvPr id="26" name="テキスト ボックス 25">
            <a:extLst>
              <a:ext uri="{FF2B5EF4-FFF2-40B4-BE49-F238E27FC236}">
                <a16:creationId xmlns:a16="http://schemas.microsoft.com/office/drawing/2014/main" id="{C362A373-6A3B-433F-BF4F-428AFDBF51AB}"/>
              </a:ext>
            </a:extLst>
          </p:cNvPr>
          <p:cNvSpPr txBox="1"/>
          <p:nvPr/>
        </p:nvSpPr>
        <p:spPr>
          <a:xfrm>
            <a:off x="4579044" y="2674100"/>
            <a:ext cx="1658291"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TodoRepository</a:t>
            </a:r>
            <a:endParaRPr kumimoji="1" lang="ja-JP" altLang="en-US" dirty="0">
              <a:solidFill>
                <a:schemeClr val="bg1"/>
              </a:solidFill>
            </a:endParaRPr>
          </a:p>
        </p:txBody>
      </p:sp>
      <p:sp>
        <p:nvSpPr>
          <p:cNvPr id="28" name="正方形/長方形 27">
            <a:extLst>
              <a:ext uri="{FF2B5EF4-FFF2-40B4-BE49-F238E27FC236}">
                <a16:creationId xmlns:a16="http://schemas.microsoft.com/office/drawing/2014/main" id="{CA6B8E50-336A-4A89-B43E-B4D01B57AA07}"/>
              </a:ext>
            </a:extLst>
          </p:cNvPr>
          <p:cNvSpPr/>
          <p:nvPr/>
        </p:nvSpPr>
        <p:spPr>
          <a:xfrm>
            <a:off x="2596928" y="2058107"/>
            <a:ext cx="3807619" cy="177476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application</a:t>
            </a:r>
            <a:endParaRPr kumimoji="1" lang="ja-JP" altLang="en-US" dirty="0">
              <a:solidFill>
                <a:schemeClr val="tx1"/>
              </a:solidFill>
            </a:endParaRPr>
          </a:p>
        </p:txBody>
      </p:sp>
      <p:sp>
        <p:nvSpPr>
          <p:cNvPr id="30" name="正方形/長方形 29">
            <a:extLst>
              <a:ext uri="{FF2B5EF4-FFF2-40B4-BE49-F238E27FC236}">
                <a16:creationId xmlns:a16="http://schemas.microsoft.com/office/drawing/2014/main" id="{B4FD9F51-275A-4862-9AF8-3ABEFC5EEA2F}"/>
              </a:ext>
            </a:extLst>
          </p:cNvPr>
          <p:cNvSpPr/>
          <p:nvPr/>
        </p:nvSpPr>
        <p:spPr>
          <a:xfrm>
            <a:off x="693043" y="2058107"/>
            <a:ext cx="1725619" cy="177476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err="1">
                <a:solidFill>
                  <a:schemeClr val="tx1"/>
                </a:solidFill>
              </a:rPr>
              <a:t>api</a:t>
            </a:r>
            <a:endParaRPr kumimoji="1" lang="ja-JP" altLang="en-US" dirty="0">
              <a:solidFill>
                <a:schemeClr val="tx1"/>
              </a:solidFill>
            </a:endParaRPr>
          </a:p>
        </p:txBody>
      </p:sp>
      <p:sp>
        <p:nvSpPr>
          <p:cNvPr id="32" name="正方形/長方形 31">
            <a:extLst>
              <a:ext uri="{FF2B5EF4-FFF2-40B4-BE49-F238E27FC236}">
                <a16:creationId xmlns:a16="http://schemas.microsoft.com/office/drawing/2014/main" id="{00BE82F3-2877-44AB-8F26-EF55BF4D7CA5}"/>
              </a:ext>
            </a:extLst>
          </p:cNvPr>
          <p:cNvSpPr/>
          <p:nvPr/>
        </p:nvSpPr>
        <p:spPr>
          <a:xfrm>
            <a:off x="2016367" y="4342962"/>
            <a:ext cx="6234309" cy="186964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domain</a:t>
            </a:r>
            <a:endParaRPr kumimoji="1" lang="ja-JP" altLang="en-US" dirty="0">
              <a:solidFill>
                <a:schemeClr val="tx1"/>
              </a:solidFill>
            </a:endParaRPr>
          </a:p>
        </p:txBody>
      </p:sp>
      <p:sp>
        <p:nvSpPr>
          <p:cNvPr id="34" name="テキスト ボックス 33">
            <a:extLst>
              <a:ext uri="{FF2B5EF4-FFF2-40B4-BE49-F238E27FC236}">
                <a16:creationId xmlns:a16="http://schemas.microsoft.com/office/drawing/2014/main" id="{3AA8EC96-B3CB-44BD-B747-5B1221B7588B}"/>
              </a:ext>
            </a:extLst>
          </p:cNvPr>
          <p:cNvSpPr txBox="1"/>
          <p:nvPr/>
        </p:nvSpPr>
        <p:spPr>
          <a:xfrm>
            <a:off x="4519219" y="4814202"/>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TodoId</a:t>
            </a:r>
            <a:endParaRPr kumimoji="1" lang="ja-JP" altLang="en-US" dirty="0">
              <a:solidFill>
                <a:schemeClr val="bg1"/>
              </a:solidFill>
            </a:endParaRPr>
          </a:p>
        </p:txBody>
      </p:sp>
      <p:sp>
        <p:nvSpPr>
          <p:cNvPr id="36" name="テキスト ボックス 35">
            <a:extLst>
              <a:ext uri="{FF2B5EF4-FFF2-40B4-BE49-F238E27FC236}">
                <a16:creationId xmlns:a16="http://schemas.microsoft.com/office/drawing/2014/main" id="{4C2F1D95-87C9-46FE-AAF6-E368E3382462}"/>
              </a:ext>
            </a:extLst>
          </p:cNvPr>
          <p:cNvSpPr txBox="1"/>
          <p:nvPr/>
        </p:nvSpPr>
        <p:spPr>
          <a:xfrm>
            <a:off x="4528062" y="5238168"/>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TodoText</a:t>
            </a:r>
            <a:endParaRPr kumimoji="1" lang="ja-JP" altLang="en-US" dirty="0">
              <a:solidFill>
                <a:schemeClr val="bg1"/>
              </a:solidFill>
            </a:endParaRPr>
          </a:p>
        </p:txBody>
      </p:sp>
      <p:sp>
        <p:nvSpPr>
          <p:cNvPr id="38" name="テキスト ボックス 37">
            <a:extLst>
              <a:ext uri="{FF2B5EF4-FFF2-40B4-BE49-F238E27FC236}">
                <a16:creationId xmlns:a16="http://schemas.microsoft.com/office/drawing/2014/main" id="{AB69BCE2-4B29-4C1E-AD9B-9A8741609565}"/>
              </a:ext>
            </a:extLst>
          </p:cNvPr>
          <p:cNvSpPr txBox="1"/>
          <p:nvPr/>
        </p:nvSpPr>
        <p:spPr>
          <a:xfrm>
            <a:off x="4519219" y="5661721"/>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TodoStatus</a:t>
            </a:r>
            <a:endParaRPr kumimoji="1" lang="ja-JP" altLang="en-US" dirty="0">
              <a:solidFill>
                <a:schemeClr val="bg1"/>
              </a:solidFill>
            </a:endParaRPr>
          </a:p>
        </p:txBody>
      </p:sp>
      <p:sp>
        <p:nvSpPr>
          <p:cNvPr id="40" name="テキスト ボックス 39">
            <a:extLst>
              <a:ext uri="{FF2B5EF4-FFF2-40B4-BE49-F238E27FC236}">
                <a16:creationId xmlns:a16="http://schemas.microsoft.com/office/drawing/2014/main" id="{BC86A210-904D-488B-B1F4-C19BF2CF628E}"/>
              </a:ext>
            </a:extLst>
          </p:cNvPr>
          <p:cNvSpPr txBox="1"/>
          <p:nvPr/>
        </p:nvSpPr>
        <p:spPr>
          <a:xfrm>
            <a:off x="6545013" y="4815445"/>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UserId</a:t>
            </a:r>
            <a:endParaRPr kumimoji="1" lang="ja-JP" altLang="en-US" dirty="0">
              <a:solidFill>
                <a:schemeClr val="bg1"/>
              </a:solidFill>
            </a:endParaRPr>
          </a:p>
        </p:txBody>
      </p:sp>
      <p:sp>
        <p:nvSpPr>
          <p:cNvPr id="44" name="正方形/長方形 43">
            <a:extLst>
              <a:ext uri="{FF2B5EF4-FFF2-40B4-BE49-F238E27FC236}">
                <a16:creationId xmlns:a16="http://schemas.microsoft.com/office/drawing/2014/main" id="{963C6B72-8A76-43F2-A0A9-1C5D34AF833D}"/>
              </a:ext>
            </a:extLst>
          </p:cNvPr>
          <p:cNvSpPr/>
          <p:nvPr/>
        </p:nvSpPr>
        <p:spPr>
          <a:xfrm>
            <a:off x="9128672" y="2557791"/>
            <a:ext cx="1829850" cy="1119840"/>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entity</a:t>
            </a:r>
            <a:endParaRPr kumimoji="1" lang="ja-JP" altLang="en-US" dirty="0">
              <a:solidFill>
                <a:schemeClr val="tx1"/>
              </a:solidFill>
            </a:endParaRPr>
          </a:p>
        </p:txBody>
      </p:sp>
      <p:sp>
        <p:nvSpPr>
          <p:cNvPr id="46" name="テキスト ボックス 45">
            <a:extLst>
              <a:ext uri="{FF2B5EF4-FFF2-40B4-BE49-F238E27FC236}">
                <a16:creationId xmlns:a16="http://schemas.microsoft.com/office/drawing/2014/main" id="{6298709F-D66D-4C65-ADA5-6450B744A55A}"/>
              </a:ext>
            </a:extLst>
          </p:cNvPr>
          <p:cNvSpPr txBox="1"/>
          <p:nvPr/>
        </p:nvSpPr>
        <p:spPr>
          <a:xfrm>
            <a:off x="9371876" y="2972891"/>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TodoEntity</a:t>
            </a:r>
            <a:endParaRPr kumimoji="1" lang="ja-JP" altLang="en-US" dirty="0">
              <a:solidFill>
                <a:schemeClr val="bg1"/>
              </a:solidFill>
            </a:endParaRPr>
          </a:p>
        </p:txBody>
      </p:sp>
      <p:cxnSp>
        <p:nvCxnSpPr>
          <p:cNvPr id="51" name="直線矢印コネクタ 50">
            <a:extLst>
              <a:ext uri="{FF2B5EF4-FFF2-40B4-BE49-F238E27FC236}">
                <a16:creationId xmlns:a16="http://schemas.microsoft.com/office/drawing/2014/main" id="{29972C1C-D2F2-496C-8FA0-49B9DB6C4D13}"/>
              </a:ext>
            </a:extLst>
          </p:cNvPr>
          <p:cNvCxnSpPr>
            <a:cxnSpLocks/>
            <a:stCxn id="9" idx="3"/>
            <a:endCxn id="17" idx="1"/>
          </p:cNvCxnSpPr>
          <p:nvPr/>
        </p:nvCxnSpPr>
        <p:spPr>
          <a:xfrm>
            <a:off x="2220647" y="2857674"/>
            <a:ext cx="625436" cy="0"/>
          </a:xfrm>
          <a:prstGeom prst="straightConnector1">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56" name="直線矢印コネクタ 55">
            <a:extLst>
              <a:ext uri="{FF2B5EF4-FFF2-40B4-BE49-F238E27FC236}">
                <a16:creationId xmlns:a16="http://schemas.microsoft.com/office/drawing/2014/main" id="{20994FE4-C05F-4348-A4A2-28BFD4414A68}"/>
              </a:ext>
            </a:extLst>
          </p:cNvPr>
          <p:cNvCxnSpPr>
            <a:cxnSpLocks/>
            <a:stCxn id="17" idx="3"/>
            <a:endCxn id="26" idx="1"/>
          </p:cNvCxnSpPr>
          <p:nvPr/>
        </p:nvCxnSpPr>
        <p:spPr>
          <a:xfrm>
            <a:off x="4217334" y="2857674"/>
            <a:ext cx="361710" cy="1092"/>
          </a:xfrm>
          <a:prstGeom prst="straightConnector1">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60" name="直線矢印コネクタ 59">
            <a:extLst>
              <a:ext uri="{FF2B5EF4-FFF2-40B4-BE49-F238E27FC236}">
                <a16:creationId xmlns:a16="http://schemas.microsoft.com/office/drawing/2014/main" id="{330FBFCA-62C8-404E-A75B-67A109ACD3B1}"/>
              </a:ext>
            </a:extLst>
          </p:cNvPr>
          <p:cNvCxnSpPr>
            <a:cxnSpLocks/>
            <a:stCxn id="19" idx="2"/>
            <a:endCxn id="46" idx="1"/>
          </p:cNvCxnSpPr>
          <p:nvPr/>
        </p:nvCxnSpPr>
        <p:spPr>
          <a:xfrm rot="16200000" flipH="1">
            <a:off x="8500651" y="2286331"/>
            <a:ext cx="115217" cy="1627234"/>
          </a:xfrm>
          <a:prstGeom prst="bentConnector2">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66" name="直線矢印コネクタ 65">
            <a:extLst>
              <a:ext uri="{FF2B5EF4-FFF2-40B4-BE49-F238E27FC236}">
                <a16:creationId xmlns:a16="http://schemas.microsoft.com/office/drawing/2014/main" id="{0E84C361-F2C1-47B8-BEAD-1FBF5181123F}"/>
              </a:ext>
            </a:extLst>
          </p:cNvPr>
          <p:cNvCxnSpPr>
            <a:cxnSpLocks/>
            <a:stCxn id="24" idx="2"/>
            <a:endCxn id="32" idx="3"/>
          </p:cNvCxnSpPr>
          <p:nvPr/>
        </p:nvCxnSpPr>
        <p:spPr>
          <a:xfrm rot="5400000">
            <a:off x="7815793" y="4267756"/>
            <a:ext cx="1444911" cy="575143"/>
          </a:xfrm>
          <a:prstGeom prst="bentConnector2">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69" name="直線矢印コネクタ 68">
            <a:extLst>
              <a:ext uri="{FF2B5EF4-FFF2-40B4-BE49-F238E27FC236}">
                <a16:creationId xmlns:a16="http://schemas.microsoft.com/office/drawing/2014/main" id="{D0F4529E-5D2D-4B56-B367-E8B355014DEC}"/>
              </a:ext>
            </a:extLst>
          </p:cNvPr>
          <p:cNvCxnSpPr>
            <a:cxnSpLocks/>
            <a:stCxn id="28" idx="2"/>
            <a:endCxn id="32" idx="0"/>
          </p:cNvCxnSpPr>
          <p:nvPr/>
        </p:nvCxnSpPr>
        <p:spPr>
          <a:xfrm rot="16200000" flipH="1">
            <a:off x="4562085" y="3771525"/>
            <a:ext cx="510090" cy="632784"/>
          </a:xfrm>
          <a:prstGeom prst="bentConnector3">
            <a:avLst>
              <a:gd name="adj1" fmla="val 50000"/>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72" name="直線矢印コネクタ 71">
            <a:extLst>
              <a:ext uri="{FF2B5EF4-FFF2-40B4-BE49-F238E27FC236}">
                <a16:creationId xmlns:a16="http://schemas.microsoft.com/office/drawing/2014/main" id="{B013876F-187F-4168-9204-B972BBBB27AF}"/>
              </a:ext>
            </a:extLst>
          </p:cNvPr>
          <p:cNvCxnSpPr>
            <a:cxnSpLocks/>
            <a:stCxn id="30" idx="2"/>
            <a:endCxn id="32" idx="1"/>
          </p:cNvCxnSpPr>
          <p:nvPr/>
        </p:nvCxnSpPr>
        <p:spPr>
          <a:xfrm rot="16200000" flipH="1">
            <a:off x="1063655" y="4325070"/>
            <a:ext cx="1444911" cy="460514"/>
          </a:xfrm>
          <a:prstGeom prst="bentConnector2">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grpSp>
        <p:nvGrpSpPr>
          <p:cNvPr id="81" name="グループ化 80">
            <a:extLst>
              <a:ext uri="{FF2B5EF4-FFF2-40B4-BE49-F238E27FC236}">
                <a16:creationId xmlns:a16="http://schemas.microsoft.com/office/drawing/2014/main" id="{28EC7FF3-814B-4190-923F-920025D9C596}"/>
              </a:ext>
            </a:extLst>
          </p:cNvPr>
          <p:cNvGrpSpPr/>
          <p:nvPr/>
        </p:nvGrpSpPr>
        <p:grpSpPr>
          <a:xfrm>
            <a:off x="6219999" y="2778469"/>
            <a:ext cx="494196" cy="149470"/>
            <a:chOff x="6295935" y="3089758"/>
            <a:chExt cx="494196" cy="149470"/>
          </a:xfrm>
        </p:grpSpPr>
        <p:cxnSp>
          <p:nvCxnSpPr>
            <p:cNvPr id="63" name="直線矢印コネクタ 62">
              <a:extLst>
                <a:ext uri="{FF2B5EF4-FFF2-40B4-BE49-F238E27FC236}">
                  <a16:creationId xmlns:a16="http://schemas.microsoft.com/office/drawing/2014/main" id="{128F3414-50CC-447D-AFB2-A078F0B1E6A4}"/>
                </a:ext>
              </a:extLst>
            </p:cNvPr>
            <p:cNvCxnSpPr>
              <a:cxnSpLocks/>
              <a:stCxn id="19" idx="1"/>
              <a:endCxn id="26" idx="3"/>
            </p:cNvCxnSpPr>
            <p:nvPr/>
          </p:nvCxnSpPr>
          <p:spPr>
            <a:xfrm flipH="1">
              <a:off x="6313271" y="3168963"/>
              <a:ext cx="476860" cy="1092"/>
            </a:xfrm>
            <a:prstGeom prst="straightConnector1">
              <a:avLst/>
            </a:prstGeom>
            <a:ln w="38100">
              <a:solidFill>
                <a:schemeClr val="bg1">
                  <a:lumMod val="65000"/>
                </a:schemeClr>
              </a:solidFill>
              <a:miter lim="800000"/>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80" name="二等辺三角形 79">
              <a:extLst>
                <a:ext uri="{FF2B5EF4-FFF2-40B4-BE49-F238E27FC236}">
                  <a16:creationId xmlns:a16="http://schemas.microsoft.com/office/drawing/2014/main" id="{E0DABA6E-2390-43BA-BA11-00E900875370}"/>
                </a:ext>
              </a:extLst>
            </p:cNvPr>
            <p:cNvSpPr/>
            <p:nvPr/>
          </p:nvSpPr>
          <p:spPr>
            <a:xfrm rot="16200000">
              <a:off x="6285627" y="3100066"/>
              <a:ext cx="149470" cy="128853"/>
            </a:xfrm>
            <a:prstGeom prst="triangle">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93" name="直線矢印コネクタ 92">
            <a:extLst>
              <a:ext uri="{FF2B5EF4-FFF2-40B4-BE49-F238E27FC236}">
                <a16:creationId xmlns:a16="http://schemas.microsoft.com/office/drawing/2014/main" id="{FDB96F6D-39F2-4E39-A522-7794E2316B97}"/>
              </a:ext>
            </a:extLst>
          </p:cNvPr>
          <p:cNvCxnSpPr>
            <a:cxnSpLocks/>
            <a:stCxn id="11" idx="3"/>
            <a:endCxn id="36" idx="1"/>
          </p:cNvCxnSpPr>
          <p:nvPr/>
        </p:nvCxnSpPr>
        <p:spPr>
          <a:xfrm>
            <a:off x="3802414" y="5421027"/>
            <a:ext cx="725648" cy="1807"/>
          </a:xfrm>
          <a:prstGeom prst="straightConnector1">
            <a:avLst/>
          </a:prstGeom>
          <a:ln w="38100">
            <a:solidFill>
              <a:schemeClr val="bg1">
                <a:lumMod val="65000"/>
              </a:schemeClr>
            </a:solidFill>
            <a:prstDash val="solid"/>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02" name="直線矢印コネクタ 101">
            <a:extLst>
              <a:ext uri="{FF2B5EF4-FFF2-40B4-BE49-F238E27FC236}">
                <a16:creationId xmlns:a16="http://schemas.microsoft.com/office/drawing/2014/main" id="{694C88B8-AACC-479E-ACB1-A5BECB6815DE}"/>
              </a:ext>
            </a:extLst>
          </p:cNvPr>
          <p:cNvCxnSpPr>
            <a:cxnSpLocks/>
            <a:stCxn id="11" idx="3"/>
            <a:endCxn id="34" idx="1"/>
          </p:cNvCxnSpPr>
          <p:nvPr/>
        </p:nvCxnSpPr>
        <p:spPr>
          <a:xfrm flipV="1">
            <a:off x="3802414" y="4998868"/>
            <a:ext cx="716805" cy="422159"/>
          </a:xfrm>
          <a:prstGeom prst="straightConnector1">
            <a:avLst/>
          </a:prstGeom>
          <a:ln w="38100">
            <a:solidFill>
              <a:schemeClr val="bg1">
                <a:lumMod val="65000"/>
              </a:schemeClr>
            </a:solidFill>
            <a:prstDash val="solid"/>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07" name="直線矢印コネクタ 106">
            <a:extLst>
              <a:ext uri="{FF2B5EF4-FFF2-40B4-BE49-F238E27FC236}">
                <a16:creationId xmlns:a16="http://schemas.microsoft.com/office/drawing/2014/main" id="{98B7E328-8781-4E60-A107-41059BE18812}"/>
              </a:ext>
            </a:extLst>
          </p:cNvPr>
          <p:cNvCxnSpPr>
            <a:cxnSpLocks/>
            <a:stCxn id="11" idx="3"/>
            <a:endCxn id="38" idx="1"/>
          </p:cNvCxnSpPr>
          <p:nvPr/>
        </p:nvCxnSpPr>
        <p:spPr>
          <a:xfrm>
            <a:off x="3802414" y="5421027"/>
            <a:ext cx="716805" cy="425360"/>
          </a:xfrm>
          <a:prstGeom prst="straightConnector1">
            <a:avLst/>
          </a:prstGeom>
          <a:ln w="38100">
            <a:solidFill>
              <a:schemeClr val="bg1">
                <a:lumMod val="65000"/>
              </a:schemeClr>
            </a:solidFill>
            <a:prstDash val="solid"/>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2510927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正方形/長方形 19">
            <a:extLst>
              <a:ext uri="{FF2B5EF4-FFF2-40B4-BE49-F238E27FC236}">
                <a16:creationId xmlns:a16="http://schemas.microsoft.com/office/drawing/2014/main" id="{B44D26D6-FECD-4239-9964-7A56BA52A642}"/>
              </a:ext>
            </a:extLst>
          </p:cNvPr>
          <p:cNvSpPr/>
          <p:nvPr/>
        </p:nvSpPr>
        <p:spPr>
          <a:xfrm>
            <a:off x="560172" y="1609460"/>
            <a:ext cx="10651855" cy="4692130"/>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err="1">
                <a:solidFill>
                  <a:schemeClr val="tx1"/>
                </a:solidFill>
              </a:rPr>
              <a:t>todo</a:t>
            </a:r>
            <a:endParaRPr kumimoji="1" lang="ja-JP" altLang="en-US" dirty="0">
              <a:solidFill>
                <a:schemeClr val="tx1"/>
              </a:solidFill>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application</a:t>
            </a:r>
            <a:r>
              <a:rPr kumimoji="1" lang="ja-JP" altLang="en-US" sz="2800" b="1" dirty="0">
                <a:latin typeface="Meiryo UI" panose="020B0604030504040204" pitchFamily="50" charset="-128"/>
                <a:ea typeface="Meiryo UI" panose="020B0604030504040204" pitchFamily="50" charset="-128"/>
              </a:rPr>
              <a:t>パッケージの作成</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56</a:t>
            </a:fld>
            <a:endParaRPr kumimoji="1" lang="ja-JP" altLang="en-US"/>
          </a:p>
        </p:txBody>
      </p:sp>
      <p:sp>
        <p:nvSpPr>
          <p:cNvPr id="9" name="テキスト ボックス 8">
            <a:extLst>
              <a:ext uri="{FF2B5EF4-FFF2-40B4-BE49-F238E27FC236}">
                <a16:creationId xmlns:a16="http://schemas.microsoft.com/office/drawing/2014/main" id="{831827DC-C59C-4AF4-8535-36978D8345E0}"/>
              </a:ext>
            </a:extLst>
          </p:cNvPr>
          <p:cNvSpPr txBox="1"/>
          <p:nvPr/>
        </p:nvSpPr>
        <p:spPr>
          <a:xfrm>
            <a:off x="856738" y="2673008"/>
            <a:ext cx="1363909"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TodosAction</a:t>
            </a:r>
            <a:endParaRPr kumimoji="1" lang="ja-JP" altLang="en-US" dirty="0">
              <a:solidFill>
                <a:schemeClr val="bg1"/>
              </a:solidFill>
            </a:endParaRPr>
          </a:p>
        </p:txBody>
      </p:sp>
      <p:sp>
        <p:nvSpPr>
          <p:cNvPr id="11" name="テキスト ボックス 10">
            <a:extLst>
              <a:ext uri="{FF2B5EF4-FFF2-40B4-BE49-F238E27FC236}">
                <a16:creationId xmlns:a16="http://schemas.microsoft.com/office/drawing/2014/main" id="{D447FFA0-A180-4B11-829F-1487FDDD0DBC}"/>
              </a:ext>
            </a:extLst>
          </p:cNvPr>
          <p:cNvSpPr txBox="1"/>
          <p:nvPr/>
        </p:nvSpPr>
        <p:spPr>
          <a:xfrm>
            <a:off x="2317562" y="5236361"/>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a:t>
            </a:r>
            <a:endParaRPr kumimoji="1" lang="ja-JP" altLang="en-US" dirty="0">
              <a:solidFill>
                <a:schemeClr val="bg1"/>
              </a:solidFill>
            </a:endParaRPr>
          </a:p>
        </p:txBody>
      </p:sp>
      <p:sp>
        <p:nvSpPr>
          <p:cNvPr id="17" name="テキスト ボックス 16">
            <a:extLst>
              <a:ext uri="{FF2B5EF4-FFF2-40B4-BE49-F238E27FC236}">
                <a16:creationId xmlns:a16="http://schemas.microsoft.com/office/drawing/2014/main" id="{76A3C426-D6AE-4432-AA2B-2B8300EAAACB}"/>
              </a:ext>
            </a:extLst>
          </p:cNvPr>
          <p:cNvSpPr txBox="1"/>
          <p:nvPr/>
        </p:nvSpPr>
        <p:spPr>
          <a:xfrm>
            <a:off x="2846083" y="2673008"/>
            <a:ext cx="1371251"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TodoService</a:t>
            </a:r>
            <a:endParaRPr kumimoji="1" lang="ja-JP" altLang="en-US" dirty="0">
              <a:solidFill>
                <a:schemeClr val="bg1"/>
              </a:solidFill>
            </a:endParaRPr>
          </a:p>
        </p:txBody>
      </p:sp>
      <p:sp>
        <p:nvSpPr>
          <p:cNvPr id="19" name="テキスト ボックス 18">
            <a:extLst>
              <a:ext uri="{FF2B5EF4-FFF2-40B4-BE49-F238E27FC236}">
                <a16:creationId xmlns:a16="http://schemas.microsoft.com/office/drawing/2014/main" id="{2D30347F-EE2D-4F3D-B5D2-136090F343E9}"/>
              </a:ext>
            </a:extLst>
          </p:cNvPr>
          <p:cNvSpPr txBox="1"/>
          <p:nvPr/>
        </p:nvSpPr>
        <p:spPr>
          <a:xfrm>
            <a:off x="6714195" y="2673008"/>
            <a:ext cx="2060894"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JdbcTodoRepository</a:t>
            </a:r>
            <a:endParaRPr kumimoji="1" lang="ja-JP" altLang="en-US" dirty="0">
              <a:solidFill>
                <a:schemeClr val="bg1"/>
              </a:solidFill>
            </a:endParaRPr>
          </a:p>
        </p:txBody>
      </p:sp>
      <p:sp>
        <p:nvSpPr>
          <p:cNvPr id="24" name="正方形/長方形 23">
            <a:extLst>
              <a:ext uri="{FF2B5EF4-FFF2-40B4-BE49-F238E27FC236}">
                <a16:creationId xmlns:a16="http://schemas.microsoft.com/office/drawing/2014/main" id="{A13F7AD3-068B-4D62-9197-4D7D4FE33F67}"/>
              </a:ext>
            </a:extLst>
          </p:cNvPr>
          <p:cNvSpPr/>
          <p:nvPr/>
        </p:nvSpPr>
        <p:spPr>
          <a:xfrm>
            <a:off x="6540866" y="2058107"/>
            <a:ext cx="4569905" cy="177476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infrastructure</a:t>
            </a:r>
            <a:endParaRPr kumimoji="1" lang="ja-JP" altLang="en-US" dirty="0">
              <a:solidFill>
                <a:schemeClr val="tx1"/>
              </a:solidFill>
            </a:endParaRPr>
          </a:p>
        </p:txBody>
      </p:sp>
      <p:sp>
        <p:nvSpPr>
          <p:cNvPr id="26" name="テキスト ボックス 25">
            <a:extLst>
              <a:ext uri="{FF2B5EF4-FFF2-40B4-BE49-F238E27FC236}">
                <a16:creationId xmlns:a16="http://schemas.microsoft.com/office/drawing/2014/main" id="{C362A373-6A3B-433F-BF4F-428AFDBF51AB}"/>
              </a:ext>
            </a:extLst>
          </p:cNvPr>
          <p:cNvSpPr txBox="1"/>
          <p:nvPr/>
        </p:nvSpPr>
        <p:spPr>
          <a:xfrm>
            <a:off x="4579044" y="2674100"/>
            <a:ext cx="1658291"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TodoRepository</a:t>
            </a:r>
            <a:endParaRPr kumimoji="1" lang="ja-JP" altLang="en-US" dirty="0">
              <a:solidFill>
                <a:schemeClr val="bg1"/>
              </a:solidFill>
            </a:endParaRPr>
          </a:p>
        </p:txBody>
      </p:sp>
      <p:sp>
        <p:nvSpPr>
          <p:cNvPr id="28" name="正方形/長方形 27">
            <a:extLst>
              <a:ext uri="{FF2B5EF4-FFF2-40B4-BE49-F238E27FC236}">
                <a16:creationId xmlns:a16="http://schemas.microsoft.com/office/drawing/2014/main" id="{CA6B8E50-336A-4A89-B43E-B4D01B57AA07}"/>
              </a:ext>
            </a:extLst>
          </p:cNvPr>
          <p:cNvSpPr/>
          <p:nvPr/>
        </p:nvSpPr>
        <p:spPr>
          <a:xfrm>
            <a:off x="2596928" y="2058107"/>
            <a:ext cx="3807619" cy="177476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application</a:t>
            </a:r>
            <a:endParaRPr kumimoji="1" lang="ja-JP" altLang="en-US" dirty="0">
              <a:solidFill>
                <a:schemeClr val="tx1"/>
              </a:solidFill>
            </a:endParaRPr>
          </a:p>
        </p:txBody>
      </p:sp>
      <p:sp>
        <p:nvSpPr>
          <p:cNvPr id="30" name="正方形/長方形 29">
            <a:extLst>
              <a:ext uri="{FF2B5EF4-FFF2-40B4-BE49-F238E27FC236}">
                <a16:creationId xmlns:a16="http://schemas.microsoft.com/office/drawing/2014/main" id="{B4FD9F51-275A-4862-9AF8-3ABEFC5EEA2F}"/>
              </a:ext>
            </a:extLst>
          </p:cNvPr>
          <p:cNvSpPr/>
          <p:nvPr/>
        </p:nvSpPr>
        <p:spPr>
          <a:xfrm>
            <a:off x="693043" y="2058107"/>
            <a:ext cx="1725619" cy="177476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err="1">
                <a:solidFill>
                  <a:schemeClr val="tx1"/>
                </a:solidFill>
              </a:rPr>
              <a:t>api</a:t>
            </a:r>
            <a:endParaRPr kumimoji="1" lang="ja-JP" altLang="en-US" dirty="0">
              <a:solidFill>
                <a:schemeClr val="tx1"/>
              </a:solidFill>
            </a:endParaRPr>
          </a:p>
        </p:txBody>
      </p:sp>
      <p:sp>
        <p:nvSpPr>
          <p:cNvPr id="32" name="正方形/長方形 31">
            <a:extLst>
              <a:ext uri="{FF2B5EF4-FFF2-40B4-BE49-F238E27FC236}">
                <a16:creationId xmlns:a16="http://schemas.microsoft.com/office/drawing/2014/main" id="{00BE82F3-2877-44AB-8F26-EF55BF4D7CA5}"/>
              </a:ext>
            </a:extLst>
          </p:cNvPr>
          <p:cNvSpPr/>
          <p:nvPr/>
        </p:nvSpPr>
        <p:spPr>
          <a:xfrm>
            <a:off x="2016367" y="4342962"/>
            <a:ext cx="6234309" cy="186964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domain</a:t>
            </a:r>
            <a:endParaRPr kumimoji="1" lang="ja-JP" altLang="en-US" dirty="0">
              <a:solidFill>
                <a:schemeClr val="tx1"/>
              </a:solidFill>
            </a:endParaRPr>
          </a:p>
        </p:txBody>
      </p:sp>
      <p:sp>
        <p:nvSpPr>
          <p:cNvPr id="34" name="テキスト ボックス 33">
            <a:extLst>
              <a:ext uri="{FF2B5EF4-FFF2-40B4-BE49-F238E27FC236}">
                <a16:creationId xmlns:a16="http://schemas.microsoft.com/office/drawing/2014/main" id="{3AA8EC96-B3CB-44BD-B747-5B1221B7588B}"/>
              </a:ext>
            </a:extLst>
          </p:cNvPr>
          <p:cNvSpPr txBox="1"/>
          <p:nvPr/>
        </p:nvSpPr>
        <p:spPr>
          <a:xfrm>
            <a:off x="4519219" y="4814202"/>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TodoId</a:t>
            </a:r>
            <a:endParaRPr kumimoji="1" lang="ja-JP" altLang="en-US" dirty="0">
              <a:solidFill>
                <a:schemeClr val="bg1"/>
              </a:solidFill>
            </a:endParaRPr>
          </a:p>
        </p:txBody>
      </p:sp>
      <p:sp>
        <p:nvSpPr>
          <p:cNvPr id="36" name="テキスト ボックス 35">
            <a:extLst>
              <a:ext uri="{FF2B5EF4-FFF2-40B4-BE49-F238E27FC236}">
                <a16:creationId xmlns:a16="http://schemas.microsoft.com/office/drawing/2014/main" id="{4C2F1D95-87C9-46FE-AAF6-E368E3382462}"/>
              </a:ext>
            </a:extLst>
          </p:cNvPr>
          <p:cNvSpPr txBox="1"/>
          <p:nvPr/>
        </p:nvSpPr>
        <p:spPr>
          <a:xfrm>
            <a:off x="4528062" y="5238168"/>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TodoText</a:t>
            </a:r>
            <a:endParaRPr kumimoji="1" lang="ja-JP" altLang="en-US" dirty="0">
              <a:solidFill>
                <a:schemeClr val="bg1"/>
              </a:solidFill>
            </a:endParaRPr>
          </a:p>
        </p:txBody>
      </p:sp>
      <p:sp>
        <p:nvSpPr>
          <p:cNvPr id="38" name="テキスト ボックス 37">
            <a:extLst>
              <a:ext uri="{FF2B5EF4-FFF2-40B4-BE49-F238E27FC236}">
                <a16:creationId xmlns:a16="http://schemas.microsoft.com/office/drawing/2014/main" id="{AB69BCE2-4B29-4C1E-AD9B-9A8741609565}"/>
              </a:ext>
            </a:extLst>
          </p:cNvPr>
          <p:cNvSpPr txBox="1"/>
          <p:nvPr/>
        </p:nvSpPr>
        <p:spPr>
          <a:xfrm>
            <a:off x="4519219" y="5661721"/>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TodoStatus</a:t>
            </a:r>
            <a:endParaRPr kumimoji="1" lang="ja-JP" altLang="en-US" dirty="0">
              <a:solidFill>
                <a:schemeClr val="bg1"/>
              </a:solidFill>
            </a:endParaRPr>
          </a:p>
        </p:txBody>
      </p:sp>
      <p:sp>
        <p:nvSpPr>
          <p:cNvPr id="40" name="テキスト ボックス 39">
            <a:extLst>
              <a:ext uri="{FF2B5EF4-FFF2-40B4-BE49-F238E27FC236}">
                <a16:creationId xmlns:a16="http://schemas.microsoft.com/office/drawing/2014/main" id="{BC86A210-904D-488B-B1F4-C19BF2CF628E}"/>
              </a:ext>
            </a:extLst>
          </p:cNvPr>
          <p:cNvSpPr txBox="1"/>
          <p:nvPr/>
        </p:nvSpPr>
        <p:spPr>
          <a:xfrm>
            <a:off x="6545013" y="4815445"/>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UserId</a:t>
            </a:r>
            <a:endParaRPr kumimoji="1" lang="ja-JP" altLang="en-US" dirty="0">
              <a:solidFill>
                <a:schemeClr val="bg1"/>
              </a:solidFill>
            </a:endParaRPr>
          </a:p>
        </p:txBody>
      </p:sp>
      <p:sp>
        <p:nvSpPr>
          <p:cNvPr id="44" name="正方形/長方形 43">
            <a:extLst>
              <a:ext uri="{FF2B5EF4-FFF2-40B4-BE49-F238E27FC236}">
                <a16:creationId xmlns:a16="http://schemas.microsoft.com/office/drawing/2014/main" id="{963C6B72-8A76-43F2-A0A9-1C5D34AF833D}"/>
              </a:ext>
            </a:extLst>
          </p:cNvPr>
          <p:cNvSpPr/>
          <p:nvPr/>
        </p:nvSpPr>
        <p:spPr>
          <a:xfrm>
            <a:off x="9128672" y="2557791"/>
            <a:ext cx="1829850" cy="1119840"/>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entity</a:t>
            </a:r>
            <a:endParaRPr kumimoji="1" lang="ja-JP" altLang="en-US" dirty="0">
              <a:solidFill>
                <a:schemeClr val="tx1"/>
              </a:solidFill>
            </a:endParaRPr>
          </a:p>
        </p:txBody>
      </p:sp>
      <p:sp>
        <p:nvSpPr>
          <p:cNvPr id="46" name="テキスト ボックス 45">
            <a:extLst>
              <a:ext uri="{FF2B5EF4-FFF2-40B4-BE49-F238E27FC236}">
                <a16:creationId xmlns:a16="http://schemas.microsoft.com/office/drawing/2014/main" id="{6298709F-D66D-4C65-ADA5-6450B744A55A}"/>
              </a:ext>
            </a:extLst>
          </p:cNvPr>
          <p:cNvSpPr txBox="1"/>
          <p:nvPr/>
        </p:nvSpPr>
        <p:spPr>
          <a:xfrm>
            <a:off x="9371876" y="2972891"/>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TodoEntity</a:t>
            </a:r>
            <a:endParaRPr kumimoji="1" lang="ja-JP" altLang="en-US" dirty="0">
              <a:solidFill>
                <a:schemeClr val="bg1"/>
              </a:solidFill>
            </a:endParaRPr>
          </a:p>
        </p:txBody>
      </p:sp>
      <p:cxnSp>
        <p:nvCxnSpPr>
          <p:cNvPr id="51" name="直線矢印コネクタ 50">
            <a:extLst>
              <a:ext uri="{FF2B5EF4-FFF2-40B4-BE49-F238E27FC236}">
                <a16:creationId xmlns:a16="http://schemas.microsoft.com/office/drawing/2014/main" id="{29972C1C-D2F2-496C-8FA0-49B9DB6C4D13}"/>
              </a:ext>
            </a:extLst>
          </p:cNvPr>
          <p:cNvCxnSpPr>
            <a:cxnSpLocks/>
            <a:stCxn id="9" idx="3"/>
            <a:endCxn id="17" idx="1"/>
          </p:cNvCxnSpPr>
          <p:nvPr/>
        </p:nvCxnSpPr>
        <p:spPr>
          <a:xfrm>
            <a:off x="2220647" y="2857674"/>
            <a:ext cx="625436" cy="0"/>
          </a:xfrm>
          <a:prstGeom prst="straightConnector1">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56" name="直線矢印コネクタ 55">
            <a:extLst>
              <a:ext uri="{FF2B5EF4-FFF2-40B4-BE49-F238E27FC236}">
                <a16:creationId xmlns:a16="http://schemas.microsoft.com/office/drawing/2014/main" id="{20994FE4-C05F-4348-A4A2-28BFD4414A68}"/>
              </a:ext>
            </a:extLst>
          </p:cNvPr>
          <p:cNvCxnSpPr>
            <a:cxnSpLocks/>
            <a:stCxn id="17" idx="3"/>
            <a:endCxn id="26" idx="1"/>
          </p:cNvCxnSpPr>
          <p:nvPr/>
        </p:nvCxnSpPr>
        <p:spPr>
          <a:xfrm>
            <a:off x="4217334" y="2857674"/>
            <a:ext cx="361710" cy="1092"/>
          </a:xfrm>
          <a:prstGeom prst="straightConnector1">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60" name="直線矢印コネクタ 59">
            <a:extLst>
              <a:ext uri="{FF2B5EF4-FFF2-40B4-BE49-F238E27FC236}">
                <a16:creationId xmlns:a16="http://schemas.microsoft.com/office/drawing/2014/main" id="{330FBFCA-62C8-404E-A75B-67A109ACD3B1}"/>
              </a:ext>
            </a:extLst>
          </p:cNvPr>
          <p:cNvCxnSpPr>
            <a:cxnSpLocks/>
            <a:stCxn id="19" idx="2"/>
            <a:endCxn id="46" idx="1"/>
          </p:cNvCxnSpPr>
          <p:nvPr/>
        </p:nvCxnSpPr>
        <p:spPr>
          <a:xfrm rot="16200000" flipH="1">
            <a:off x="8500651" y="2286331"/>
            <a:ext cx="115217" cy="1627234"/>
          </a:xfrm>
          <a:prstGeom prst="bentConnector2">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66" name="直線矢印コネクタ 65">
            <a:extLst>
              <a:ext uri="{FF2B5EF4-FFF2-40B4-BE49-F238E27FC236}">
                <a16:creationId xmlns:a16="http://schemas.microsoft.com/office/drawing/2014/main" id="{0E84C361-F2C1-47B8-BEAD-1FBF5181123F}"/>
              </a:ext>
            </a:extLst>
          </p:cNvPr>
          <p:cNvCxnSpPr>
            <a:cxnSpLocks/>
            <a:stCxn id="24" idx="2"/>
            <a:endCxn id="32" idx="3"/>
          </p:cNvCxnSpPr>
          <p:nvPr/>
        </p:nvCxnSpPr>
        <p:spPr>
          <a:xfrm rot="5400000">
            <a:off x="7815793" y="4267756"/>
            <a:ext cx="1444911" cy="575143"/>
          </a:xfrm>
          <a:prstGeom prst="bentConnector2">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69" name="直線矢印コネクタ 68">
            <a:extLst>
              <a:ext uri="{FF2B5EF4-FFF2-40B4-BE49-F238E27FC236}">
                <a16:creationId xmlns:a16="http://schemas.microsoft.com/office/drawing/2014/main" id="{D0F4529E-5D2D-4B56-B367-E8B355014DEC}"/>
              </a:ext>
            </a:extLst>
          </p:cNvPr>
          <p:cNvCxnSpPr>
            <a:cxnSpLocks/>
            <a:stCxn id="28" idx="2"/>
            <a:endCxn id="32" idx="0"/>
          </p:cNvCxnSpPr>
          <p:nvPr/>
        </p:nvCxnSpPr>
        <p:spPr>
          <a:xfrm rot="16200000" flipH="1">
            <a:off x="4562085" y="3771525"/>
            <a:ext cx="510090" cy="632784"/>
          </a:xfrm>
          <a:prstGeom prst="bentConnector3">
            <a:avLst>
              <a:gd name="adj1" fmla="val 50000"/>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72" name="直線矢印コネクタ 71">
            <a:extLst>
              <a:ext uri="{FF2B5EF4-FFF2-40B4-BE49-F238E27FC236}">
                <a16:creationId xmlns:a16="http://schemas.microsoft.com/office/drawing/2014/main" id="{B013876F-187F-4168-9204-B972BBBB27AF}"/>
              </a:ext>
            </a:extLst>
          </p:cNvPr>
          <p:cNvCxnSpPr>
            <a:cxnSpLocks/>
            <a:stCxn id="30" idx="2"/>
            <a:endCxn id="32" idx="1"/>
          </p:cNvCxnSpPr>
          <p:nvPr/>
        </p:nvCxnSpPr>
        <p:spPr>
          <a:xfrm rot="16200000" flipH="1">
            <a:off x="1063655" y="4325070"/>
            <a:ext cx="1444911" cy="460514"/>
          </a:xfrm>
          <a:prstGeom prst="bentConnector2">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grpSp>
        <p:nvGrpSpPr>
          <p:cNvPr id="81" name="グループ化 80">
            <a:extLst>
              <a:ext uri="{FF2B5EF4-FFF2-40B4-BE49-F238E27FC236}">
                <a16:creationId xmlns:a16="http://schemas.microsoft.com/office/drawing/2014/main" id="{28EC7FF3-814B-4190-923F-920025D9C596}"/>
              </a:ext>
            </a:extLst>
          </p:cNvPr>
          <p:cNvGrpSpPr/>
          <p:nvPr/>
        </p:nvGrpSpPr>
        <p:grpSpPr>
          <a:xfrm>
            <a:off x="6219999" y="2778469"/>
            <a:ext cx="494196" cy="149470"/>
            <a:chOff x="6295935" y="3089758"/>
            <a:chExt cx="494196" cy="149470"/>
          </a:xfrm>
        </p:grpSpPr>
        <p:cxnSp>
          <p:nvCxnSpPr>
            <p:cNvPr id="63" name="直線矢印コネクタ 62">
              <a:extLst>
                <a:ext uri="{FF2B5EF4-FFF2-40B4-BE49-F238E27FC236}">
                  <a16:creationId xmlns:a16="http://schemas.microsoft.com/office/drawing/2014/main" id="{128F3414-50CC-447D-AFB2-A078F0B1E6A4}"/>
                </a:ext>
              </a:extLst>
            </p:cNvPr>
            <p:cNvCxnSpPr>
              <a:cxnSpLocks/>
              <a:stCxn id="19" idx="1"/>
              <a:endCxn id="26" idx="3"/>
            </p:cNvCxnSpPr>
            <p:nvPr/>
          </p:nvCxnSpPr>
          <p:spPr>
            <a:xfrm flipH="1">
              <a:off x="6313271" y="3168963"/>
              <a:ext cx="476860" cy="1092"/>
            </a:xfrm>
            <a:prstGeom prst="straightConnector1">
              <a:avLst/>
            </a:prstGeom>
            <a:ln w="38100">
              <a:solidFill>
                <a:schemeClr val="bg1">
                  <a:lumMod val="65000"/>
                </a:schemeClr>
              </a:solidFill>
              <a:miter lim="800000"/>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80" name="二等辺三角形 79">
              <a:extLst>
                <a:ext uri="{FF2B5EF4-FFF2-40B4-BE49-F238E27FC236}">
                  <a16:creationId xmlns:a16="http://schemas.microsoft.com/office/drawing/2014/main" id="{E0DABA6E-2390-43BA-BA11-00E900875370}"/>
                </a:ext>
              </a:extLst>
            </p:cNvPr>
            <p:cNvSpPr/>
            <p:nvPr/>
          </p:nvSpPr>
          <p:spPr>
            <a:xfrm rot="16200000">
              <a:off x="6285627" y="3100066"/>
              <a:ext cx="149470" cy="128853"/>
            </a:xfrm>
            <a:prstGeom prst="triangle">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93" name="直線矢印コネクタ 92">
            <a:extLst>
              <a:ext uri="{FF2B5EF4-FFF2-40B4-BE49-F238E27FC236}">
                <a16:creationId xmlns:a16="http://schemas.microsoft.com/office/drawing/2014/main" id="{FDB96F6D-39F2-4E39-A522-7794E2316B97}"/>
              </a:ext>
            </a:extLst>
          </p:cNvPr>
          <p:cNvCxnSpPr>
            <a:cxnSpLocks/>
            <a:stCxn id="11" idx="3"/>
            <a:endCxn id="36" idx="1"/>
          </p:cNvCxnSpPr>
          <p:nvPr/>
        </p:nvCxnSpPr>
        <p:spPr>
          <a:xfrm>
            <a:off x="3802414" y="5421027"/>
            <a:ext cx="725648" cy="1807"/>
          </a:xfrm>
          <a:prstGeom prst="straightConnector1">
            <a:avLst/>
          </a:prstGeom>
          <a:ln w="38100">
            <a:solidFill>
              <a:schemeClr val="bg1">
                <a:lumMod val="65000"/>
              </a:schemeClr>
            </a:solidFill>
            <a:prstDash val="solid"/>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02" name="直線矢印コネクタ 101">
            <a:extLst>
              <a:ext uri="{FF2B5EF4-FFF2-40B4-BE49-F238E27FC236}">
                <a16:creationId xmlns:a16="http://schemas.microsoft.com/office/drawing/2014/main" id="{694C88B8-AACC-479E-ACB1-A5BECB6815DE}"/>
              </a:ext>
            </a:extLst>
          </p:cNvPr>
          <p:cNvCxnSpPr>
            <a:cxnSpLocks/>
            <a:stCxn id="11" idx="3"/>
            <a:endCxn id="34" idx="1"/>
          </p:cNvCxnSpPr>
          <p:nvPr/>
        </p:nvCxnSpPr>
        <p:spPr>
          <a:xfrm flipV="1">
            <a:off x="3802414" y="4998868"/>
            <a:ext cx="716805" cy="422159"/>
          </a:xfrm>
          <a:prstGeom prst="straightConnector1">
            <a:avLst/>
          </a:prstGeom>
          <a:ln w="38100">
            <a:solidFill>
              <a:schemeClr val="bg1">
                <a:lumMod val="65000"/>
              </a:schemeClr>
            </a:solidFill>
            <a:prstDash val="solid"/>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07" name="直線矢印コネクタ 106">
            <a:extLst>
              <a:ext uri="{FF2B5EF4-FFF2-40B4-BE49-F238E27FC236}">
                <a16:creationId xmlns:a16="http://schemas.microsoft.com/office/drawing/2014/main" id="{98B7E328-8781-4E60-A107-41059BE18812}"/>
              </a:ext>
            </a:extLst>
          </p:cNvPr>
          <p:cNvCxnSpPr>
            <a:cxnSpLocks/>
            <a:stCxn id="11" idx="3"/>
            <a:endCxn id="38" idx="1"/>
          </p:cNvCxnSpPr>
          <p:nvPr/>
        </p:nvCxnSpPr>
        <p:spPr>
          <a:xfrm>
            <a:off x="3802414" y="5421027"/>
            <a:ext cx="716805" cy="425360"/>
          </a:xfrm>
          <a:prstGeom prst="straightConnector1">
            <a:avLst/>
          </a:prstGeom>
          <a:ln w="38100">
            <a:solidFill>
              <a:schemeClr val="bg1">
                <a:lumMod val="65000"/>
              </a:schemeClr>
            </a:solidFill>
            <a:prstDash val="solid"/>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2236342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1682127"/>
          </a:xfrm>
          <a:prstGeom prst="rect">
            <a:avLst/>
          </a:prstGeom>
          <a:noFill/>
        </p:spPr>
        <p:txBody>
          <a:bodyPr wrap="square" rtlCol="0">
            <a:spAutoFit/>
          </a:bodyPr>
          <a:lstStyle/>
          <a:p>
            <a:pPr>
              <a:lnSpc>
                <a:spcPts val="3200"/>
              </a:lnSpc>
            </a:pPr>
            <a:r>
              <a:rPr kumimoji="1" lang="en-US" altLang="ja-JP" sz="2000" dirty="0" err="1">
                <a:highlight>
                  <a:srgbClr val="FFFF00"/>
                </a:highlight>
                <a:latin typeface="Meiryo UI" panose="020B0604030504040204" pitchFamily="50" charset="-128"/>
                <a:ea typeface="Meiryo UI" panose="020B0604030504040204" pitchFamily="50" charset="-128"/>
              </a:rPr>
              <a:t>com.example.todo.application</a:t>
            </a:r>
            <a:r>
              <a:rPr kumimoji="1" lang="ja-JP" altLang="en-US" sz="2000" dirty="0">
                <a:latin typeface="Meiryo UI" panose="020B0604030504040204" pitchFamily="50" charset="-128"/>
                <a:ea typeface="Meiryo UI" panose="020B0604030504040204" pitchFamily="50" charset="-128"/>
              </a:rPr>
              <a:t>パッケージを作成します。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err="1">
                <a:highlight>
                  <a:srgbClr val="FFFF00"/>
                </a:highlight>
                <a:latin typeface="Meiryo UI" panose="020B0604030504040204" pitchFamily="50" charset="-128"/>
                <a:ea typeface="Meiryo UI" panose="020B0604030504040204" pitchFamily="50" charset="-128"/>
              </a:rPr>
              <a:t>TodoRepository</a:t>
            </a:r>
            <a:r>
              <a:rPr kumimoji="1" lang="ja-JP" altLang="en-US" sz="2000" dirty="0">
                <a:highlight>
                  <a:srgbClr val="FFFF00"/>
                </a:highlight>
                <a:latin typeface="Meiryo UI" panose="020B0604030504040204" pitchFamily="50" charset="-128"/>
                <a:ea typeface="Meiryo UI" panose="020B0604030504040204" pitchFamily="50" charset="-128"/>
              </a:rPr>
              <a:t>インタフェース</a:t>
            </a:r>
            <a:r>
              <a:rPr kumimoji="1" lang="ja-JP" altLang="en-US" sz="2000" dirty="0">
                <a:latin typeface="Meiryo UI" panose="020B0604030504040204" pitchFamily="50" charset="-128"/>
                <a:ea typeface="Meiryo UI" panose="020B0604030504040204" pitchFamily="50" charset="-128"/>
              </a:rPr>
              <a:t>を作成します。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ToDo</a:t>
            </a:r>
            <a:r>
              <a:rPr kumimoji="1" lang="ja-JP" altLang="en-US" sz="2000" dirty="0">
                <a:latin typeface="Meiryo UI" panose="020B0604030504040204" pitchFamily="50" charset="-128"/>
                <a:ea typeface="Meiryo UI" panose="020B0604030504040204" pitchFamily="50" charset="-128"/>
              </a:rPr>
              <a:t>一覧表示に対応するメソッドを定義します。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err="1">
                <a:latin typeface="Meiryo UI" panose="020B0604030504040204" pitchFamily="50" charset="-128"/>
                <a:ea typeface="Meiryo UI" panose="020B0604030504040204" pitchFamily="50" charset="-128"/>
              </a:rPr>
              <a:t>TodoRepository</a:t>
            </a:r>
            <a:r>
              <a:rPr kumimoji="1" lang="ja-JP" altLang="en-US" sz="2800" b="1" dirty="0">
                <a:latin typeface="Meiryo UI" panose="020B0604030504040204" pitchFamily="50" charset="-128"/>
                <a:ea typeface="Meiryo UI" panose="020B0604030504040204" pitchFamily="50" charset="-128"/>
              </a:rPr>
              <a:t>インタフェースの作成</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57</a:t>
            </a:fld>
            <a:endParaRPr kumimoji="1" lang="ja-JP" altLang="en-US"/>
          </a:p>
        </p:txBody>
      </p:sp>
      <p:sp>
        <p:nvSpPr>
          <p:cNvPr id="7" name="Rectangle 1">
            <a:extLst>
              <a:ext uri="{FF2B5EF4-FFF2-40B4-BE49-F238E27FC236}">
                <a16:creationId xmlns:a16="http://schemas.microsoft.com/office/drawing/2014/main" id="{5CAF516E-360E-4F77-A5FB-37697004D87C}"/>
              </a:ext>
            </a:extLst>
          </p:cNvPr>
          <p:cNvSpPr>
            <a:spLocks noChangeArrowheads="1"/>
          </p:cNvSpPr>
          <p:nvPr/>
        </p:nvSpPr>
        <p:spPr bwMode="auto">
          <a:xfrm>
            <a:off x="6857998" y="2397868"/>
            <a:ext cx="2743199" cy="1615827"/>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package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com.example.todo.application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com.example.todo.domain.Todo</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com.example.todo.domain.UserId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java.util.List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interface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TodoRepository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List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&lt;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&gt;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list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UserId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userId);</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endParaRPr kumimoji="0" lang="ja-JP" altLang="ja-JP" sz="1800" b="0" i="0" u="none" strike="noStrike" cap="none" normalizeH="0" baseline="0" dirty="0">
              <a:ln>
                <a:noFill/>
              </a:ln>
              <a:solidFill>
                <a:schemeClr val="tx1"/>
              </a:solidFill>
              <a:effectLst/>
              <a:latin typeface="Consolas" panose="020B0609020204030204" pitchFamily="49" charset="0"/>
            </a:endParaRPr>
          </a:p>
        </p:txBody>
      </p:sp>
    </p:spTree>
    <p:extLst>
      <p:ext uri="{BB962C8B-B14F-4D97-AF65-F5344CB8AC3E}">
        <p14:creationId xmlns:p14="http://schemas.microsoft.com/office/powerpoint/2010/main" val="159291274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43BCF347-3028-49FA-906E-70917C7CB418}"/>
              </a:ext>
            </a:extLst>
          </p:cNvPr>
          <p:cNvSpPr/>
          <p:nvPr/>
        </p:nvSpPr>
        <p:spPr>
          <a:xfrm>
            <a:off x="0" y="0"/>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1682127"/>
          </a:xfrm>
          <a:prstGeom prst="rect">
            <a:avLst/>
          </a:prstGeom>
          <a:noFill/>
        </p:spPr>
        <p:txBody>
          <a:bodyPr wrap="square" rtlCol="0">
            <a:spAutoFit/>
          </a:bodyPr>
          <a:lstStyle/>
          <a:p>
            <a:pPr>
              <a:lnSpc>
                <a:spcPts val="3200"/>
              </a:lnSpc>
            </a:pPr>
            <a:r>
              <a:rPr kumimoji="1" lang="en-US" altLang="ja-JP" sz="2000" dirty="0" err="1">
                <a:highlight>
                  <a:srgbClr val="FFFF00"/>
                </a:highlight>
                <a:latin typeface="Meiryo UI" panose="020B0604030504040204" pitchFamily="50" charset="-128"/>
                <a:ea typeface="Meiryo UI" panose="020B0604030504040204" pitchFamily="50" charset="-128"/>
              </a:rPr>
              <a:t>com.example.todo.application</a:t>
            </a:r>
            <a:r>
              <a:rPr kumimoji="1" lang="ja-JP" altLang="en-US" sz="2000" dirty="0">
                <a:latin typeface="Meiryo UI" panose="020B0604030504040204" pitchFamily="50" charset="-128"/>
                <a:ea typeface="Meiryo UI" panose="020B0604030504040204" pitchFamily="50" charset="-128"/>
              </a:rPr>
              <a:t>パッケージを作成します。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err="1">
                <a:highlight>
                  <a:srgbClr val="FFFF00"/>
                </a:highlight>
                <a:latin typeface="Meiryo UI" panose="020B0604030504040204" pitchFamily="50" charset="-128"/>
                <a:ea typeface="Meiryo UI" panose="020B0604030504040204" pitchFamily="50" charset="-128"/>
              </a:rPr>
              <a:t>TodoRepository</a:t>
            </a:r>
            <a:r>
              <a:rPr kumimoji="1" lang="ja-JP" altLang="en-US" sz="2000" dirty="0">
                <a:highlight>
                  <a:srgbClr val="FFFF00"/>
                </a:highlight>
                <a:latin typeface="Meiryo UI" panose="020B0604030504040204" pitchFamily="50" charset="-128"/>
                <a:ea typeface="Meiryo UI" panose="020B0604030504040204" pitchFamily="50" charset="-128"/>
              </a:rPr>
              <a:t>インタフェース</a:t>
            </a:r>
            <a:r>
              <a:rPr kumimoji="1" lang="ja-JP" altLang="en-US" sz="2000" dirty="0">
                <a:latin typeface="Meiryo UI" panose="020B0604030504040204" pitchFamily="50" charset="-128"/>
                <a:ea typeface="Meiryo UI" panose="020B0604030504040204" pitchFamily="50" charset="-128"/>
              </a:rPr>
              <a:t>を作成します。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ToDo</a:t>
            </a:r>
            <a:r>
              <a:rPr kumimoji="1" lang="ja-JP" altLang="en-US" sz="2000" dirty="0">
                <a:latin typeface="Meiryo UI" panose="020B0604030504040204" pitchFamily="50" charset="-128"/>
                <a:ea typeface="Meiryo UI" panose="020B0604030504040204" pitchFamily="50" charset="-128"/>
              </a:rPr>
              <a:t>一覧表示に対応するメソッドを定義します。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err="1">
                <a:latin typeface="Meiryo UI" panose="020B0604030504040204" pitchFamily="50" charset="-128"/>
                <a:ea typeface="Meiryo UI" panose="020B0604030504040204" pitchFamily="50" charset="-128"/>
              </a:rPr>
              <a:t>TodoRepository</a:t>
            </a:r>
            <a:r>
              <a:rPr kumimoji="1" lang="ja-JP" altLang="en-US" sz="2800" b="1" dirty="0">
                <a:latin typeface="Meiryo UI" panose="020B0604030504040204" pitchFamily="50" charset="-128"/>
                <a:ea typeface="Meiryo UI" panose="020B0604030504040204" pitchFamily="50" charset="-128"/>
              </a:rPr>
              <a:t>インタフェースの作成</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58</a:t>
            </a:fld>
            <a:endParaRPr kumimoji="1" lang="ja-JP" altLang="en-US"/>
          </a:p>
        </p:txBody>
      </p:sp>
      <p:sp>
        <p:nvSpPr>
          <p:cNvPr id="13" name="テキスト ボックス 12">
            <a:extLst>
              <a:ext uri="{FF2B5EF4-FFF2-40B4-BE49-F238E27FC236}">
                <a16:creationId xmlns:a16="http://schemas.microsoft.com/office/drawing/2014/main" id="{0E690466-8CC2-4D6D-BB81-7C333CA91DF8}"/>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dirty="0">
                <a:solidFill>
                  <a:schemeClr val="bg1"/>
                </a:solidFill>
                <a:latin typeface="Meiryo UI" panose="020B0604030504040204" pitchFamily="50" charset="-128"/>
                <a:ea typeface="Meiryo UI" panose="020B0604030504040204" pitchFamily="50" charset="-128"/>
              </a:rPr>
              <a:t>Work</a:t>
            </a:r>
          </a:p>
        </p:txBody>
      </p:sp>
      <p:sp>
        <p:nvSpPr>
          <p:cNvPr id="5" name="Rectangle 1">
            <a:extLst>
              <a:ext uri="{FF2B5EF4-FFF2-40B4-BE49-F238E27FC236}">
                <a16:creationId xmlns:a16="http://schemas.microsoft.com/office/drawing/2014/main" id="{B9FB9411-B092-4825-8266-147BAAB4EE1A}"/>
              </a:ext>
            </a:extLst>
          </p:cNvPr>
          <p:cNvSpPr>
            <a:spLocks noChangeArrowheads="1"/>
          </p:cNvSpPr>
          <p:nvPr/>
        </p:nvSpPr>
        <p:spPr bwMode="auto">
          <a:xfrm>
            <a:off x="6857998" y="2397868"/>
            <a:ext cx="2743199" cy="1615827"/>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package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com.example.todo.application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com.example.todo.domain.Todo</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com.example.todo.domain.UserId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java.util.List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interface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TodoRepository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List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&lt;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&gt;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list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UserId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userId);</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endParaRPr kumimoji="0" lang="ja-JP" altLang="ja-JP" sz="1800" b="0" i="0" u="none" strike="noStrike" cap="none" normalizeH="0" baseline="0" dirty="0">
              <a:ln>
                <a:noFill/>
              </a:ln>
              <a:solidFill>
                <a:schemeClr val="tx1"/>
              </a:solidFill>
              <a:effectLst/>
              <a:latin typeface="Consolas" panose="020B0609020204030204" pitchFamily="49" charset="0"/>
            </a:endParaRPr>
          </a:p>
        </p:txBody>
      </p:sp>
    </p:spTree>
    <p:extLst>
      <p:ext uri="{BB962C8B-B14F-4D97-AF65-F5344CB8AC3E}">
        <p14:creationId xmlns:p14="http://schemas.microsoft.com/office/powerpoint/2010/main" val="377271647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144340"/>
          </a:xfrm>
          <a:prstGeom prst="rect">
            <a:avLst/>
          </a:prstGeom>
          <a:noFill/>
        </p:spPr>
        <p:txBody>
          <a:bodyPr wrap="square" rtlCol="0">
            <a:spAutoFit/>
          </a:bodyPr>
          <a:lstStyle/>
          <a:p>
            <a:pPr>
              <a:lnSpc>
                <a:spcPts val="3200"/>
              </a:lnSpc>
            </a:pPr>
            <a:r>
              <a:rPr kumimoji="1" lang="en-US" altLang="ja-JP" sz="2000" dirty="0" err="1">
                <a:highlight>
                  <a:srgbClr val="FFFF00"/>
                </a:highlight>
                <a:latin typeface="Meiryo UI" panose="020B0604030504040204" pitchFamily="50" charset="-128"/>
                <a:ea typeface="Meiryo UI" panose="020B0604030504040204" pitchFamily="50" charset="-128"/>
              </a:rPr>
              <a:t>TodoService</a:t>
            </a:r>
            <a:r>
              <a:rPr kumimoji="1" lang="ja-JP" altLang="en-US" sz="2000" dirty="0">
                <a:highlight>
                  <a:srgbClr val="FFFF00"/>
                </a:highlight>
                <a:latin typeface="Meiryo UI" panose="020B0604030504040204" pitchFamily="50" charset="-128"/>
                <a:ea typeface="Meiryo UI" panose="020B0604030504040204" pitchFamily="50" charset="-128"/>
              </a:rPr>
              <a:t>クラス</a:t>
            </a:r>
            <a:r>
              <a:rPr kumimoji="1" lang="ja-JP" altLang="en-US" sz="2000" dirty="0">
                <a:latin typeface="Meiryo UI" panose="020B0604030504040204" pitchFamily="50" charset="-128"/>
                <a:ea typeface="Meiryo UI" panose="020B0604030504040204" pitchFamily="50" charset="-128"/>
              </a:rPr>
              <a:t>を作成します。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DI</a:t>
            </a:r>
            <a:r>
              <a:rPr kumimoji="1" lang="ja-JP" altLang="en-US" sz="2000" dirty="0">
                <a:latin typeface="Meiryo UI" panose="020B0604030504040204" pitchFamily="50" charset="-128"/>
                <a:ea typeface="Meiryo UI" panose="020B0604030504040204" pitchFamily="50" charset="-128"/>
              </a:rPr>
              <a:t>コンテナで自身のインスタンスを管理するため</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クラス宣言にアノテーションを付けます。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DI</a:t>
            </a:r>
            <a:r>
              <a:rPr kumimoji="1" lang="ja-JP" altLang="en-US" sz="2000" dirty="0">
                <a:latin typeface="Meiryo UI" panose="020B0604030504040204" pitchFamily="50" charset="-128"/>
                <a:ea typeface="Meiryo UI" panose="020B0604030504040204" pitchFamily="50" charset="-128"/>
              </a:rPr>
              <a:t>コンテナで</a:t>
            </a:r>
            <a:r>
              <a:rPr kumimoji="1" lang="en-US" altLang="ja-JP" sz="2000" dirty="0" err="1">
                <a:latin typeface="Meiryo UI" panose="020B0604030504040204" pitchFamily="50" charset="-128"/>
                <a:ea typeface="Meiryo UI" panose="020B0604030504040204" pitchFamily="50" charset="-128"/>
              </a:rPr>
              <a:t>TodoRepository</a:t>
            </a:r>
            <a:r>
              <a:rPr kumimoji="1" lang="ja-JP" altLang="en-US" sz="2000" dirty="0">
                <a:latin typeface="Meiryo UI" panose="020B0604030504040204" pitchFamily="50" charset="-128"/>
                <a:ea typeface="Meiryo UI" panose="020B0604030504040204" pitchFamily="50" charset="-128"/>
              </a:rPr>
              <a:t>を設定したいので</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コンストラクタを作成します。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ToDo</a:t>
            </a:r>
            <a:r>
              <a:rPr kumimoji="1" lang="ja-JP" altLang="en-US" sz="2000" dirty="0">
                <a:latin typeface="Meiryo UI" panose="020B0604030504040204" pitchFamily="50" charset="-128"/>
                <a:ea typeface="Meiryo UI" panose="020B0604030504040204" pitchFamily="50" charset="-128"/>
              </a:rPr>
              <a:t>一覧表示に対応するメソッドを作成します。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err="1">
                <a:latin typeface="Meiryo UI" panose="020B0604030504040204" pitchFamily="50" charset="-128"/>
                <a:ea typeface="Meiryo UI" panose="020B0604030504040204" pitchFamily="50" charset="-128"/>
              </a:rPr>
              <a:t>TodoRepository</a:t>
            </a:r>
            <a:r>
              <a:rPr kumimoji="1" lang="ja-JP" altLang="en-US" sz="2000" dirty="0">
                <a:latin typeface="Meiryo UI" panose="020B0604030504040204" pitchFamily="50" charset="-128"/>
                <a:ea typeface="Meiryo UI" panose="020B0604030504040204" pitchFamily="50" charset="-128"/>
              </a:rPr>
              <a:t>を使って処理します。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err="1">
                <a:latin typeface="Meiryo UI" panose="020B0604030504040204" pitchFamily="50" charset="-128"/>
                <a:ea typeface="Meiryo UI" panose="020B0604030504040204" pitchFamily="50" charset="-128"/>
              </a:rPr>
              <a:t>TodoService</a:t>
            </a:r>
            <a:r>
              <a:rPr kumimoji="1" lang="ja-JP" altLang="en-US" sz="2800" b="1" dirty="0">
                <a:latin typeface="Meiryo UI" panose="020B0604030504040204" pitchFamily="50" charset="-128"/>
                <a:ea typeface="Meiryo UI" panose="020B0604030504040204" pitchFamily="50" charset="-128"/>
              </a:rPr>
              <a:t>クラスの作成</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59</a:t>
            </a:fld>
            <a:endParaRPr kumimoji="1" lang="ja-JP" altLang="en-US"/>
          </a:p>
        </p:txBody>
      </p:sp>
      <p:sp>
        <p:nvSpPr>
          <p:cNvPr id="11" name="Rectangle 2">
            <a:extLst>
              <a:ext uri="{FF2B5EF4-FFF2-40B4-BE49-F238E27FC236}">
                <a16:creationId xmlns:a16="http://schemas.microsoft.com/office/drawing/2014/main" id="{729E7452-137E-434B-B049-88197E09C900}"/>
              </a:ext>
            </a:extLst>
          </p:cNvPr>
          <p:cNvSpPr>
            <a:spLocks noChangeArrowheads="1"/>
          </p:cNvSpPr>
          <p:nvPr/>
        </p:nvSpPr>
        <p:spPr bwMode="auto">
          <a:xfrm>
            <a:off x="6036511" y="1790090"/>
            <a:ext cx="5652268" cy="3277820"/>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package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com.example.todo.application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com.example.todo.domain.Todo</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com.example.todo.domain.UserId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nablarch.core.repository.di.config.externalize.annotation.</a:t>
            </a: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SystemRepositoryComponent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java.util.List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@SystemRepositoryComponent</a:t>
            </a:r>
            <a:b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class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TodoService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private final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TodoRepository </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todoRepository</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TodoService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TodoRepository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todoRepository)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this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todoRepository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todoRepository;</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List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&lt;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&gt;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list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UserId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userId)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List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&lt;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&gt;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todos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todoRepository</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.list(userId);</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return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endParaRPr kumimoji="0" lang="ja-JP" altLang="ja-JP" sz="1800" b="0" i="0" u="none" strike="noStrike" cap="none" normalizeH="0" baseline="0" dirty="0">
              <a:ln>
                <a:noFill/>
              </a:ln>
              <a:solidFill>
                <a:schemeClr val="tx1"/>
              </a:solidFill>
              <a:effectLst/>
              <a:latin typeface="Consolas" panose="020B0609020204030204" pitchFamily="49" charset="0"/>
            </a:endParaRPr>
          </a:p>
        </p:txBody>
      </p:sp>
    </p:spTree>
    <p:extLst>
      <p:ext uri="{BB962C8B-B14F-4D97-AF65-F5344CB8AC3E}">
        <p14:creationId xmlns:p14="http://schemas.microsoft.com/office/powerpoint/2010/main" val="16393602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お願い</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3733971"/>
          </a:xfrm>
          <a:prstGeom prst="rect">
            <a:avLst/>
          </a:prstGeom>
          <a:noFill/>
        </p:spPr>
        <p:txBody>
          <a:bodyPr wrap="square" rtlCol="0">
            <a:spAutoFit/>
          </a:bodyPr>
          <a:lstStyle/>
          <a:p>
            <a:pPr>
              <a:lnSpc>
                <a:spcPts val="3200"/>
              </a:lnSpc>
            </a:pPr>
            <a:r>
              <a:rPr kumimoji="1" lang="en-US" altLang="ja-JP" sz="2000" dirty="0">
                <a:latin typeface="Meiryo UI" panose="020B0604030504040204" pitchFamily="50" charset="-128"/>
                <a:ea typeface="Meiryo UI" panose="020B0604030504040204" pitchFamily="50" charset="-128"/>
              </a:rPr>
              <a:t>Zoom</a:t>
            </a:r>
            <a:r>
              <a:rPr kumimoji="1" lang="ja-JP" altLang="en-US" sz="2000" dirty="0">
                <a:latin typeface="Meiryo UI" panose="020B0604030504040204" pitchFamily="50" charset="-128"/>
                <a:ea typeface="Meiryo UI" panose="020B0604030504040204" pitchFamily="50" charset="-128"/>
              </a:rPr>
              <a:t>で名前（ニックネームも可）と顔を分かるようにしてください。</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オンライン開催なので</a:t>
            </a:r>
            <a:r>
              <a:rPr kumimoji="1" lang="ja-JP" altLang="en-US" sz="2000" dirty="0">
                <a:highlight>
                  <a:srgbClr val="FFFF00"/>
                </a:highlight>
                <a:latin typeface="Meiryo UI" panose="020B0604030504040204" pitchFamily="50" charset="-128"/>
                <a:ea typeface="Meiryo UI" panose="020B0604030504040204" pitchFamily="50" charset="-128"/>
              </a:rPr>
              <a:t>リアクションは大きな動き</a:t>
            </a:r>
            <a:r>
              <a:rPr kumimoji="1" lang="ja-JP" altLang="en-US" sz="2000" dirty="0">
                <a:latin typeface="Meiryo UI" panose="020B0604030504040204" pitchFamily="50" charset="-128"/>
                <a:ea typeface="Meiryo UI" panose="020B0604030504040204" pitchFamily="50" charset="-128"/>
              </a:rPr>
              <a:t>でお願いします！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オンラインの人は周りの音が入り込まないようにお願いします。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本日行うハンズオンは</a:t>
            </a:r>
            <a:r>
              <a:rPr kumimoji="1" lang="en-US" altLang="ja-JP" sz="2000" dirty="0">
                <a:highlight>
                  <a:srgbClr val="FFFF00"/>
                </a:highlight>
                <a:latin typeface="Meiryo UI" panose="020B0604030504040204" pitchFamily="50" charset="-128"/>
                <a:ea typeface="Meiryo UI" panose="020B0604030504040204" pitchFamily="50" charset="-128"/>
              </a:rPr>
              <a:t>Fintan</a:t>
            </a:r>
            <a:r>
              <a:rPr kumimoji="1" lang="ja-JP" altLang="en-US" sz="2000" dirty="0">
                <a:latin typeface="Meiryo UI" panose="020B0604030504040204" pitchFamily="50" charset="-128"/>
                <a:ea typeface="Meiryo UI" panose="020B0604030504040204" pitchFamily="50" charset="-128"/>
              </a:rPr>
              <a:t>で公開しているハンズオン資料をベースにしています。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hlinkClick r:id="rId2"/>
              </a:rPr>
              <a:t>https://fintan.jp/?p=5952</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今後の改善等に活用したいので</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ハンズオン終了後の</a:t>
            </a:r>
            <a:r>
              <a:rPr kumimoji="1" lang="ja-JP" altLang="en-US" sz="2000" dirty="0">
                <a:highlight>
                  <a:srgbClr val="FFFF00"/>
                </a:highlight>
                <a:latin typeface="Meiryo UI" panose="020B0604030504040204" pitchFamily="50" charset="-128"/>
                <a:ea typeface="Meiryo UI" panose="020B0604030504040204" pitchFamily="50" charset="-128"/>
              </a:rPr>
              <a:t>アンケートにご協力</a:t>
            </a:r>
            <a:r>
              <a:rPr kumimoji="1" lang="ja-JP" altLang="en-US" sz="2000" dirty="0">
                <a:latin typeface="Meiryo UI" panose="020B0604030504040204" pitchFamily="50" charset="-128"/>
                <a:ea typeface="Meiryo UI" panose="020B0604030504040204" pitchFamily="50" charset="-128"/>
              </a:rPr>
              <a:t>をお願いします。</a:t>
            </a:r>
            <a:endParaRPr kumimoji="1" lang="en-US" altLang="ja-JP" sz="2000" dirty="0">
              <a:latin typeface="Meiryo UI" panose="020B0604030504040204" pitchFamily="50" charset="-128"/>
              <a:ea typeface="Meiryo UI" panose="020B0604030504040204" pitchFamily="50" charset="-128"/>
            </a:endParaRPr>
          </a:p>
        </p:txBody>
      </p:sp>
      <p:pic>
        <p:nvPicPr>
          <p:cNvPr id="5" name="Picture 2" descr="Fintan">
            <a:extLst>
              <a:ext uri="{FF2B5EF4-FFF2-40B4-BE49-F238E27FC236}">
                <a16:creationId xmlns:a16="http://schemas.microsoft.com/office/drawing/2014/main" id="{14AD6C33-CF29-4DFC-B514-AC07D17216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3365" y="4265005"/>
            <a:ext cx="3676650" cy="1228725"/>
          </a:xfrm>
          <a:prstGeom prst="rect">
            <a:avLst/>
          </a:prstGeom>
          <a:noFill/>
          <a:extLst>
            <a:ext uri="{909E8E84-426E-40DD-AFC4-6F175D3DCCD1}">
              <a14:hiddenFill xmlns:a14="http://schemas.microsoft.com/office/drawing/2010/main">
                <a:solidFill>
                  <a:srgbClr val="FFFFFF"/>
                </a:solidFill>
              </a14:hiddenFill>
            </a:ext>
          </a:extLst>
        </p:spPr>
      </p:pic>
      <p:sp>
        <p:nvSpPr>
          <p:cNvPr id="2" name="スライド番号プレースホルダー 1">
            <a:extLst>
              <a:ext uri="{FF2B5EF4-FFF2-40B4-BE49-F238E27FC236}">
                <a16:creationId xmlns:a16="http://schemas.microsoft.com/office/drawing/2014/main" id="{F4CD9735-B0AD-4F24-ABCB-0CC284F482AE}"/>
              </a:ext>
            </a:extLst>
          </p:cNvPr>
          <p:cNvSpPr>
            <a:spLocks noGrp="1"/>
          </p:cNvSpPr>
          <p:nvPr>
            <p:ph type="sldNum" sz="quarter" idx="12"/>
          </p:nvPr>
        </p:nvSpPr>
        <p:spPr/>
        <p:txBody>
          <a:bodyPr/>
          <a:lstStyle/>
          <a:p>
            <a:fld id="{A783C381-2822-4F05-8A88-66F73725CF2D}" type="slidenum">
              <a:rPr kumimoji="1" lang="ja-JP" altLang="en-US" smtClean="0"/>
              <a:t>6</a:t>
            </a:fld>
            <a:endParaRPr kumimoji="1" lang="ja-JP" altLang="en-US"/>
          </a:p>
        </p:txBody>
      </p:sp>
    </p:spTree>
    <p:extLst>
      <p:ext uri="{BB962C8B-B14F-4D97-AF65-F5344CB8AC3E}">
        <p14:creationId xmlns:p14="http://schemas.microsoft.com/office/powerpoint/2010/main" val="228937865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ABD7CAFB-556E-4F06-A907-C60612A9E0E5}"/>
              </a:ext>
            </a:extLst>
          </p:cNvPr>
          <p:cNvSpPr/>
          <p:nvPr/>
        </p:nvSpPr>
        <p:spPr>
          <a:xfrm>
            <a:off x="0" y="0"/>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144340"/>
          </a:xfrm>
          <a:prstGeom prst="rect">
            <a:avLst/>
          </a:prstGeom>
          <a:noFill/>
        </p:spPr>
        <p:txBody>
          <a:bodyPr wrap="square" rtlCol="0">
            <a:spAutoFit/>
          </a:bodyPr>
          <a:lstStyle/>
          <a:p>
            <a:pPr>
              <a:lnSpc>
                <a:spcPts val="3200"/>
              </a:lnSpc>
            </a:pPr>
            <a:r>
              <a:rPr kumimoji="1" lang="en-US" altLang="ja-JP" sz="2000" dirty="0" err="1">
                <a:highlight>
                  <a:srgbClr val="FFFF00"/>
                </a:highlight>
                <a:latin typeface="Meiryo UI" panose="020B0604030504040204" pitchFamily="50" charset="-128"/>
                <a:ea typeface="Meiryo UI" panose="020B0604030504040204" pitchFamily="50" charset="-128"/>
              </a:rPr>
              <a:t>TodoService</a:t>
            </a:r>
            <a:r>
              <a:rPr kumimoji="1" lang="ja-JP" altLang="en-US" sz="2000" dirty="0">
                <a:highlight>
                  <a:srgbClr val="FFFF00"/>
                </a:highlight>
                <a:latin typeface="Meiryo UI" panose="020B0604030504040204" pitchFamily="50" charset="-128"/>
                <a:ea typeface="Meiryo UI" panose="020B0604030504040204" pitchFamily="50" charset="-128"/>
              </a:rPr>
              <a:t>クラス</a:t>
            </a:r>
            <a:r>
              <a:rPr kumimoji="1" lang="ja-JP" altLang="en-US" sz="2000" dirty="0">
                <a:latin typeface="Meiryo UI" panose="020B0604030504040204" pitchFamily="50" charset="-128"/>
                <a:ea typeface="Meiryo UI" panose="020B0604030504040204" pitchFamily="50" charset="-128"/>
              </a:rPr>
              <a:t>を作成します。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DI</a:t>
            </a:r>
            <a:r>
              <a:rPr kumimoji="1" lang="ja-JP" altLang="en-US" sz="2000" dirty="0">
                <a:latin typeface="Meiryo UI" panose="020B0604030504040204" pitchFamily="50" charset="-128"/>
                <a:ea typeface="Meiryo UI" panose="020B0604030504040204" pitchFamily="50" charset="-128"/>
              </a:rPr>
              <a:t>コンテナで自身のインスタンスを管理するため</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クラス宣言にアノテーションを付けます。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DI</a:t>
            </a:r>
            <a:r>
              <a:rPr kumimoji="1" lang="ja-JP" altLang="en-US" sz="2000" dirty="0">
                <a:latin typeface="Meiryo UI" panose="020B0604030504040204" pitchFamily="50" charset="-128"/>
                <a:ea typeface="Meiryo UI" panose="020B0604030504040204" pitchFamily="50" charset="-128"/>
              </a:rPr>
              <a:t>コンテナで</a:t>
            </a:r>
            <a:r>
              <a:rPr kumimoji="1" lang="en-US" altLang="ja-JP" sz="2000" dirty="0" err="1">
                <a:latin typeface="Meiryo UI" panose="020B0604030504040204" pitchFamily="50" charset="-128"/>
                <a:ea typeface="Meiryo UI" panose="020B0604030504040204" pitchFamily="50" charset="-128"/>
              </a:rPr>
              <a:t>TodoRepository</a:t>
            </a:r>
            <a:r>
              <a:rPr kumimoji="1" lang="ja-JP" altLang="en-US" sz="2000" dirty="0">
                <a:latin typeface="Meiryo UI" panose="020B0604030504040204" pitchFamily="50" charset="-128"/>
                <a:ea typeface="Meiryo UI" panose="020B0604030504040204" pitchFamily="50" charset="-128"/>
              </a:rPr>
              <a:t>を設定したいので</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コンストラクタを作成します。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ToDo</a:t>
            </a:r>
            <a:r>
              <a:rPr kumimoji="1" lang="ja-JP" altLang="en-US" sz="2000" dirty="0">
                <a:latin typeface="Meiryo UI" panose="020B0604030504040204" pitchFamily="50" charset="-128"/>
                <a:ea typeface="Meiryo UI" panose="020B0604030504040204" pitchFamily="50" charset="-128"/>
              </a:rPr>
              <a:t>一覧表示に対応するメソッドを作成します。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err="1">
                <a:latin typeface="Meiryo UI" panose="020B0604030504040204" pitchFamily="50" charset="-128"/>
                <a:ea typeface="Meiryo UI" panose="020B0604030504040204" pitchFamily="50" charset="-128"/>
              </a:rPr>
              <a:t>TodoRepository</a:t>
            </a:r>
            <a:r>
              <a:rPr kumimoji="1" lang="ja-JP" altLang="en-US" sz="2000" dirty="0">
                <a:latin typeface="Meiryo UI" panose="020B0604030504040204" pitchFamily="50" charset="-128"/>
                <a:ea typeface="Meiryo UI" panose="020B0604030504040204" pitchFamily="50" charset="-128"/>
              </a:rPr>
              <a:t>を使って処理します。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err="1">
                <a:latin typeface="Meiryo UI" panose="020B0604030504040204" pitchFamily="50" charset="-128"/>
                <a:ea typeface="Meiryo UI" panose="020B0604030504040204" pitchFamily="50" charset="-128"/>
              </a:rPr>
              <a:t>TodoService</a:t>
            </a:r>
            <a:r>
              <a:rPr kumimoji="1" lang="ja-JP" altLang="en-US" sz="2800" b="1" dirty="0">
                <a:latin typeface="Meiryo UI" panose="020B0604030504040204" pitchFamily="50" charset="-128"/>
                <a:ea typeface="Meiryo UI" panose="020B0604030504040204" pitchFamily="50" charset="-128"/>
              </a:rPr>
              <a:t>クラスの作成</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60</a:t>
            </a:fld>
            <a:endParaRPr kumimoji="1" lang="ja-JP" altLang="en-US"/>
          </a:p>
        </p:txBody>
      </p:sp>
      <p:sp>
        <p:nvSpPr>
          <p:cNvPr id="2" name="テキスト ボックス 1">
            <a:extLst>
              <a:ext uri="{FF2B5EF4-FFF2-40B4-BE49-F238E27FC236}">
                <a16:creationId xmlns:a16="http://schemas.microsoft.com/office/drawing/2014/main" id="{542EDD8F-476D-4712-BAA1-62115EE537A8}"/>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dirty="0">
                <a:solidFill>
                  <a:schemeClr val="bg1"/>
                </a:solidFill>
                <a:latin typeface="Meiryo UI" panose="020B0604030504040204" pitchFamily="50" charset="-128"/>
                <a:ea typeface="Meiryo UI" panose="020B0604030504040204" pitchFamily="50" charset="-128"/>
              </a:rPr>
              <a:t>Work</a:t>
            </a:r>
          </a:p>
        </p:txBody>
      </p:sp>
      <p:sp>
        <p:nvSpPr>
          <p:cNvPr id="8" name="Rectangle 2">
            <a:extLst>
              <a:ext uri="{FF2B5EF4-FFF2-40B4-BE49-F238E27FC236}">
                <a16:creationId xmlns:a16="http://schemas.microsoft.com/office/drawing/2014/main" id="{E1C54D3E-702A-4281-8230-81849292C0F2}"/>
              </a:ext>
            </a:extLst>
          </p:cNvPr>
          <p:cNvSpPr>
            <a:spLocks noChangeArrowheads="1"/>
          </p:cNvSpPr>
          <p:nvPr/>
        </p:nvSpPr>
        <p:spPr bwMode="auto">
          <a:xfrm>
            <a:off x="6036511" y="1790090"/>
            <a:ext cx="5652268" cy="3277820"/>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package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com.example.todo.application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com.example.todo.domain.Todo</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com.example.todo.domain.UserId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nablarch.core.repository.di.config.externalize.annotation.</a:t>
            </a: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SystemRepositoryComponent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java.util.List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@SystemRepositoryComponent</a:t>
            </a:r>
            <a:b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class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TodoService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private final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TodoRepository </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todoRepository</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TodoService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TodoRepository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todoRepository)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this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todoRepository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todoRepository;</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List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&lt;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&gt;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list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UserId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userId)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List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&lt;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&gt;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todos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todoRepository</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.list(userId);</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return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endParaRPr kumimoji="0" lang="ja-JP" altLang="ja-JP" sz="1800" b="0" i="0" u="none" strike="noStrike" cap="none" normalizeH="0" baseline="0" dirty="0">
              <a:ln>
                <a:noFill/>
              </a:ln>
              <a:solidFill>
                <a:schemeClr val="tx1"/>
              </a:solidFill>
              <a:effectLst/>
              <a:latin typeface="Consolas" panose="020B0609020204030204" pitchFamily="49" charset="0"/>
            </a:endParaRPr>
          </a:p>
        </p:txBody>
      </p:sp>
    </p:spTree>
    <p:extLst>
      <p:ext uri="{BB962C8B-B14F-4D97-AF65-F5344CB8AC3E}">
        <p14:creationId xmlns:p14="http://schemas.microsoft.com/office/powerpoint/2010/main" val="157877727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正方形/長方形 19">
            <a:extLst>
              <a:ext uri="{FF2B5EF4-FFF2-40B4-BE49-F238E27FC236}">
                <a16:creationId xmlns:a16="http://schemas.microsoft.com/office/drawing/2014/main" id="{B44D26D6-FECD-4239-9964-7A56BA52A642}"/>
              </a:ext>
            </a:extLst>
          </p:cNvPr>
          <p:cNvSpPr/>
          <p:nvPr/>
        </p:nvSpPr>
        <p:spPr>
          <a:xfrm>
            <a:off x="560172" y="1609460"/>
            <a:ext cx="10651855" cy="4692130"/>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err="1">
                <a:solidFill>
                  <a:schemeClr val="tx1"/>
                </a:solidFill>
              </a:rPr>
              <a:t>todo</a:t>
            </a:r>
            <a:endParaRPr kumimoji="1" lang="ja-JP" altLang="en-US" dirty="0">
              <a:solidFill>
                <a:schemeClr val="tx1"/>
              </a:solidFill>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027270"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infrastructure</a:t>
            </a:r>
            <a:r>
              <a:rPr kumimoji="1" lang="ja-JP" altLang="en-US" sz="2800" b="1" dirty="0">
                <a:latin typeface="Meiryo UI" panose="020B0604030504040204" pitchFamily="50" charset="-128"/>
                <a:ea typeface="Meiryo UI" panose="020B0604030504040204" pitchFamily="50" charset="-128"/>
              </a:rPr>
              <a:t>パッケージの作成</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61</a:t>
            </a:fld>
            <a:endParaRPr kumimoji="1" lang="ja-JP" altLang="en-US"/>
          </a:p>
        </p:txBody>
      </p:sp>
      <p:sp>
        <p:nvSpPr>
          <p:cNvPr id="9" name="テキスト ボックス 8">
            <a:extLst>
              <a:ext uri="{FF2B5EF4-FFF2-40B4-BE49-F238E27FC236}">
                <a16:creationId xmlns:a16="http://schemas.microsoft.com/office/drawing/2014/main" id="{831827DC-C59C-4AF4-8535-36978D8345E0}"/>
              </a:ext>
            </a:extLst>
          </p:cNvPr>
          <p:cNvSpPr txBox="1"/>
          <p:nvPr/>
        </p:nvSpPr>
        <p:spPr>
          <a:xfrm>
            <a:off x="856738" y="2673008"/>
            <a:ext cx="1363909"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TodosAction</a:t>
            </a:r>
            <a:endParaRPr kumimoji="1" lang="ja-JP" altLang="en-US" dirty="0">
              <a:solidFill>
                <a:schemeClr val="bg1"/>
              </a:solidFill>
            </a:endParaRPr>
          </a:p>
        </p:txBody>
      </p:sp>
      <p:sp>
        <p:nvSpPr>
          <p:cNvPr id="11" name="テキスト ボックス 10">
            <a:extLst>
              <a:ext uri="{FF2B5EF4-FFF2-40B4-BE49-F238E27FC236}">
                <a16:creationId xmlns:a16="http://schemas.microsoft.com/office/drawing/2014/main" id="{D447FFA0-A180-4B11-829F-1487FDDD0DBC}"/>
              </a:ext>
            </a:extLst>
          </p:cNvPr>
          <p:cNvSpPr txBox="1"/>
          <p:nvPr/>
        </p:nvSpPr>
        <p:spPr>
          <a:xfrm>
            <a:off x="2317562" y="5236361"/>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a:t>
            </a:r>
            <a:endParaRPr kumimoji="1" lang="ja-JP" altLang="en-US" dirty="0">
              <a:solidFill>
                <a:schemeClr val="bg1"/>
              </a:solidFill>
            </a:endParaRPr>
          </a:p>
        </p:txBody>
      </p:sp>
      <p:sp>
        <p:nvSpPr>
          <p:cNvPr id="17" name="テキスト ボックス 16">
            <a:extLst>
              <a:ext uri="{FF2B5EF4-FFF2-40B4-BE49-F238E27FC236}">
                <a16:creationId xmlns:a16="http://schemas.microsoft.com/office/drawing/2014/main" id="{76A3C426-D6AE-4432-AA2B-2B8300EAAACB}"/>
              </a:ext>
            </a:extLst>
          </p:cNvPr>
          <p:cNvSpPr txBox="1"/>
          <p:nvPr/>
        </p:nvSpPr>
        <p:spPr>
          <a:xfrm>
            <a:off x="2846083" y="2673008"/>
            <a:ext cx="1371251"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TodoService</a:t>
            </a:r>
            <a:endParaRPr kumimoji="1" lang="ja-JP" altLang="en-US" dirty="0">
              <a:solidFill>
                <a:schemeClr val="bg1"/>
              </a:solidFill>
            </a:endParaRPr>
          </a:p>
        </p:txBody>
      </p:sp>
      <p:sp>
        <p:nvSpPr>
          <p:cNvPr id="19" name="テキスト ボックス 18">
            <a:extLst>
              <a:ext uri="{FF2B5EF4-FFF2-40B4-BE49-F238E27FC236}">
                <a16:creationId xmlns:a16="http://schemas.microsoft.com/office/drawing/2014/main" id="{2D30347F-EE2D-4F3D-B5D2-136090F343E9}"/>
              </a:ext>
            </a:extLst>
          </p:cNvPr>
          <p:cNvSpPr txBox="1"/>
          <p:nvPr/>
        </p:nvSpPr>
        <p:spPr>
          <a:xfrm>
            <a:off x="6714195" y="2673008"/>
            <a:ext cx="2060894"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JdbcTodoRepository</a:t>
            </a:r>
            <a:endParaRPr kumimoji="1" lang="ja-JP" altLang="en-US" dirty="0">
              <a:solidFill>
                <a:schemeClr val="bg1"/>
              </a:solidFill>
            </a:endParaRPr>
          </a:p>
        </p:txBody>
      </p:sp>
      <p:sp>
        <p:nvSpPr>
          <p:cNvPr id="24" name="正方形/長方形 23">
            <a:extLst>
              <a:ext uri="{FF2B5EF4-FFF2-40B4-BE49-F238E27FC236}">
                <a16:creationId xmlns:a16="http://schemas.microsoft.com/office/drawing/2014/main" id="{A13F7AD3-068B-4D62-9197-4D7D4FE33F67}"/>
              </a:ext>
            </a:extLst>
          </p:cNvPr>
          <p:cNvSpPr/>
          <p:nvPr/>
        </p:nvSpPr>
        <p:spPr>
          <a:xfrm>
            <a:off x="6540866" y="2058107"/>
            <a:ext cx="4569905" cy="177476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infrastructure</a:t>
            </a:r>
            <a:endParaRPr kumimoji="1" lang="ja-JP" altLang="en-US" dirty="0">
              <a:solidFill>
                <a:schemeClr val="tx1"/>
              </a:solidFill>
            </a:endParaRPr>
          </a:p>
        </p:txBody>
      </p:sp>
      <p:sp>
        <p:nvSpPr>
          <p:cNvPr id="26" name="テキスト ボックス 25">
            <a:extLst>
              <a:ext uri="{FF2B5EF4-FFF2-40B4-BE49-F238E27FC236}">
                <a16:creationId xmlns:a16="http://schemas.microsoft.com/office/drawing/2014/main" id="{C362A373-6A3B-433F-BF4F-428AFDBF51AB}"/>
              </a:ext>
            </a:extLst>
          </p:cNvPr>
          <p:cNvSpPr txBox="1"/>
          <p:nvPr/>
        </p:nvSpPr>
        <p:spPr>
          <a:xfrm>
            <a:off x="4579044" y="2674100"/>
            <a:ext cx="1658291"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TodoRepository</a:t>
            </a:r>
            <a:endParaRPr kumimoji="1" lang="ja-JP" altLang="en-US" dirty="0">
              <a:solidFill>
                <a:schemeClr val="bg1"/>
              </a:solidFill>
            </a:endParaRPr>
          </a:p>
        </p:txBody>
      </p:sp>
      <p:sp>
        <p:nvSpPr>
          <p:cNvPr id="28" name="正方形/長方形 27">
            <a:extLst>
              <a:ext uri="{FF2B5EF4-FFF2-40B4-BE49-F238E27FC236}">
                <a16:creationId xmlns:a16="http://schemas.microsoft.com/office/drawing/2014/main" id="{CA6B8E50-336A-4A89-B43E-B4D01B57AA07}"/>
              </a:ext>
            </a:extLst>
          </p:cNvPr>
          <p:cNvSpPr/>
          <p:nvPr/>
        </p:nvSpPr>
        <p:spPr>
          <a:xfrm>
            <a:off x="2596928" y="2058107"/>
            <a:ext cx="3807619" cy="177476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application</a:t>
            </a:r>
            <a:endParaRPr kumimoji="1" lang="ja-JP" altLang="en-US" dirty="0">
              <a:solidFill>
                <a:schemeClr val="tx1"/>
              </a:solidFill>
            </a:endParaRPr>
          </a:p>
        </p:txBody>
      </p:sp>
      <p:sp>
        <p:nvSpPr>
          <p:cNvPr id="30" name="正方形/長方形 29">
            <a:extLst>
              <a:ext uri="{FF2B5EF4-FFF2-40B4-BE49-F238E27FC236}">
                <a16:creationId xmlns:a16="http://schemas.microsoft.com/office/drawing/2014/main" id="{B4FD9F51-275A-4862-9AF8-3ABEFC5EEA2F}"/>
              </a:ext>
            </a:extLst>
          </p:cNvPr>
          <p:cNvSpPr/>
          <p:nvPr/>
        </p:nvSpPr>
        <p:spPr>
          <a:xfrm>
            <a:off x="693043" y="2058107"/>
            <a:ext cx="1725619" cy="177476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err="1">
                <a:solidFill>
                  <a:schemeClr val="tx1"/>
                </a:solidFill>
              </a:rPr>
              <a:t>api</a:t>
            </a:r>
            <a:endParaRPr kumimoji="1" lang="ja-JP" altLang="en-US" dirty="0">
              <a:solidFill>
                <a:schemeClr val="tx1"/>
              </a:solidFill>
            </a:endParaRPr>
          </a:p>
        </p:txBody>
      </p:sp>
      <p:sp>
        <p:nvSpPr>
          <p:cNvPr id="32" name="正方形/長方形 31">
            <a:extLst>
              <a:ext uri="{FF2B5EF4-FFF2-40B4-BE49-F238E27FC236}">
                <a16:creationId xmlns:a16="http://schemas.microsoft.com/office/drawing/2014/main" id="{00BE82F3-2877-44AB-8F26-EF55BF4D7CA5}"/>
              </a:ext>
            </a:extLst>
          </p:cNvPr>
          <p:cNvSpPr/>
          <p:nvPr/>
        </p:nvSpPr>
        <p:spPr>
          <a:xfrm>
            <a:off x="2016367" y="4342962"/>
            <a:ext cx="6234309" cy="186964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domain</a:t>
            </a:r>
            <a:endParaRPr kumimoji="1" lang="ja-JP" altLang="en-US" dirty="0">
              <a:solidFill>
                <a:schemeClr val="tx1"/>
              </a:solidFill>
            </a:endParaRPr>
          </a:p>
        </p:txBody>
      </p:sp>
      <p:sp>
        <p:nvSpPr>
          <p:cNvPr id="34" name="テキスト ボックス 33">
            <a:extLst>
              <a:ext uri="{FF2B5EF4-FFF2-40B4-BE49-F238E27FC236}">
                <a16:creationId xmlns:a16="http://schemas.microsoft.com/office/drawing/2014/main" id="{3AA8EC96-B3CB-44BD-B747-5B1221B7588B}"/>
              </a:ext>
            </a:extLst>
          </p:cNvPr>
          <p:cNvSpPr txBox="1"/>
          <p:nvPr/>
        </p:nvSpPr>
        <p:spPr>
          <a:xfrm>
            <a:off x="4519219" y="4814202"/>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TodoId</a:t>
            </a:r>
            <a:endParaRPr kumimoji="1" lang="ja-JP" altLang="en-US" dirty="0">
              <a:solidFill>
                <a:schemeClr val="bg1"/>
              </a:solidFill>
            </a:endParaRPr>
          </a:p>
        </p:txBody>
      </p:sp>
      <p:sp>
        <p:nvSpPr>
          <p:cNvPr id="36" name="テキスト ボックス 35">
            <a:extLst>
              <a:ext uri="{FF2B5EF4-FFF2-40B4-BE49-F238E27FC236}">
                <a16:creationId xmlns:a16="http://schemas.microsoft.com/office/drawing/2014/main" id="{4C2F1D95-87C9-46FE-AAF6-E368E3382462}"/>
              </a:ext>
            </a:extLst>
          </p:cNvPr>
          <p:cNvSpPr txBox="1"/>
          <p:nvPr/>
        </p:nvSpPr>
        <p:spPr>
          <a:xfrm>
            <a:off x="4528062" y="5238168"/>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TodoText</a:t>
            </a:r>
            <a:endParaRPr kumimoji="1" lang="ja-JP" altLang="en-US" dirty="0">
              <a:solidFill>
                <a:schemeClr val="bg1"/>
              </a:solidFill>
            </a:endParaRPr>
          </a:p>
        </p:txBody>
      </p:sp>
      <p:sp>
        <p:nvSpPr>
          <p:cNvPr id="38" name="テキスト ボックス 37">
            <a:extLst>
              <a:ext uri="{FF2B5EF4-FFF2-40B4-BE49-F238E27FC236}">
                <a16:creationId xmlns:a16="http://schemas.microsoft.com/office/drawing/2014/main" id="{AB69BCE2-4B29-4C1E-AD9B-9A8741609565}"/>
              </a:ext>
            </a:extLst>
          </p:cNvPr>
          <p:cNvSpPr txBox="1"/>
          <p:nvPr/>
        </p:nvSpPr>
        <p:spPr>
          <a:xfrm>
            <a:off x="4519219" y="5661721"/>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TodoStatus</a:t>
            </a:r>
            <a:endParaRPr kumimoji="1" lang="ja-JP" altLang="en-US" dirty="0">
              <a:solidFill>
                <a:schemeClr val="bg1"/>
              </a:solidFill>
            </a:endParaRPr>
          </a:p>
        </p:txBody>
      </p:sp>
      <p:sp>
        <p:nvSpPr>
          <p:cNvPr id="40" name="テキスト ボックス 39">
            <a:extLst>
              <a:ext uri="{FF2B5EF4-FFF2-40B4-BE49-F238E27FC236}">
                <a16:creationId xmlns:a16="http://schemas.microsoft.com/office/drawing/2014/main" id="{BC86A210-904D-488B-B1F4-C19BF2CF628E}"/>
              </a:ext>
            </a:extLst>
          </p:cNvPr>
          <p:cNvSpPr txBox="1"/>
          <p:nvPr/>
        </p:nvSpPr>
        <p:spPr>
          <a:xfrm>
            <a:off x="6545013" y="4815445"/>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UserId</a:t>
            </a:r>
            <a:endParaRPr kumimoji="1" lang="ja-JP" altLang="en-US" dirty="0">
              <a:solidFill>
                <a:schemeClr val="bg1"/>
              </a:solidFill>
            </a:endParaRPr>
          </a:p>
        </p:txBody>
      </p:sp>
      <p:sp>
        <p:nvSpPr>
          <p:cNvPr id="44" name="正方形/長方形 43">
            <a:extLst>
              <a:ext uri="{FF2B5EF4-FFF2-40B4-BE49-F238E27FC236}">
                <a16:creationId xmlns:a16="http://schemas.microsoft.com/office/drawing/2014/main" id="{963C6B72-8A76-43F2-A0A9-1C5D34AF833D}"/>
              </a:ext>
            </a:extLst>
          </p:cNvPr>
          <p:cNvSpPr/>
          <p:nvPr/>
        </p:nvSpPr>
        <p:spPr>
          <a:xfrm>
            <a:off x="9128672" y="2557791"/>
            <a:ext cx="1829850" cy="1119840"/>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entity</a:t>
            </a:r>
            <a:endParaRPr kumimoji="1" lang="ja-JP" altLang="en-US" dirty="0">
              <a:solidFill>
                <a:schemeClr val="tx1"/>
              </a:solidFill>
            </a:endParaRPr>
          </a:p>
        </p:txBody>
      </p:sp>
      <p:sp>
        <p:nvSpPr>
          <p:cNvPr id="46" name="テキスト ボックス 45">
            <a:extLst>
              <a:ext uri="{FF2B5EF4-FFF2-40B4-BE49-F238E27FC236}">
                <a16:creationId xmlns:a16="http://schemas.microsoft.com/office/drawing/2014/main" id="{6298709F-D66D-4C65-ADA5-6450B744A55A}"/>
              </a:ext>
            </a:extLst>
          </p:cNvPr>
          <p:cNvSpPr txBox="1"/>
          <p:nvPr/>
        </p:nvSpPr>
        <p:spPr>
          <a:xfrm>
            <a:off x="9371876" y="2972891"/>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TodoEntity</a:t>
            </a:r>
            <a:endParaRPr kumimoji="1" lang="ja-JP" altLang="en-US" dirty="0">
              <a:solidFill>
                <a:schemeClr val="bg1"/>
              </a:solidFill>
            </a:endParaRPr>
          </a:p>
        </p:txBody>
      </p:sp>
      <p:cxnSp>
        <p:nvCxnSpPr>
          <p:cNvPr id="51" name="直線矢印コネクタ 50">
            <a:extLst>
              <a:ext uri="{FF2B5EF4-FFF2-40B4-BE49-F238E27FC236}">
                <a16:creationId xmlns:a16="http://schemas.microsoft.com/office/drawing/2014/main" id="{29972C1C-D2F2-496C-8FA0-49B9DB6C4D13}"/>
              </a:ext>
            </a:extLst>
          </p:cNvPr>
          <p:cNvCxnSpPr>
            <a:cxnSpLocks/>
            <a:stCxn id="9" idx="3"/>
            <a:endCxn id="17" idx="1"/>
          </p:cNvCxnSpPr>
          <p:nvPr/>
        </p:nvCxnSpPr>
        <p:spPr>
          <a:xfrm>
            <a:off x="2220647" y="2857674"/>
            <a:ext cx="625436" cy="0"/>
          </a:xfrm>
          <a:prstGeom prst="straightConnector1">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56" name="直線矢印コネクタ 55">
            <a:extLst>
              <a:ext uri="{FF2B5EF4-FFF2-40B4-BE49-F238E27FC236}">
                <a16:creationId xmlns:a16="http://schemas.microsoft.com/office/drawing/2014/main" id="{20994FE4-C05F-4348-A4A2-28BFD4414A68}"/>
              </a:ext>
            </a:extLst>
          </p:cNvPr>
          <p:cNvCxnSpPr>
            <a:cxnSpLocks/>
            <a:stCxn id="17" idx="3"/>
            <a:endCxn id="26" idx="1"/>
          </p:cNvCxnSpPr>
          <p:nvPr/>
        </p:nvCxnSpPr>
        <p:spPr>
          <a:xfrm>
            <a:off x="4217334" y="2857674"/>
            <a:ext cx="361710" cy="1092"/>
          </a:xfrm>
          <a:prstGeom prst="straightConnector1">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60" name="直線矢印コネクタ 59">
            <a:extLst>
              <a:ext uri="{FF2B5EF4-FFF2-40B4-BE49-F238E27FC236}">
                <a16:creationId xmlns:a16="http://schemas.microsoft.com/office/drawing/2014/main" id="{330FBFCA-62C8-404E-A75B-67A109ACD3B1}"/>
              </a:ext>
            </a:extLst>
          </p:cNvPr>
          <p:cNvCxnSpPr>
            <a:cxnSpLocks/>
            <a:stCxn id="19" idx="2"/>
            <a:endCxn id="46" idx="1"/>
          </p:cNvCxnSpPr>
          <p:nvPr/>
        </p:nvCxnSpPr>
        <p:spPr>
          <a:xfrm rot="16200000" flipH="1">
            <a:off x="8500651" y="2286331"/>
            <a:ext cx="115217" cy="1627234"/>
          </a:xfrm>
          <a:prstGeom prst="bentConnector2">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66" name="直線矢印コネクタ 65">
            <a:extLst>
              <a:ext uri="{FF2B5EF4-FFF2-40B4-BE49-F238E27FC236}">
                <a16:creationId xmlns:a16="http://schemas.microsoft.com/office/drawing/2014/main" id="{0E84C361-F2C1-47B8-BEAD-1FBF5181123F}"/>
              </a:ext>
            </a:extLst>
          </p:cNvPr>
          <p:cNvCxnSpPr>
            <a:cxnSpLocks/>
            <a:stCxn id="24" idx="2"/>
            <a:endCxn id="32" idx="3"/>
          </p:cNvCxnSpPr>
          <p:nvPr/>
        </p:nvCxnSpPr>
        <p:spPr>
          <a:xfrm rot="5400000">
            <a:off x="7815793" y="4267756"/>
            <a:ext cx="1444911" cy="575143"/>
          </a:xfrm>
          <a:prstGeom prst="bentConnector2">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69" name="直線矢印コネクタ 68">
            <a:extLst>
              <a:ext uri="{FF2B5EF4-FFF2-40B4-BE49-F238E27FC236}">
                <a16:creationId xmlns:a16="http://schemas.microsoft.com/office/drawing/2014/main" id="{D0F4529E-5D2D-4B56-B367-E8B355014DEC}"/>
              </a:ext>
            </a:extLst>
          </p:cNvPr>
          <p:cNvCxnSpPr>
            <a:cxnSpLocks/>
            <a:stCxn id="28" idx="2"/>
            <a:endCxn id="32" idx="0"/>
          </p:cNvCxnSpPr>
          <p:nvPr/>
        </p:nvCxnSpPr>
        <p:spPr>
          <a:xfrm rot="16200000" flipH="1">
            <a:off x="4562085" y="3771525"/>
            <a:ext cx="510090" cy="632784"/>
          </a:xfrm>
          <a:prstGeom prst="bentConnector3">
            <a:avLst>
              <a:gd name="adj1" fmla="val 50000"/>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72" name="直線矢印コネクタ 71">
            <a:extLst>
              <a:ext uri="{FF2B5EF4-FFF2-40B4-BE49-F238E27FC236}">
                <a16:creationId xmlns:a16="http://schemas.microsoft.com/office/drawing/2014/main" id="{B013876F-187F-4168-9204-B972BBBB27AF}"/>
              </a:ext>
            </a:extLst>
          </p:cNvPr>
          <p:cNvCxnSpPr>
            <a:cxnSpLocks/>
            <a:stCxn id="30" idx="2"/>
            <a:endCxn id="32" idx="1"/>
          </p:cNvCxnSpPr>
          <p:nvPr/>
        </p:nvCxnSpPr>
        <p:spPr>
          <a:xfrm rot="16200000" flipH="1">
            <a:off x="1063655" y="4325070"/>
            <a:ext cx="1444911" cy="460514"/>
          </a:xfrm>
          <a:prstGeom prst="bentConnector2">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grpSp>
        <p:nvGrpSpPr>
          <p:cNvPr id="81" name="グループ化 80">
            <a:extLst>
              <a:ext uri="{FF2B5EF4-FFF2-40B4-BE49-F238E27FC236}">
                <a16:creationId xmlns:a16="http://schemas.microsoft.com/office/drawing/2014/main" id="{28EC7FF3-814B-4190-923F-920025D9C596}"/>
              </a:ext>
            </a:extLst>
          </p:cNvPr>
          <p:cNvGrpSpPr/>
          <p:nvPr/>
        </p:nvGrpSpPr>
        <p:grpSpPr>
          <a:xfrm>
            <a:off x="6219999" y="2778469"/>
            <a:ext cx="494196" cy="149470"/>
            <a:chOff x="6295935" y="3089758"/>
            <a:chExt cx="494196" cy="149470"/>
          </a:xfrm>
        </p:grpSpPr>
        <p:cxnSp>
          <p:nvCxnSpPr>
            <p:cNvPr id="63" name="直線矢印コネクタ 62">
              <a:extLst>
                <a:ext uri="{FF2B5EF4-FFF2-40B4-BE49-F238E27FC236}">
                  <a16:creationId xmlns:a16="http://schemas.microsoft.com/office/drawing/2014/main" id="{128F3414-50CC-447D-AFB2-A078F0B1E6A4}"/>
                </a:ext>
              </a:extLst>
            </p:cNvPr>
            <p:cNvCxnSpPr>
              <a:cxnSpLocks/>
              <a:stCxn id="19" idx="1"/>
              <a:endCxn id="26" idx="3"/>
            </p:cNvCxnSpPr>
            <p:nvPr/>
          </p:nvCxnSpPr>
          <p:spPr>
            <a:xfrm flipH="1">
              <a:off x="6313271" y="3168963"/>
              <a:ext cx="476860" cy="1092"/>
            </a:xfrm>
            <a:prstGeom prst="straightConnector1">
              <a:avLst/>
            </a:prstGeom>
            <a:ln w="38100">
              <a:solidFill>
                <a:schemeClr val="bg1">
                  <a:lumMod val="65000"/>
                </a:schemeClr>
              </a:solidFill>
              <a:miter lim="800000"/>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80" name="二等辺三角形 79">
              <a:extLst>
                <a:ext uri="{FF2B5EF4-FFF2-40B4-BE49-F238E27FC236}">
                  <a16:creationId xmlns:a16="http://schemas.microsoft.com/office/drawing/2014/main" id="{E0DABA6E-2390-43BA-BA11-00E900875370}"/>
                </a:ext>
              </a:extLst>
            </p:cNvPr>
            <p:cNvSpPr/>
            <p:nvPr/>
          </p:nvSpPr>
          <p:spPr>
            <a:xfrm rot="16200000">
              <a:off x="6285627" y="3100066"/>
              <a:ext cx="149470" cy="128853"/>
            </a:xfrm>
            <a:prstGeom prst="triangle">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93" name="直線矢印コネクタ 92">
            <a:extLst>
              <a:ext uri="{FF2B5EF4-FFF2-40B4-BE49-F238E27FC236}">
                <a16:creationId xmlns:a16="http://schemas.microsoft.com/office/drawing/2014/main" id="{FDB96F6D-39F2-4E39-A522-7794E2316B97}"/>
              </a:ext>
            </a:extLst>
          </p:cNvPr>
          <p:cNvCxnSpPr>
            <a:cxnSpLocks/>
            <a:stCxn id="11" idx="3"/>
            <a:endCxn id="36" idx="1"/>
          </p:cNvCxnSpPr>
          <p:nvPr/>
        </p:nvCxnSpPr>
        <p:spPr>
          <a:xfrm>
            <a:off x="3802414" y="5421027"/>
            <a:ext cx="725648" cy="1807"/>
          </a:xfrm>
          <a:prstGeom prst="straightConnector1">
            <a:avLst/>
          </a:prstGeom>
          <a:ln w="38100">
            <a:solidFill>
              <a:schemeClr val="bg1">
                <a:lumMod val="65000"/>
              </a:schemeClr>
            </a:solidFill>
            <a:prstDash val="solid"/>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02" name="直線矢印コネクタ 101">
            <a:extLst>
              <a:ext uri="{FF2B5EF4-FFF2-40B4-BE49-F238E27FC236}">
                <a16:creationId xmlns:a16="http://schemas.microsoft.com/office/drawing/2014/main" id="{694C88B8-AACC-479E-ACB1-A5BECB6815DE}"/>
              </a:ext>
            </a:extLst>
          </p:cNvPr>
          <p:cNvCxnSpPr>
            <a:cxnSpLocks/>
            <a:stCxn id="11" idx="3"/>
            <a:endCxn id="34" idx="1"/>
          </p:cNvCxnSpPr>
          <p:nvPr/>
        </p:nvCxnSpPr>
        <p:spPr>
          <a:xfrm flipV="1">
            <a:off x="3802414" y="4998868"/>
            <a:ext cx="716805" cy="422159"/>
          </a:xfrm>
          <a:prstGeom prst="straightConnector1">
            <a:avLst/>
          </a:prstGeom>
          <a:ln w="38100">
            <a:solidFill>
              <a:schemeClr val="bg1">
                <a:lumMod val="65000"/>
              </a:schemeClr>
            </a:solidFill>
            <a:prstDash val="solid"/>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07" name="直線矢印コネクタ 106">
            <a:extLst>
              <a:ext uri="{FF2B5EF4-FFF2-40B4-BE49-F238E27FC236}">
                <a16:creationId xmlns:a16="http://schemas.microsoft.com/office/drawing/2014/main" id="{98B7E328-8781-4E60-A107-41059BE18812}"/>
              </a:ext>
            </a:extLst>
          </p:cNvPr>
          <p:cNvCxnSpPr>
            <a:cxnSpLocks/>
            <a:stCxn id="11" idx="3"/>
            <a:endCxn id="38" idx="1"/>
          </p:cNvCxnSpPr>
          <p:nvPr/>
        </p:nvCxnSpPr>
        <p:spPr>
          <a:xfrm>
            <a:off x="3802414" y="5421027"/>
            <a:ext cx="716805" cy="425360"/>
          </a:xfrm>
          <a:prstGeom prst="straightConnector1">
            <a:avLst/>
          </a:prstGeom>
          <a:ln w="38100">
            <a:solidFill>
              <a:schemeClr val="bg1">
                <a:lumMod val="65000"/>
              </a:schemeClr>
            </a:solidFill>
            <a:prstDash val="solid"/>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9923158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3323602"/>
          </a:xfrm>
          <a:prstGeom prst="rect">
            <a:avLst/>
          </a:prstGeom>
          <a:noFill/>
        </p:spPr>
        <p:txBody>
          <a:bodyPr wrap="square" rtlCol="0">
            <a:spAutoFit/>
          </a:bodyPr>
          <a:lstStyle/>
          <a:p>
            <a:pPr>
              <a:lnSpc>
                <a:spcPts val="3200"/>
              </a:lnSpc>
            </a:pPr>
            <a:r>
              <a:rPr kumimoji="1" lang="en-US" altLang="ja-JP" sz="2000" dirty="0" err="1">
                <a:highlight>
                  <a:srgbClr val="FFFF00"/>
                </a:highlight>
                <a:latin typeface="Meiryo UI" panose="020B0604030504040204" pitchFamily="50" charset="-128"/>
                <a:ea typeface="Meiryo UI" panose="020B0604030504040204" pitchFamily="50" charset="-128"/>
              </a:rPr>
              <a:t>JdbcTodoRepository</a:t>
            </a:r>
            <a:r>
              <a:rPr kumimoji="1" lang="ja-JP" altLang="en-US" sz="2000" dirty="0">
                <a:highlight>
                  <a:srgbClr val="FFFF00"/>
                </a:highlight>
                <a:latin typeface="Meiryo UI" panose="020B0604030504040204" pitchFamily="50" charset="-128"/>
                <a:ea typeface="Meiryo UI" panose="020B0604030504040204" pitchFamily="50" charset="-128"/>
              </a:rPr>
              <a:t>クラス</a:t>
            </a:r>
            <a:r>
              <a:rPr kumimoji="1" lang="ja-JP" altLang="en-US" sz="2000" dirty="0">
                <a:latin typeface="Meiryo UI" panose="020B0604030504040204" pitchFamily="50" charset="-128"/>
                <a:ea typeface="Meiryo UI" panose="020B0604030504040204" pitchFamily="50" charset="-128"/>
              </a:rPr>
              <a:t>を作成します。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err="1">
                <a:latin typeface="Meiryo UI" panose="020B0604030504040204" pitchFamily="50" charset="-128"/>
                <a:ea typeface="Meiryo UI" panose="020B0604030504040204" pitchFamily="50" charset="-128"/>
              </a:rPr>
              <a:t>TodoRepository</a:t>
            </a:r>
            <a:r>
              <a:rPr kumimoji="1" lang="ja-JP" altLang="en-US" sz="2000" dirty="0">
                <a:latin typeface="Meiryo UI" panose="020B0604030504040204" pitchFamily="50" charset="-128"/>
                <a:ea typeface="Meiryo UI" panose="020B0604030504040204" pitchFamily="50" charset="-128"/>
              </a:rPr>
              <a:t>インタフェースを実装します。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DI</a:t>
            </a:r>
            <a:r>
              <a:rPr kumimoji="1" lang="ja-JP" altLang="en-US" sz="2000" dirty="0">
                <a:latin typeface="Meiryo UI" panose="020B0604030504040204" pitchFamily="50" charset="-128"/>
                <a:ea typeface="Meiryo UI" panose="020B0604030504040204" pitchFamily="50" charset="-128"/>
              </a:rPr>
              <a:t>コンテナで自身のインスタンスを管理するため</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クラス宣言にアノテーションを付けます。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一旦ダミーデータを返す処理を実装しておきます。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DB</a:t>
            </a:r>
            <a:r>
              <a:rPr kumimoji="1" lang="ja-JP" altLang="en-US" sz="2000" dirty="0">
                <a:latin typeface="Meiryo UI" panose="020B0604030504040204" pitchFamily="50" charset="-128"/>
                <a:ea typeface="Meiryo UI" panose="020B0604030504040204" pitchFamily="50" charset="-128"/>
              </a:rPr>
              <a:t>にアクセスする処理は後ほど実装します。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en-US" altLang="ja-JP" sz="2800" b="1" dirty="0" err="1">
                <a:latin typeface="Meiryo UI" panose="020B0604030504040204" pitchFamily="50" charset="-128"/>
                <a:ea typeface="Meiryo UI" panose="020B0604030504040204" pitchFamily="50" charset="-128"/>
              </a:rPr>
              <a:t>JdbcTodoRepository</a:t>
            </a:r>
            <a:r>
              <a:rPr kumimoji="1" lang="ja-JP" altLang="en-US" sz="2800" b="1" dirty="0">
                <a:latin typeface="Meiryo UI" panose="020B0604030504040204" pitchFamily="50" charset="-128"/>
                <a:ea typeface="Meiryo UI" panose="020B0604030504040204" pitchFamily="50" charset="-128"/>
              </a:rPr>
              <a:t>クラスの作成</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62</a:t>
            </a:fld>
            <a:endParaRPr kumimoji="1" lang="ja-JP" altLang="en-US"/>
          </a:p>
        </p:txBody>
      </p:sp>
      <p:sp>
        <p:nvSpPr>
          <p:cNvPr id="7" name="Rectangle 1">
            <a:extLst>
              <a:ext uri="{FF2B5EF4-FFF2-40B4-BE49-F238E27FC236}">
                <a16:creationId xmlns:a16="http://schemas.microsoft.com/office/drawing/2014/main" id="{E848CB4F-496F-43B1-8AA2-28FB34BF40D8}"/>
              </a:ext>
            </a:extLst>
          </p:cNvPr>
          <p:cNvSpPr>
            <a:spLocks noChangeArrowheads="1"/>
          </p:cNvSpPr>
          <p:nvPr/>
        </p:nvSpPr>
        <p:spPr bwMode="auto">
          <a:xfrm>
            <a:off x="5788404" y="2067088"/>
            <a:ext cx="6260078" cy="2723823"/>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package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com.example.todo.infrastructure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com.example.todo.application.TodoRepository</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com.example.todo.domain.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nablarch.core.repository.di.config.externalize.annotation.</a:t>
            </a: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SystemRepositoryComponent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java.util.List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@SystemRepositoryComponent</a:t>
            </a:r>
            <a:b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class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JdbcTodoRepository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implements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TodoRepository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@Override</a:t>
            </a:r>
            <a:b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List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&lt;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&gt;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list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UserId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userId)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return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List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of</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new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Todo(</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new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TodoId(</a:t>
            </a:r>
            <a:r>
              <a:rPr kumimoji="0" lang="ja-JP" altLang="ja-JP" sz="900" b="0" i="0" u="none" strike="noStrike" cap="none" normalizeH="0" baseline="0" dirty="0">
                <a:ln>
                  <a:noFill/>
                </a:ln>
                <a:solidFill>
                  <a:srgbClr val="1750EB"/>
                </a:solidFill>
                <a:effectLst/>
                <a:latin typeface="Consolas" panose="020B0609020204030204" pitchFamily="49" charset="0"/>
                <a:ea typeface="JetBrains Mono"/>
              </a:rPr>
              <a:t>2001L</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new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TodoText(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ＭＳ ゴシック" panose="020B0609070205080204" pitchFamily="49" charset="-128"/>
              </a:rPr>
              <a:t>やること１</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TodoStatus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COMPLETED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new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Todo(</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new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TodoId(</a:t>
            </a:r>
            <a:r>
              <a:rPr kumimoji="0" lang="ja-JP" altLang="ja-JP" sz="900" b="0" i="0" u="none" strike="noStrike" cap="none" normalizeH="0" baseline="0" dirty="0">
                <a:ln>
                  <a:noFill/>
                </a:ln>
                <a:solidFill>
                  <a:srgbClr val="1750EB"/>
                </a:solidFill>
                <a:effectLst/>
                <a:latin typeface="Consolas" panose="020B0609020204030204" pitchFamily="49" charset="0"/>
                <a:ea typeface="JetBrains Mono"/>
              </a:rPr>
              <a:t>2002L</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new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TodoText(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ＭＳ ゴシック" panose="020B0609070205080204" pitchFamily="49" charset="-128"/>
              </a:rPr>
              <a:t>やること２</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TodoStatus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INCOMPLETE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endParaRPr kumimoji="0" lang="ja-JP" altLang="ja-JP" sz="1800" b="0" i="0" u="none" strike="noStrike" cap="none" normalizeH="0" baseline="0" dirty="0">
              <a:ln>
                <a:noFill/>
              </a:ln>
              <a:solidFill>
                <a:schemeClr val="tx1"/>
              </a:solidFill>
              <a:effectLst/>
              <a:latin typeface="Consolas" panose="020B0609020204030204" pitchFamily="49" charset="0"/>
            </a:endParaRPr>
          </a:p>
        </p:txBody>
      </p:sp>
    </p:spTree>
    <p:extLst>
      <p:ext uri="{BB962C8B-B14F-4D97-AF65-F5344CB8AC3E}">
        <p14:creationId xmlns:p14="http://schemas.microsoft.com/office/powerpoint/2010/main" val="329594516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587F491B-7997-40FF-9704-2AE5789066B3}"/>
              </a:ext>
            </a:extLst>
          </p:cNvPr>
          <p:cNvSpPr/>
          <p:nvPr/>
        </p:nvSpPr>
        <p:spPr>
          <a:xfrm>
            <a:off x="0" y="0"/>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3323602"/>
          </a:xfrm>
          <a:prstGeom prst="rect">
            <a:avLst/>
          </a:prstGeom>
          <a:noFill/>
        </p:spPr>
        <p:txBody>
          <a:bodyPr wrap="square" rtlCol="0">
            <a:spAutoFit/>
          </a:bodyPr>
          <a:lstStyle/>
          <a:p>
            <a:pPr>
              <a:lnSpc>
                <a:spcPts val="3200"/>
              </a:lnSpc>
            </a:pPr>
            <a:r>
              <a:rPr kumimoji="1" lang="en-US" altLang="ja-JP" sz="2000" dirty="0" err="1">
                <a:highlight>
                  <a:srgbClr val="FFFF00"/>
                </a:highlight>
                <a:latin typeface="Meiryo UI" panose="020B0604030504040204" pitchFamily="50" charset="-128"/>
                <a:ea typeface="Meiryo UI" panose="020B0604030504040204" pitchFamily="50" charset="-128"/>
              </a:rPr>
              <a:t>JdbcTodoRepository</a:t>
            </a:r>
            <a:r>
              <a:rPr kumimoji="1" lang="ja-JP" altLang="en-US" sz="2000" dirty="0">
                <a:highlight>
                  <a:srgbClr val="FFFF00"/>
                </a:highlight>
                <a:latin typeface="Meiryo UI" panose="020B0604030504040204" pitchFamily="50" charset="-128"/>
                <a:ea typeface="Meiryo UI" panose="020B0604030504040204" pitchFamily="50" charset="-128"/>
              </a:rPr>
              <a:t>クラス</a:t>
            </a:r>
            <a:r>
              <a:rPr kumimoji="1" lang="ja-JP" altLang="en-US" sz="2000" dirty="0">
                <a:latin typeface="Meiryo UI" panose="020B0604030504040204" pitchFamily="50" charset="-128"/>
                <a:ea typeface="Meiryo UI" panose="020B0604030504040204" pitchFamily="50" charset="-128"/>
              </a:rPr>
              <a:t>を作成します。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err="1">
                <a:latin typeface="Meiryo UI" panose="020B0604030504040204" pitchFamily="50" charset="-128"/>
                <a:ea typeface="Meiryo UI" panose="020B0604030504040204" pitchFamily="50" charset="-128"/>
              </a:rPr>
              <a:t>TodoRepository</a:t>
            </a:r>
            <a:r>
              <a:rPr kumimoji="1" lang="ja-JP" altLang="en-US" sz="2000" dirty="0">
                <a:latin typeface="Meiryo UI" panose="020B0604030504040204" pitchFamily="50" charset="-128"/>
                <a:ea typeface="Meiryo UI" panose="020B0604030504040204" pitchFamily="50" charset="-128"/>
              </a:rPr>
              <a:t>インタフェースを実装します。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DI</a:t>
            </a:r>
            <a:r>
              <a:rPr kumimoji="1" lang="ja-JP" altLang="en-US" sz="2000" dirty="0">
                <a:latin typeface="Meiryo UI" panose="020B0604030504040204" pitchFamily="50" charset="-128"/>
                <a:ea typeface="Meiryo UI" panose="020B0604030504040204" pitchFamily="50" charset="-128"/>
              </a:rPr>
              <a:t>コンテナで自身のインスタンスを管理するため</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クラス宣言にアノテーションを付けます。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一旦ダミーデータを返す処理を実装しておきます。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DB</a:t>
            </a:r>
            <a:r>
              <a:rPr kumimoji="1" lang="ja-JP" altLang="en-US" sz="2000" dirty="0">
                <a:latin typeface="Meiryo UI" panose="020B0604030504040204" pitchFamily="50" charset="-128"/>
                <a:ea typeface="Meiryo UI" panose="020B0604030504040204" pitchFamily="50" charset="-128"/>
              </a:rPr>
              <a:t>にアクセスする処理は後ほど実装します。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en-US" altLang="ja-JP" sz="2800" b="1" dirty="0" err="1">
                <a:latin typeface="Meiryo UI" panose="020B0604030504040204" pitchFamily="50" charset="-128"/>
                <a:ea typeface="Meiryo UI" panose="020B0604030504040204" pitchFamily="50" charset="-128"/>
              </a:rPr>
              <a:t>JdbcTodoRepository</a:t>
            </a:r>
            <a:r>
              <a:rPr kumimoji="1" lang="ja-JP" altLang="en-US" sz="2800" b="1" dirty="0">
                <a:latin typeface="Meiryo UI" panose="020B0604030504040204" pitchFamily="50" charset="-128"/>
                <a:ea typeface="Meiryo UI" panose="020B0604030504040204" pitchFamily="50" charset="-128"/>
              </a:rPr>
              <a:t>クラスの作成</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63</a:t>
            </a:fld>
            <a:endParaRPr kumimoji="1" lang="ja-JP" altLang="en-US"/>
          </a:p>
        </p:txBody>
      </p:sp>
      <p:sp>
        <p:nvSpPr>
          <p:cNvPr id="2" name="テキスト ボックス 1">
            <a:extLst>
              <a:ext uri="{FF2B5EF4-FFF2-40B4-BE49-F238E27FC236}">
                <a16:creationId xmlns:a16="http://schemas.microsoft.com/office/drawing/2014/main" id="{542EDD8F-476D-4712-BAA1-62115EE537A8}"/>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dirty="0">
                <a:solidFill>
                  <a:schemeClr val="bg1"/>
                </a:solidFill>
                <a:latin typeface="Meiryo UI" panose="020B0604030504040204" pitchFamily="50" charset="-128"/>
                <a:ea typeface="Meiryo UI" panose="020B0604030504040204" pitchFamily="50" charset="-128"/>
              </a:rPr>
              <a:t>Work</a:t>
            </a:r>
          </a:p>
        </p:txBody>
      </p:sp>
      <p:sp>
        <p:nvSpPr>
          <p:cNvPr id="10" name="Rectangle 1">
            <a:extLst>
              <a:ext uri="{FF2B5EF4-FFF2-40B4-BE49-F238E27FC236}">
                <a16:creationId xmlns:a16="http://schemas.microsoft.com/office/drawing/2014/main" id="{A79E48AE-D9F1-4A5F-9BDD-8A3C80386954}"/>
              </a:ext>
            </a:extLst>
          </p:cNvPr>
          <p:cNvSpPr>
            <a:spLocks noChangeArrowheads="1"/>
          </p:cNvSpPr>
          <p:nvPr/>
        </p:nvSpPr>
        <p:spPr bwMode="auto">
          <a:xfrm>
            <a:off x="5788404" y="2067088"/>
            <a:ext cx="6260078" cy="2723823"/>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package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com.example.todo.infrastructure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com.example.todo.application.TodoRepository</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com.example.todo.domain.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nablarch.core.repository.di.config.externalize.annotation.</a:t>
            </a: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SystemRepositoryComponent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java.util.List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@SystemRepositoryComponent</a:t>
            </a:r>
            <a:b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class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JdbcTodoRepository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implements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TodoRepository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@Override</a:t>
            </a:r>
            <a:b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List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&lt;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&gt;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list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UserId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userId)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return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List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of</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new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Todo(</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new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TodoId(</a:t>
            </a:r>
            <a:r>
              <a:rPr kumimoji="0" lang="ja-JP" altLang="ja-JP" sz="900" b="0" i="0" u="none" strike="noStrike" cap="none" normalizeH="0" baseline="0" dirty="0">
                <a:ln>
                  <a:noFill/>
                </a:ln>
                <a:solidFill>
                  <a:srgbClr val="1750EB"/>
                </a:solidFill>
                <a:effectLst/>
                <a:latin typeface="Consolas" panose="020B0609020204030204" pitchFamily="49" charset="0"/>
                <a:ea typeface="JetBrains Mono"/>
              </a:rPr>
              <a:t>2001L</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new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TodoText(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ＭＳ ゴシック" panose="020B0609070205080204" pitchFamily="49" charset="-128"/>
              </a:rPr>
              <a:t>やること１</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TodoStatus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COMPLETED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new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Todo(</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new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TodoId(</a:t>
            </a:r>
            <a:r>
              <a:rPr kumimoji="0" lang="ja-JP" altLang="ja-JP" sz="900" b="0" i="0" u="none" strike="noStrike" cap="none" normalizeH="0" baseline="0" dirty="0">
                <a:ln>
                  <a:noFill/>
                </a:ln>
                <a:solidFill>
                  <a:srgbClr val="1750EB"/>
                </a:solidFill>
                <a:effectLst/>
                <a:latin typeface="Consolas" panose="020B0609020204030204" pitchFamily="49" charset="0"/>
                <a:ea typeface="JetBrains Mono"/>
              </a:rPr>
              <a:t>2002L</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new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TodoText(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ＭＳ ゴシック" panose="020B0609070205080204" pitchFamily="49" charset="-128"/>
              </a:rPr>
              <a:t>やること２</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TodoStatus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INCOMPLETE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endParaRPr kumimoji="0" lang="ja-JP" altLang="ja-JP" sz="1800" b="0" i="0" u="none" strike="noStrike" cap="none" normalizeH="0" baseline="0" dirty="0">
              <a:ln>
                <a:noFill/>
              </a:ln>
              <a:solidFill>
                <a:schemeClr val="tx1"/>
              </a:solidFill>
              <a:effectLst/>
              <a:latin typeface="Consolas" panose="020B0609020204030204" pitchFamily="49" charset="0"/>
            </a:endParaRPr>
          </a:p>
        </p:txBody>
      </p:sp>
    </p:spTree>
    <p:extLst>
      <p:ext uri="{BB962C8B-B14F-4D97-AF65-F5344CB8AC3E}">
        <p14:creationId xmlns:p14="http://schemas.microsoft.com/office/powerpoint/2010/main" val="345216532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正方形/長方形 19">
            <a:extLst>
              <a:ext uri="{FF2B5EF4-FFF2-40B4-BE49-F238E27FC236}">
                <a16:creationId xmlns:a16="http://schemas.microsoft.com/office/drawing/2014/main" id="{B44D26D6-FECD-4239-9964-7A56BA52A642}"/>
              </a:ext>
            </a:extLst>
          </p:cNvPr>
          <p:cNvSpPr/>
          <p:nvPr/>
        </p:nvSpPr>
        <p:spPr>
          <a:xfrm>
            <a:off x="560172" y="1609460"/>
            <a:ext cx="10651855" cy="4692130"/>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err="1">
                <a:solidFill>
                  <a:schemeClr val="tx1"/>
                </a:solidFill>
              </a:rPr>
              <a:t>todo</a:t>
            </a:r>
            <a:endParaRPr kumimoji="1" lang="ja-JP" altLang="en-US" dirty="0">
              <a:solidFill>
                <a:schemeClr val="tx1"/>
              </a:solidFill>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027270" cy="523220"/>
          </a:xfrm>
          <a:prstGeom prst="rect">
            <a:avLst/>
          </a:prstGeom>
          <a:noFill/>
        </p:spPr>
        <p:txBody>
          <a:bodyPr wrap="square" rtlCol="0">
            <a:spAutoFit/>
          </a:bodyPr>
          <a:lstStyle/>
          <a:p>
            <a:r>
              <a:rPr kumimoji="1" lang="en-US" altLang="ja-JP" sz="2800" b="1" dirty="0" err="1">
                <a:latin typeface="Meiryo UI" panose="020B0604030504040204" pitchFamily="50" charset="-128"/>
                <a:ea typeface="Meiryo UI" panose="020B0604030504040204" pitchFamily="50" charset="-128"/>
              </a:rPr>
              <a:t>api</a:t>
            </a:r>
            <a:r>
              <a:rPr kumimoji="1" lang="ja-JP" altLang="en-US" sz="2800" b="1" dirty="0">
                <a:latin typeface="Meiryo UI" panose="020B0604030504040204" pitchFamily="50" charset="-128"/>
                <a:ea typeface="Meiryo UI" panose="020B0604030504040204" pitchFamily="50" charset="-128"/>
              </a:rPr>
              <a:t>パッケージの作成</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64</a:t>
            </a:fld>
            <a:endParaRPr kumimoji="1" lang="ja-JP" altLang="en-US"/>
          </a:p>
        </p:txBody>
      </p:sp>
      <p:sp>
        <p:nvSpPr>
          <p:cNvPr id="9" name="テキスト ボックス 8">
            <a:extLst>
              <a:ext uri="{FF2B5EF4-FFF2-40B4-BE49-F238E27FC236}">
                <a16:creationId xmlns:a16="http://schemas.microsoft.com/office/drawing/2014/main" id="{831827DC-C59C-4AF4-8535-36978D8345E0}"/>
              </a:ext>
            </a:extLst>
          </p:cNvPr>
          <p:cNvSpPr txBox="1"/>
          <p:nvPr/>
        </p:nvSpPr>
        <p:spPr>
          <a:xfrm>
            <a:off x="856738" y="2673008"/>
            <a:ext cx="1363909"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TodosAction</a:t>
            </a:r>
            <a:endParaRPr kumimoji="1" lang="ja-JP" altLang="en-US" dirty="0">
              <a:solidFill>
                <a:schemeClr val="bg1"/>
              </a:solidFill>
            </a:endParaRPr>
          </a:p>
        </p:txBody>
      </p:sp>
      <p:sp>
        <p:nvSpPr>
          <p:cNvPr id="11" name="テキスト ボックス 10">
            <a:extLst>
              <a:ext uri="{FF2B5EF4-FFF2-40B4-BE49-F238E27FC236}">
                <a16:creationId xmlns:a16="http://schemas.microsoft.com/office/drawing/2014/main" id="{D447FFA0-A180-4B11-829F-1487FDDD0DBC}"/>
              </a:ext>
            </a:extLst>
          </p:cNvPr>
          <p:cNvSpPr txBox="1"/>
          <p:nvPr/>
        </p:nvSpPr>
        <p:spPr>
          <a:xfrm>
            <a:off x="2317562" y="5236361"/>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a:t>
            </a:r>
            <a:endParaRPr kumimoji="1" lang="ja-JP" altLang="en-US" dirty="0">
              <a:solidFill>
                <a:schemeClr val="bg1"/>
              </a:solidFill>
            </a:endParaRPr>
          </a:p>
        </p:txBody>
      </p:sp>
      <p:sp>
        <p:nvSpPr>
          <p:cNvPr id="17" name="テキスト ボックス 16">
            <a:extLst>
              <a:ext uri="{FF2B5EF4-FFF2-40B4-BE49-F238E27FC236}">
                <a16:creationId xmlns:a16="http://schemas.microsoft.com/office/drawing/2014/main" id="{76A3C426-D6AE-4432-AA2B-2B8300EAAACB}"/>
              </a:ext>
            </a:extLst>
          </p:cNvPr>
          <p:cNvSpPr txBox="1"/>
          <p:nvPr/>
        </p:nvSpPr>
        <p:spPr>
          <a:xfrm>
            <a:off x="2846083" y="2673008"/>
            <a:ext cx="1371251"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TodoService</a:t>
            </a:r>
            <a:endParaRPr kumimoji="1" lang="ja-JP" altLang="en-US" dirty="0">
              <a:solidFill>
                <a:schemeClr val="bg1"/>
              </a:solidFill>
            </a:endParaRPr>
          </a:p>
        </p:txBody>
      </p:sp>
      <p:sp>
        <p:nvSpPr>
          <p:cNvPr id="19" name="テキスト ボックス 18">
            <a:extLst>
              <a:ext uri="{FF2B5EF4-FFF2-40B4-BE49-F238E27FC236}">
                <a16:creationId xmlns:a16="http://schemas.microsoft.com/office/drawing/2014/main" id="{2D30347F-EE2D-4F3D-B5D2-136090F343E9}"/>
              </a:ext>
            </a:extLst>
          </p:cNvPr>
          <p:cNvSpPr txBox="1"/>
          <p:nvPr/>
        </p:nvSpPr>
        <p:spPr>
          <a:xfrm>
            <a:off x="6714195" y="2673008"/>
            <a:ext cx="2060894"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JdbcTodoRepository</a:t>
            </a:r>
            <a:endParaRPr kumimoji="1" lang="ja-JP" altLang="en-US" dirty="0">
              <a:solidFill>
                <a:schemeClr val="bg1"/>
              </a:solidFill>
            </a:endParaRPr>
          </a:p>
        </p:txBody>
      </p:sp>
      <p:sp>
        <p:nvSpPr>
          <p:cNvPr id="24" name="正方形/長方形 23">
            <a:extLst>
              <a:ext uri="{FF2B5EF4-FFF2-40B4-BE49-F238E27FC236}">
                <a16:creationId xmlns:a16="http://schemas.microsoft.com/office/drawing/2014/main" id="{A13F7AD3-068B-4D62-9197-4D7D4FE33F67}"/>
              </a:ext>
            </a:extLst>
          </p:cNvPr>
          <p:cNvSpPr/>
          <p:nvPr/>
        </p:nvSpPr>
        <p:spPr>
          <a:xfrm>
            <a:off x="6540866" y="2058107"/>
            <a:ext cx="4569905" cy="177476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infrastructure</a:t>
            </a:r>
            <a:endParaRPr kumimoji="1" lang="ja-JP" altLang="en-US" dirty="0">
              <a:solidFill>
                <a:schemeClr val="tx1"/>
              </a:solidFill>
            </a:endParaRPr>
          </a:p>
        </p:txBody>
      </p:sp>
      <p:sp>
        <p:nvSpPr>
          <p:cNvPr id="26" name="テキスト ボックス 25">
            <a:extLst>
              <a:ext uri="{FF2B5EF4-FFF2-40B4-BE49-F238E27FC236}">
                <a16:creationId xmlns:a16="http://schemas.microsoft.com/office/drawing/2014/main" id="{C362A373-6A3B-433F-BF4F-428AFDBF51AB}"/>
              </a:ext>
            </a:extLst>
          </p:cNvPr>
          <p:cNvSpPr txBox="1"/>
          <p:nvPr/>
        </p:nvSpPr>
        <p:spPr>
          <a:xfrm>
            <a:off x="4579044" y="2674100"/>
            <a:ext cx="1658291"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TodoRepository</a:t>
            </a:r>
            <a:endParaRPr kumimoji="1" lang="ja-JP" altLang="en-US" dirty="0">
              <a:solidFill>
                <a:schemeClr val="bg1"/>
              </a:solidFill>
            </a:endParaRPr>
          </a:p>
        </p:txBody>
      </p:sp>
      <p:sp>
        <p:nvSpPr>
          <p:cNvPr id="28" name="正方形/長方形 27">
            <a:extLst>
              <a:ext uri="{FF2B5EF4-FFF2-40B4-BE49-F238E27FC236}">
                <a16:creationId xmlns:a16="http://schemas.microsoft.com/office/drawing/2014/main" id="{CA6B8E50-336A-4A89-B43E-B4D01B57AA07}"/>
              </a:ext>
            </a:extLst>
          </p:cNvPr>
          <p:cNvSpPr/>
          <p:nvPr/>
        </p:nvSpPr>
        <p:spPr>
          <a:xfrm>
            <a:off x="2596928" y="2058107"/>
            <a:ext cx="3807619" cy="177476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application</a:t>
            </a:r>
            <a:endParaRPr kumimoji="1" lang="ja-JP" altLang="en-US" dirty="0">
              <a:solidFill>
                <a:schemeClr val="tx1"/>
              </a:solidFill>
            </a:endParaRPr>
          </a:p>
        </p:txBody>
      </p:sp>
      <p:sp>
        <p:nvSpPr>
          <p:cNvPr id="30" name="正方形/長方形 29">
            <a:extLst>
              <a:ext uri="{FF2B5EF4-FFF2-40B4-BE49-F238E27FC236}">
                <a16:creationId xmlns:a16="http://schemas.microsoft.com/office/drawing/2014/main" id="{B4FD9F51-275A-4862-9AF8-3ABEFC5EEA2F}"/>
              </a:ext>
            </a:extLst>
          </p:cNvPr>
          <p:cNvSpPr/>
          <p:nvPr/>
        </p:nvSpPr>
        <p:spPr>
          <a:xfrm>
            <a:off x="693043" y="2058107"/>
            <a:ext cx="1725619" cy="177476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err="1">
                <a:solidFill>
                  <a:schemeClr val="tx1"/>
                </a:solidFill>
              </a:rPr>
              <a:t>api</a:t>
            </a:r>
            <a:endParaRPr kumimoji="1" lang="ja-JP" altLang="en-US" dirty="0">
              <a:solidFill>
                <a:schemeClr val="tx1"/>
              </a:solidFill>
            </a:endParaRPr>
          </a:p>
        </p:txBody>
      </p:sp>
      <p:sp>
        <p:nvSpPr>
          <p:cNvPr id="32" name="正方形/長方形 31">
            <a:extLst>
              <a:ext uri="{FF2B5EF4-FFF2-40B4-BE49-F238E27FC236}">
                <a16:creationId xmlns:a16="http://schemas.microsoft.com/office/drawing/2014/main" id="{00BE82F3-2877-44AB-8F26-EF55BF4D7CA5}"/>
              </a:ext>
            </a:extLst>
          </p:cNvPr>
          <p:cNvSpPr/>
          <p:nvPr/>
        </p:nvSpPr>
        <p:spPr>
          <a:xfrm>
            <a:off x="2016367" y="4342962"/>
            <a:ext cx="6234309" cy="186964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domain</a:t>
            </a:r>
            <a:endParaRPr kumimoji="1" lang="ja-JP" altLang="en-US" dirty="0">
              <a:solidFill>
                <a:schemeClr val="tx1"/>
              </a:solidFill>
            </a:endParaRPr>
          </a:p>
        </p:txBody>
      </p:sp>
      <p:sp>
        <p:nvSpPr>
          <p:cNvPr id="34" name="テキスト ボックス 33">
            <a:extLst>
              <a:ext uri="{FF2B5EF4-FFF2-40B4-BE49-F238E27FC236}">
                <a16:creationId xmlns:a16="http://schemas.microsoft.com/office/drawing/2014/main" id="{3AA8EC96-B3CB-44BD-B747-5B1221B7588B}"/>
              </a:ext>
            </a:extLst>
          </p:cNvPr>
          <p:cNvSpPr txBox="1"/>
          <p:nvPr/>
        </p:nvSpPr>
        <p:spPr>
          <a:xfrm>
            <a:off x="4519219" y="4814202"/>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TodoId</a:t>
            </a:r>
            <a:endParaRPr kumimoji="1" lang="ja-JP" altLang="en-US" dirty="0">
              <a:solidFill>
                <a:schemeClr val="bg1"/>
              </a:solidFill>
            </a:endParaRPr>
          </a:p>
        </p:txBody>
      </p:sp>
      <p:sp>
        <p:nvSpPr>
          <p:cNvPr id="36" name="テキスト ボックス 35">
            <a:extLst>
              <a:ext uri="{FF2B5EF4-FFF2-40B4-BE49-F238E27FC236}">
                <a16:creationId xmlns:a16="http://schemas.microsoft.com/office/drawing/2014/main" id="{4C2F1D95-87C9-46FE-AAF6-E368E3382462}"/>
              </a:ext>
            </a:extLst>
          </p:cNvPr>
          <p:cNvSpPr txBox="1"/>
          <p:nvPr/>
        </p:nvSpPr>
        <p:spPr>
          <a:xfrm>
            <a:off x="4528062" y="5238168"/>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TodoText</a:t>
            </a:r>
            <a:endParaRPr kumimoji="1" lang="ja-JP" altLang="en-US" dirty="0">
              <a:solidFill>
                <a:schemeClr val="bg1"/>
              </a:solidFill>
            </a:endParaRPr>
          </a:p>
        </p:txBody>
      </p:sp>
      <p:sp>
        <p:nvSpPr>
          <p:cNvPr id="38" name="テキスト ボックス 37">
            <a:extLst>
              <a:ext uri="{FF2B5EF4-FFF2-40B4-BE49-F238E27FC236}">
                <a16:creationId xmlns:a16="http://schemas.microsoft.com/office/drawing/2014/main" id="{AB69BCE2-4B29-4C1E-AD9B-9A8741609565}"/>
              </a:ext>
            </a:extLst>
          </p:cNvPr>
          <p:cNvSpPr txBox="1"/>
          <p:nvPr/>
        </p:nvSpPr>
        <p:spPr>
          <a:xfrm>
            <a:off x="4519219" y="5661721"/>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TodoStatus</a:t>
            </a:r>
            <a:endParaRPr kumimoji="1" lang="ja-JP" altLang="en-US" dirty="0">
              <a:solidFill>
                <a:schemeClr val="bg1"/>
              </a:solidFill>
            </a:endParaRPr>
          </a:p>
        </p:txBody>
      </p:sp>
      <p:sp>
        <p:nvSpPr>
          <p:cNvPr id="40" name="テキスト ボックス 39">
            <a:extLst>
              <a:ext uri="{FF2B5EF4-FFF2-40B4-BE49-F238E27FC236}">
                <a16:creationId xmlns:a16="http://schemas.microsoft.com/office/drawing/2014/main" id="{BC86A210-904D-488B-B1F4-C19BF2CF628E}"/>
              </a:ext>
            </a:extLst>
          </p:cNvPr>
          <p:cNvSpPr txBox="1"/>
          <p:nvPr/>
        </p:nvSpPr>
        <p:spPr>
          <a:xfrm>
            <a:off x="6545013" y="4815445"/>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UserId</a:t>
            </a:r>
            <a:endParaRPr kumimoji="1" lang="ja-JP" altLang="en-US" dirty="0">
              <a:solidFill>
                <a:schemeClr val="bg1"/>
              </a:solidFill>
            </a:endParaRPr>
          </a:p>
        </p:txBody>
      </p:sp>
      <p:sp>
        <p:nvSpPr>
          <p:cNvPr id="44" name="正方形/長方形 43">
            <a:extLst>
              <a:ext uri="{FF2B5EF4-FFF2-40B4-BE49-F238E27FC236}">
                <a16:creationId xmlns:a16="http://schemas.microsoft.com/office/drawing/2014/main" id="{963C6B72-8A76-43F2-A0A9-1C5D34AF833D}"/>
              </a:ext>
            </a:extLst>
          </p:cNvPr>
          <p:cNvSpPr/>
          <p:nvPr/>
        </p:nvSpPr>
        <p:spPr>
          <a:xfrm>
            <a:off x="9128672" y="2557791"/>
            <a:ext cx="1829850" cy="1119840"/>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entity</a:t>
            </a:r>
            <a:endParaRPr kumimoji="1" lang="ja-JP" altLang="en-US" dirty="0">
              <a:solidFill>
                <a:schemeClr val="tx1"/>
              </a:solidFill>
            </a:endParaRPr>
          </a:p>
        </p:txBody>
      </p:sp>
      <p:sp>
        <p:nvSpPr>
          <p:cNvPr id="46" name="テキスト ボックス 45">
            <a:extLst>
              <a:ext uri="{FF2B5EF4-FFF2-40B4-BE49-F238E27FC236}">
                <a16:creationId xmlns:a16="http://schemas.microsoft.com/office/drawing/2014/main" id="{6298709F-D66D-4C65-ADA5-6450B744A55A}"/>
              </a:ext>
            </a:extLst>
          </p:cNvPr>
          <p:cNvSpPr txBox="1"/>
          <p:nvPr/>
        </p:nvSpPr>
        <p:spPr>
          <a:xfrm>
            <a:off x="9371876" y="2972891"/>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TodoEntity</a:t>
            </a:r>
            <a:endParaRPr kumimoji="1" lang="ja-JP" altLang="en-US" dirty="0">
              <a:solidFill>
                <a:schemeClr val="bg1"/>
              </a:solidFill>
            </a:endParaRPr>
          </a:p>
        </p:txBody>
      </p:sp>
      <p:cxnSp>
        <p:nvCxnSpPr>
          <p:cNvPr id="51" name="直線矢印コネクタ 50">
            <a:extLst>
              <a:ext uri="{FF2B5EF4-FFF2-40B4-BE49-F238E27FC236}">
                <a16:creationId xmlns:a16="http://schemas.microsoft.com/office/drawing/2014/main" id="{29972C1C-D2F2-496C-8FA0-49B9DB6C4D13}"/>
              </a:ext>
            </a:extLst>
          </p:cNvPr>
          <p:cNvCxnSpPr>
            <a:cxnSpLocks/>
            <a:stCxn id="9" idx="3"/>
            <a:endCxn id="17" idx="1"/>
          </p:cNvCxnSpPr>
          <p:nvPr/>
        </p:nvCxnSpPr>
        <p:spPr>
          <a:xfrm>
            <a:off x="2220647" y="2857674"/>
            <a:ext cx="625436" cy="0"/>
          </a:xfrm>
          <a:prstGeom prst="straightConnector1">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56" name="直線矢印コネクタ 55">
            <a:extLst>
              <a:ext uri="{FF2B5EF4-FFF2-40B4-BE49-F238E27FC236}">
                <a16:creationId xmlns:a16="http://schemas.microsoft.com/office/drawing/2014/main" id="{20994FE4-C05F-4348-A4A2-28BFD4414A68}"/>
              </a:ext>
            </a:extLst>
          </p:cNvPr>
          <p:cNvCxnSpPr>
            <a:cxnSpLocks/>
            <a:stCxn id="17" idx="3"/>
            <a:endCxn id="26" idx="1"/>
          </p:cNvCxnSpPr>
          <p:nvPr/>
        </p:nvCxnSpPr>
        <p:spPr>
          <a:xfrm>
            <a:off x="4217334" y="2857674"/>
            <a:ext cx="361710" cy="1092"/>
          </a:xfrm>
          <a:prstGeom prst="straightConnector1">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60" name="直線矢印コネクタ 59">
            <a:extLst>
              <a:ext uri="{FF2B5EF4-FFF2-40B4-BE49-F238E27FC236}">
                <a16:creationId xmlns:a16="http://schemas.microsoft.com/office/drawing/2014/main" id="{330FBFCA-62C8-404E-A75B-67A109ACD3B1}"/>
              </a:ext>
            </a:extLst>
          </p:cNvPr>
          <p:cNvCxnSpPr>
            <a:cxnSpLocks/>
            <a:stCxn id="19" idx="2"/>
            <a:endCxn id="46" idx="1"/>
          </p:cNvCxnSpPr>
          <p:nvPr/>
        </p:nvCxnSpPr>
        <p:spPr>
          <a:xfrm rot="16200000" flipH="1">
            <a:off x="8500651" y="2286331"/>
            <a:ext cx="115217" cy="1627234"/>
          </a:xfrm>
          <a:prstGeom prst="bentConnector2">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66" name="直線矢印コネクタ 65">
            <a:extLst>
              <a:ext uri="{FF2B5EF4-FFF2-40B4-BE49-F238E27FC236}">
                <a16:creationId xmlns:a16="http://schemas.microsoft.com/office/drawing/2014/main" id="{0E84C361-F2C1-47B8-BEAD-1FBF5181123F}"/>
              </a:ext>
            </a:extLst>
          </p:cNvPr>
          <p:cNvCxnSpPr>
            <a:cxnSpLocks/>
            <a:stCxn id="24" idx="2"/>
            <a:endCxn id="32" idx="3"/>
          </p:cNvCxnSpPr>
          <p:nvPr/>
        </p:nvCxnSpPr>
        <p:spPr>
          <a:xfrm rot="5400000">
            <a:off x="7815793" y="4267756"/>
            <a:ext cx="1444911" cy="575143"/>
          </a:xfrm>
          <a:prstGeom prst="bentConnector2">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69" name="直線矢印コネクタ 68">
            <a:extLst>
              <a:ext uri="{FF2B5EF4-FFF2-40B4-BE49-F238E27FC236}">
                <a16:creationId xmlns:a16="http://schemas.microsoft.com/office/drawing/2014/main" id="{D0F4529E-5D2D-4B56-B367-E8B355014DEC}"/>
              </a:ext>
            </a:extLst>
          </p:cNvPr>
          <p:cNvCxnSpPr>
            <a:cxnSpLocks/>
            <a:stCxn id="28" idx="2"/>
            <a:endCxn id="32" idx="0"/>
          </p:cNvCxnSpPr>
          <p:nvPr/>
        </p:nvCxnSpPr>
        <p:spPr>
          <a:xfrm rot="16200000" flipH="1">
            <a:off x="4562085" y="3771525"/>
            <a:ext cx="510090" cy="632784"/>
          </a:xfrm>
          <a:prstGeom prst="bentConnector3">
            <a:avLst>
              <a:gd name="adj1" fmla="val 50000"/>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72" name="直線矢印コネクタ 71">
            <a:extLst>
              <a:ext uri="{FF2B5EF4-FFF2-40B4-BE49-F238E27FC236}">
                <a16:creationId xmlns:a16="http://schemas.microsoft.com/office/drawing/2014/main" id="{B013876F-187F-4168-9204-B972BBBB27AF}"/>
              </a:ext>
            </a:extLst>
          </p:cNvPr>
          <p:cNvCxnSpPr>
            <a:cxnSpLocks/>
            <a:stCxn id="30" idx="2"/>
            <a:endCxn id="32" idx="1"/>
          </p:cNvCxnSpPr>
          <p:nvPr/>
        </p:nvCxnSpPr>
        <p:spPr>
          <a:xfrm rot="16200000" flipH="1">
            <a:off x="1063655" y="4325070"/>
            <a:ext cx="1444911" cy="460514"/>
          </a:xfrm>
          <a:prstGeom prst="bentConnector2">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grpSp>
        <p:nvGrpSpPr>
          <p:cNvPr id="81" name="グループ化 80">
            <a:extLst>
              <a:ext uri="{FF2B5EF4-FFF2-40B4-BE49-F238E27FC236}">
                <a16:creationId xmlns:a16="http://schemas.microsoft.com/office/drawing/2014/main" id="{28EC7FF3-814B-4190-923F-920025D9C596}"/>
              </a:ext>
            </a:extLst>
          </p:cNvPr>
          <p:cNvGrpSpPr/>
          <p:nvPr/>
        </p:nvGrpSpPr>
        <p:grpSpPr>
          <a:xfrm>
            <a:off x="6219999" y="2778469"/>
            <a:ext cx="494196" cy="149470"/>
            <a:chOff x="6295935" y="3089758"/>
            <a:chExt cx="494196" cy="149470"/>
          </a:xfrm>
        </p:grpSpPr>
        <p:cxnSp>
          <p:nvCxnSpPr>
            <p:cNvPr id="63" name="直線矢印コネクタ 62">
              <a:extLst>
                <a:ext uri="{FF2B5EF4-FFF2-40B4-BE49-F238E27FC236}">
                  <a16:creationId xmlns:a16="http://schemas.microsoft.com/office/drawing/2014/main" id="{128F3414-50CC-447D-AFB2-A078F0B1E6A4}"/>
                </a:ext>
              </a:extLst>
            </p:cNvPr>
            <p:cNvCxnSpPr>
              <a:cxnSpLocks/>
              <a:stCxn id="19" idx="1"/>
              <a:endCxn id="26" idx="3"/>
            </p:cNvCxnSpPr>
            <p:nvPr/>
          </p:nvCxnSpPr>
          <p:spPr>
            <a:xfrm flipH="1">
              <a:off x="6313271" y="3168963"/>
              <a:ext cx="476860" cy="1092"/>
            </a:xfrm>
            <a:prstGeom prst="straightConnector1">
              <a:avLst/>
            </a:prstGeom>
            <a:ln w="38100">
              <a:solidFill>
                <a:schemeClr val="bg1">
                  <a:lumMod val="65000"/>
                </a:schemeClr>
              </a:solidFill>
              <a:miter lim="800000"/>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80" name="二等辺三角形 79">
              <a:extLst>
                <a:ext uri="{FF2B5EF4-FFF2-40B4-BE49-F238E27FC236}">
                  <a16:creationId xmlns:a16="http://schemas.microsoft.com/office/drawing/2014/main" id="{E0DABA6E-2390-43BA-BA11-00E900875370}"/>
                </a:ext>
              </a:extLst>
            </p:cNvPr>
            <p:cNvSpPr/>
            <p:nvPr/>
          </p:nvSpPr>
          <p:spPr>
            <a:xfrm rot="16200000">
              <a:off x="6285627" y="3100066"/>
              <a:ext cx="149470" cy="128853"/>
            </a:xfrm>
            <a:prstGeom prst="triangle">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93" name="直線矢印コネクタ 92">
            <a:extLst>
              <a:ext uri="{FF2B5EF4-FFF2-40B4-BE49-F238E27FC236}">
                <a16:creationId xmlns:a16="http://schemas.microsoft.com/office/drawing/2014/main" id="{FDB96F6D-39F2-4E39-A522-7794E2316B97}"/>
              </a:ext>
            </a:extLst>
          </p:cNvPr>
          <p:cNvCxnSpPr>
            <a:cxnSpLocks/>
            <a:stCxn id="11" idx="3"/>
            <a:endCxn id="36" idx="1"/>
          </p:cNvCxnSpPr>
          <p:nvPr/>
        </p:nvCxnSpPr>
        <p:spPr>
          <a:xfrm>
            <a:off x="3802414" y="5421027"/>
            <a:ext cx="725648" cy="1807"/>
          </a:xfrm>
          <a:prstGeom prst="straightConnector1">
            <a:avLst/>
          </a:prstGeom>
          <a:ln w="38100">
            <a:solidFill>
              <a:schemeClr val="bg1">
                <a:lumMod val="65000"/>
              </a:schemeClr>
            </a:solidFill>
            <a:prstDash val="solid"/>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02" name="直線矢印コネクタ 101">
            <a:extLst>
              <a:ext uri="{FF2B5EF4-FFF2-40B4-BE49-F238E27FC236}">
                <a16:creationId xmlns:a16="http://schemas.microsoft.com/office/drawing/2014/main" id="{694C88B8-AACC-479E-ACB1-A5BECB6815DE}"/>
              </a:ext>
            </a:extLst>
          </p:cNvPr>
          <p:cNvCxnSpPr>
            <a:cxnSpLocks/>
            <a:stCxn id="11" idx="3"/>
            <a:endCxn id="34" idx="1"/>
          </p:cNvCxnSpPr>
          <p:nvPr/>
        </p:nvCxnSpPr>
        <p:spPr>
          <a:xfrm flipV="1">
            <a:off x="3802414" y="4998868"/>
            <a:ext cx="716805" cy="422159"/>
          </a:xfrm>
          <a:prstGeom prst="straightConnector1">
            <a:avLst/>
          </a:prstGeom>
          <a:ln w="38100">
            <a:solidFill>
              <a:schemeClr val="bg1">
                <a:lumMod val="65000"/>
              </a:schemeClr>
            </a:solidFill>
            <a:prstDash val="solid"/>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07" name="直線矢印コネクタ 106">
            <a:extLst>
              <a:ext uri="{FF2B5EF4-FFF2-40B4-BE49-F238E27FC236}">
                <a16:creationId xmlns:a16="http://schemas.microsoft.com/office/drawing/2014/main" id="{98B7E328-8781-4E60-A107-41059BE18812}"/>
              </a:ext>
            </a:extLst>
          </p:cNvPr>
          <p:cNvCxnSpPr>
            <a:cxnSpLocks/>
            <a:stCxn id="11" idx="3"/>
            <a:endCxn id="38" idx="1"/>
          </p:cNvCxnSpPr>
          <p:nvPr/>
        </p:nvCxnSpPr>
        <p:spPr>
          <a:xfrm>
            <a:off x="3802414" y="5421027"/>
            <a:ext cx="716805" cy="425360"/>
          </a:xfrm>
          <a:prstGeom prst="straightConnector1">
            <a:avLst/>
          </a:prstGeom>
          <a:ln w="38100">
            <a:solidFill>
              <a:schemeClr val="bg1">
                <a:lumMod val="65000"/>
              </a:schemeClr>
            </a:solidFill>
            <a:prstDash val="solid"/>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1725944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3733971"/>
          </a:xfrm>
          <a:prstGeom prst="rect">
            <a:avLst/>
          </a:prstGeom>
          <a:noFill/>
        </p:spPr>
        <p:txBody>
          <a:bodyPr wrap="square" rtlCol="0">
            <a:spAutoFit/>
          </a:bodyPr>
          <a:lstStyle/>
          <a:p>
            <a:pPr>
              <a:lnSpc>
                <a:spcPts val="3200"/>
              </a:lnSpc>
            </a:pPr>
            <a:r>
              <a:rPr kumimoji="1" lang="en-US" altLang="ja-JP" sz="2000" dirty="0" err="1">
                <a:highlight>
                  <a:srgbClr val="FFFF00"/>
                </a:highlight>
                <a:latin typeface="Meiryo UI" panose="020B0604030504040204" pitchFamily="50" charset="-128"/>
                <a:ea typeface="Meiryo UI" panose="020B0604030504040204" pitchFamily="50" charset="-128"/>
              </a:rPr>
              <a:t>TodosAction</a:t>
            </a:r>
            <a:r>
              <a:rPr kumimoji="1" lang="ja-JP" altLang="en-US" sz="2000" dirty="0">
                <a:highlight>
                  <a:srgbClr val="FFFF00"/>
                </a:highlight>
                <a:latin typeface="Meiryo UI" panose="020B0604030504040204" pitchFamily="50" charset="-128"/>
                <a:ea typeface="Meiryo UI" panose="020B0604030504040204" pitchFamily="50" charset="-128"/>
              </a:rPr>
              <a:t>クラス</a:t>
            </a:r>
            <a:r>
              <a:rPr kumimoji="1" lang="ja-JP" altLang="en-US" sz="2000" dirty="0">
                <a:latin typeface="Meiryo UI" panose="020B0604030504040204" pitchFamily="50" charset="-128"/>
                <a:ea typeface="Meiryo UI" panose="020B0604030504040204" pitchFamily="50" charset="-128"/>
              </a:rPr>
              <a:t>を作成します。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DI</a:t>
            </a:r>
            <a:r>
              <a:rPr kumimoji="1" lang="ja-JP" altLang="en-US" sz="2000" dirty="0">
                <a:latin typeface="Meiryo UI" panose="020B0604030504040204" pitchFamily="50" charset="-128"/>
                <a:ea typeface="Meiryo UI" panose="020B0604030504040204" pitchFamily="50" charset="-128"/>
              </a:rPr>
              <a:t>コンテナで自身のインスタンスを管理するため</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クラス宣言にアノテーションを付けます。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a:t>
            </a:r>
            <a:r>
              <a:rPr kumimoji="1" lang="en-US" altLang="ja-JP" sz="2000" dirty="0" err="1">
                <a:latin typeface="Meiryo UI" panose="020B0604030504040204" pitchFamily="50" charset="-128"/>
                <a:ea typeface="Meiryo UI" panose="020B0604030504040204" pitchFamily="50" charset="-128"/>
              </a:rPr>
              <a:t>todos</a:t>
            </a:r>
            <a:r>
              <a:rPr kumimoji="1" lang="en-US" altLang="ja-JP" sz="2000" dirty="0">
                <a:latin typeface="Meiryo UI" panose="020B0604030504040204" pitchFamily="50" charset="-128"/>
                <a:ea typeface="Meiryo UI" panose="020B0604030504040204" pitchFamily="50" charset="-128"/>
              </a:rPr>
              <a:t>”</a:t>
            </a:r>
            <a:r>
              <a:rPr kumimoji="1" lang="ja-JP" altLang="en-US" sz="2000" dirty="0">
                <a:latin typeface="Meiryo UI" panose="020B0604030504040204" pitchFamily="50" charset="-128"/>
                <a:ea typeface="Meiryo UI" panose="020B0604030504040204" pitchFamily="50" charset="-128"/>
              </a:rPr>
              <a:t>パスをアノテーションで付けます。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DI</a:t>
            </a:r>
            <a:r>
              <a:rPr kumimoji="1" lang="ja-JP" altLang="en-US" sz="2000" dirty="0">
                <a:latin typeface="Meiryo UI" panose="020B0604030504040204" pitchFamily="50" charset="-128"/>
                <a:ea typeface="Meiryo UI" panose="020B0604030504040204" pitchFamily="50" charset="-128"/>
              </a:rPr>
              <a:t>コンテナで</a:t>
            </a:r>
            <a:r>
              <a:rPr kumimoji="1" lang="en-US" altLang="ja-JP" sz="2000" dirty="0" err="1">
                <a:latin typeface="Meiryo UI" panose="020B0604030504040204" pitchFamily="50" charset="-128"/>
                <a:ea typeface="Meiryo UI" panose="020B0604030504040204" pitchFamily="50" charset="-128"/>
              </a:rPr>
              <a:t>TodoService</a:t>
            </a:r>
            <a:r>
              <a:rPr kumimoji="1" lang="ja-JP" altLang="en-US" sz="2000" dirty="0">
                <a:latin typeface="Meiryo UI" panose="020B0604030504040204" pitchFamily="50" charset="-128"/>
                <a:ea typeface="Meiryo UI" panose="020B0604030504040204" pitchFamily="50" charset="-128"/>
              </a:rPr>
              <a:t>を設定したいので</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コンストラクタを作成します。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en-US" altLang="ja-JP" sz="2800" b="1" dirty="0" err="1">
                <a:latin typeface="Meiryo UI" panose="020B0604030504040204" pitchFamily="50" charset="-128"/>
                <a:ea typeface="Meiryo UI" panose="020B0604030504040204" pitchFamily="50" charset="-128"/>
              </a:rPr>
              <a:t>TodosAction</a:t>
            </a:r>
            <a:r>
              <a:rPr kumimoji="1" lang="ja-JP" altLang="en-US" sz="2800" b="1" dirty="0">
                <a:latin typeface="Meiryo UI" panose="020B0604030504040204" pitchFamily="50" charset="-128"/>
                <a:ea typeface="Meiryo UI" panose="020B0604030504040204" pitchFamily="50" charset="-128"/>
              </a:rPr>
              <a:t>クラスの作成</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65</a:t>
            </a:fld>
            <a:endParaRPr kumimoji="1" lang="ja-JP" altLang="en-US"/>
          </a:p>
        </p:txBody>
      </p:sp>
      <p:sp>
        <p:nvSpPr>
          <p:cNvPr id="11" name="Rectangle 1">
            <a:extLst>
              <a:ext uri="{FF2B5EF4-FFF2-40B4-BE49-F238E27FC236}">
                <a16:creationId xmlns:a16="http://schemas.microsoft.com/office/drawing/2014/main" id="{5655FAD2-EAED-4826-A59A-1F1B3055B45A}"/>
              </a:ext>
            </a:extLst>
          </p:cNvPr>
          <p:cNvSpPr>
            <a:spLocks noChangeArrowheads="1"/>
          </p:cNvSpPr>
          <p:nvPr/>
        </p:nvSpPr>
        <p:spPr bwMode="auto">
          <a:xfrm>
            <a:off x="6400799" y="1174110"/>
            <a:ext cx="5700542" cy="5216813"/>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en-US" sz="900" b="0" i="0" u="none" strike="noStrike" cap="none" normalizeH="0" baseline="0" dirty="0">
                <a:ln>
                  <a:noFill/>
                </a:ln>
                <a:solidFill>
                  <a:srgbClr val="0033B3"/>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@SystemRepositoryComponent</a:t>
            </a:r>
            <a:b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@Path</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"/todos"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class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TodosAction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private final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TodoService </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todoService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TodosAction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TodoService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todoService)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this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todoService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todoService;</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@GET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@Produces(MediaType.</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APPLICATION_JSON</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public List&lt;TodoResponse&gt; get() {</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UserId userId = new UserId("1001");</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List&lt;Todo&gt; todos = todoService.list(userId);</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return todos.stream()</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.map(todo -&gt; new TodoResponse(todo.id(), todo.text(), todo.status()))</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.collect(Collectors.</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toList</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public static class TodoResponse {</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public final Long id;</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public final String text;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public final Boolean completed;</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public TodoResponse(TodoId id, TodoText text, TodoStatus status) {</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this.id = id.value();</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this.text = text.value();</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this.completed = status == TodoStatus.</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COMPLETED</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endParaRPr kumimoji="0" lang="ja-JP" altLang="ja-JP" sz="1800" b="0" i="0" u="none" strike="noStrike" cap="none" normalizeH="0" baseline="0" dirty="0">
              <a:ln>
                <a:noFill/>
              </a:ln>
              <a:solidFill>
                <a:schemeClr val="tx1"/>
              </a:solidFill>
              <a:effectLst/>
              <a:latin typeface="Consolas" panose="020B0609020204030204" pitchFamily="49" charset="0"/>
            </a:endParaRPr>
          </a:p>
        </p:txBody>
      </p:sp>
    </p:spTree>
    <p:extLst>
      <p:ext uri="{BB962C8B-B14F-4D97-AF65-F5344CB8AC3E}">
        <p14:creationId xmlns:p14="http://schemas.microsoft.com/office/powerpoint/2010/main" val="59755412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965077"/>
          </a:xfrm>
          <a:prstGeom prst="rect">
            <a:avLst/>
          </a:prstGeom>
          <a:noFill/>
        </p:spPr>
        <p:txBody>
          <a:bodyPr wrap="square" rtlCol="0">
            <a:spAutoFit/>
          </a:bodyPr>
          <a:lstStyle/>
          <a:p>
            <a:pPr>
              <a:lnSpc>
                <a:spcPts val="3200"/>
              </a:lnSpc>
            </a:pPr>
            <a:r>
              <a:rPr kumimoji="1" lang="en-US" altLang="ja-JP" sz="2000" dirty="0" err="1">
                <a:highlight>
                  <a:srgbClr val="FFFF00"/>
                </a:highlight>
                <a:latin typeface="Meiryo UI" panose="020B0604030504040204" pitchFamily="50" charset="-128"/>
                <a:ea typeface="Meiryo UI" panose="020B0604030504040204" pitchFamily="50" charset="-128"/>
              </a:rPr>
              <a:t>TodosAction</a:t>
            </a:r>
            <a:r>
              <a:rPr kumimoji="1" lang="ja-JP" altLang="en-US" sz="2000" dirty="0">
                <a:highlight>
                  <a:srgbClr val="FFFF00"/>
                </a:highlight>
                <a:latin typeface="Meiryo UI" panose="020B0604030504040204" pitchFamily="50" charset="-128"/>
                <a:ea typeface="Meiryo UI" panose="020B0604030504040204" pitchFamily="50" charset="-128"/>
              </a:rPr>
              <a:t>クラス</a:t>
            </a:r>
            <a:r>
              <a:rPr kumimoji="1" lang="ja-JP" altLang="en-US" sz="2000" dirty="0">
                <a:latin typeface="Meiryo UI" panose="020B0604030504040204" pitchFamily="50" charset="-128"/>
                <a:ea typeface="Meiryo UI" panose="020B0604030504040204" pitchFamily="50" charset="-128"/>
              </a:rPr>
              <a:t>の続き。</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レスポンスの</a:t>
            </a:r>
            <a:r>
              <a:rPr kumimoji="1" lang="en-US" altLang="ja-JP" sz="2000" dirty="0">
                <a:latin typeface="Meiryo UI" panose="020B0604030504040204" pitchFamily="50" charset="-128"/>
                <a:ea typeface="Meiryo UI" panose="020B0604030504040204" pitchFamily="50" charset="-128"/>
              </a:rPr>
              <a:t>JSON</a:t>
            </a:r>
            <a:r>
              <a:rPr kumimoji="1" lang="ja-JP" altLang="en-US" sz="2000" dirty="0">
                <a:latin typeface="Meiryo UI" panose="020B0604030504040204" pitchFamily="50" charset="-128"/>
                <a:ea typeface="Meiryo UI" panose="020B0604030504040204" pitchFamily="50" charset="-128"/>
              </a:rPr>
              <a:t>に合わせた</a:t>
            </a:r>
            <a:r>
              <a:rPr kumimoji="1" lang="en-US" altLang="ja-JP" sz="2000" dirty="0" err="1">
                <a:latin typeface="Meiryo UI" panose="020B0604030504040204" pitchFamily="50" charset="-128"/>
                <a:ea typeface="Meiryo UI" panose="020B0604030504040204" pitchFamily="50" charset="-128"/>
              </a:rPr>
              <a:t>TodoResponse</a:t>
            </a:r>
            <a:r>
              <a:rPr kumimoji="1" lang="ja-JP" altLang="en-US" sz="2000" dirty="0">
                <a:latin typeface="Meiryo UI" panose="020B0604030504040204" pitchFamily="50" charset="-128"/>
                <a:ea typeface="Meiryo UI" panose="020B0604030504040204" pitchFamily="50" charset="-128"/>
              </a:rPr>
              <a:t>クラスを</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作成します。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ToDo</a:t>
            </a:r>
            <a:r>
              <a:rPr kumimoji="1" lang="ja-JP" altLang="en-US" sz="2000" dirty="0">
                <a:latin typeface="Meiryo UI" panose="020B0604030504040204" pitchFamily="50" charset="-128"/>
                <a:ea typeface="Meiryo UI" panose="020B0604030504040204" pitchFamily="50" charset="-128"/>
              </a:rPr>
              <a:t>一覧表示に対応するメソッドを作成します。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HTTP</a:t>
            </a:r>
            <a:r>
              <a:rPr kumimoji="1" lang="ja-JP" altLang="en-US" sz="2000" dirty="0">
                <a:latin typeface="Meiryo UI" panose="020B0604030504040204" pitchFamily="50" charset="-128"/>
                <a:ea typeface="Meiryo UI" panose="020B0604030504040204" pitchFamily="50" charset="-128"/>
              </a:rPr>
              <a:t>メソッドとレスポンスの</a:t>
            </a:r>
            <a:r>
              <a:rPr kumimoji="1" lang="en-US" altLang="ja-JP" sz="2000" dirty="0">
                <a:latin typeface="Meiryo UI" panose="020B0604030504040204" pitchFamily="50" charset="-128"/>
                <a:ea typeface="Meiryo UI" panose="020B0604030504040204" pitchFamily="50" charset="-128"/>
              </a:rPr>
              <a:t>Content-Type</a:t>
            </a:r>
            <a:r>
              <a:rPr kumimoji="1" lang="ja-JP" altLang="en-US" sz="2000" dirty="0">
                <a:latin typeface="Meiryo UI" panose="020B0604030504040204" pitchFamily="50" charset="-128"/>
                <a:ea typeface="Meiryo UI" panose="020B0604030504040204" pitchFamily="50" charset="-128"/>
              </a:rPr>
              <a:t>を</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アノテーションで宣言します。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認証機能はまだ作ってないので固定のユーザ</a:t>
            </a:r>
            <a:r>
              <a:rPr kumimoji="1" lang="en-US" altLang="ja-JP" sz="2000" dirty="0">
                <a:latin typeface="Meiryo UI" panose="020B0604030504040204" pitchFamily="50" charset="-128"/>
                <a:ea typeface="Meiryo UI" panose="020B0604030504040204" pitchFamily="50" charset="-128"/>
              </a:rPr>
              <a:t>ID</a:t>
            </a:r>
            <a:r>
              <a:rPr kumimoji="1" lang="ja-JP" altLang="en-US" sz="2000" dirty="0">
                <a:latin typeface="Meiryo UI" panose="020B0604030504040204" pitchFamily="50" charset="-128"/>
                <a:ea typeface="Meiryo UI" panose="020B0604030504040204" pitchFamily="50" charset="-128"/>
              </a:rPr>
              <a:t>を</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使います。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err="1">
                <a:latin typeface="Meiryo UI" panose="020B0604030504040204" pitchFamily="50" charset="-128"/>
                <a:ea typeface="Meiryo UI" panose="020B0604030504040204" pitchFamily="50" charset="-128"/>
              </a:rPr>
              <a:t>TodoService</a:t>
            </a:r>
            <a:r>
              <a:rPr kumimoji="1" lang="ja-JP" altLang="en-US" sz="2000" dirty="0">
                <a:latin typeface="Meiryo UI" panose="020B0604030504040204" pitchFamily="50" charset="-128"/>
                <a:ea typeface="Meiryo UI" panose="020B0604030504040204" pitchFamily="50" charset="-128"/>
              </a:rPr>
              <a:t>を使って</a:t>
            </a:r>
            <a:r>
              <a:rPr kumimoji="1" lang="en-US" altLang="ja-JP" sz="2000" dirty="0">
                <a:latin typeface="Meiryo UI" panose="020B0604030504040204" pitchFamily="50" charset="-128"/>
                <a:ea typeface="Meiryo UI" panose="020B0604030504040204" pitchFamily="50" charset="-128"/>
              </a:rPr>
              <a:t>ToDo</a:t>
            </a:r>
            <a:r>
              <a:rPr kumimoji="1" lang="ja-JP" altLang="en-US" sz="2000" dirty="0">
                <a:latin typeface="Meiryo UI" panose="020B0604030504040204" pitchFamily="50" charset="-128"/>
                <a:ea typeface="Meiryo UI" panose="020B0604030504040204" pitchFamily="50" charset="-128"/>
              </a:rPr>
              <a:t>一覧を取得し、</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err="1">
                <a:latin typeface="Meiryo UI" panose="020B0604030504040204" pitchFamily="50" charset="-128"/>
                <a:ea typeface="Meiryo UI" panose="020B0604030504040204" pitchFamily="50" charset="-128"/>
              </a:rPr>
              <a:t>TodoResponse</a:t>
            </a:r>
            <a:r>
              <a:rPr kumimoji="1" lang="ja-JP" altLang="en-US" sz="2000" dirty="0">
                <a:latin typeface="Meiryo UI" panose="020B0604030504040204" pitchFamily="50" charset="-128"/>
                <a:ea typeface="Meiryo UI" panose="020B0604030504040204" pitchFamily="50" charset="-128"/>
              </a:rPr>
              <a:t>に変換します。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en-US" altLang="ja-JP" sz="2800" b="1" dirty="0" err="1">
                <a:latin typeface="Meiryo UI" panose="020B0604030504040204" pitchFamily="50" charset="-128"/>
                <a:ea typeface="Meiryo UI" panose="020B0604030504040204" pitchFamily="50" charset="-128"/>
              </a:rPr>
              <a:t>TodosAction</a:t>
            </a:r>
            <a:r>
              <a:rPr kumimoji="1" lang="ja-JP" altLang="en-US" sz="2800" b="1" dirty="0">
                <a:latin typeface="Meiryo UI" panose="020B0604030504040204" pitchFamily="50" charset="-128"/>
                <a:ea typeface="Meiryo UI" panose="020B0604030504040204" pitchFamily="50" charset="-128"/>
              </a:rPr>
              <a:t>クラスの作成</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66</a:t>
            </a:fld>
            <a:endParaRPr kumimoji="1" lang="ja-JP" altLang="en-US"/>
          </a:p>
        </p:txBody>
      </p:sp>
      <p:sp>
        <p:nvSpPr>
          <p:cNvPr id="5" name="Rectangle 1">
            <a:extLst>
              <a:ext uri="{FF2B5EF4-FFF2-40B4-BE49-F238E27FC236}">
                <a16:creationId xmlns:a16="http://schemas.microsoft.com/office/drawing/2014/main" id="{A9D1D221-917A-4C4C-8D49-47E1B54A9523}"/>
              </a:ext>
            </a:extLst>
          </p:cNvPr>
          <p:cNvSpPr>
            <a:spLocks noChangeArrowheads="1"/>
          </p:cNvSpPr>
          <p:nvPr/>
        </p:nvSpPr>
        <p:spPr bwMode="auto">
          <a:xfrm>
            <a:off x="6400799" y="1182674"/>
            <a:ext cx="5654181" cy="5216813"/>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en-US" sz="900" b="0" i="0" u="none" strike="noStrike" cap="none" normalizeH="0" baseline="0" dirty="0">
                <a:ln>
                  <a:noFill/>
                </a:ln>
                <a:solidFill>
                  <a:srgbClr val="0033B3"/>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@SystemRepositoryComponent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@Path("/todos")</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public class TodosAction {</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private final TodoService todoService;</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public TodosAction(TodoService todoService) {</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this.todoService = todoService;</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@GET</a:t>
            </a:r>
            <a:b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    @Produces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MediaType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APPLICATION_JSON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List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&lt;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TodoResponse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&gt;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get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UserId userId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new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UserId(</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"1001"</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List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&lt;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&gt;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todos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todoService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.list(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userId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return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.stream()</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.map(todo -&gt;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new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TodoResponse(todo.id(), todo.text(), todo.status()))</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.collect(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Collectors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toList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static class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TodoResponse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final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Long </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id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final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String </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text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final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Boolean </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completed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TodoResponse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TodoId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id,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TodoText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text,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TodoStatus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status)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this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id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id.value();</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this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text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text.value();</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this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completed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status ==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TodoStatus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COMPLETED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a:t>
            </a:r>
            <a:endParaRPr kumimoji="0" lang="ja-JP" altLang="ja-JP" sz="1800" b="0" i="0" u="none" strike="noStrike" cap="none" normalizeH="0" baseline="0" dirty="0">
              <a:ln>
                <a:noFill/>
              </a:ln>
              <a:solidFill>
                <a:schemeClr val="tx1"/>
              </a:solidFill>
              <a:effectLst/>
              <a:latin typeface="Consolas" panose="020B0609020204030204" pitchFamily="49" charset="0"/>
            </a:endParaRPr>
          </a:p>
        </p:txBody>
      </p:sp>
    </p:spTree>
    <p:extLst>
      <p:ext uri="{BB962C8B-B14F-4D97-AF65-F5344CB8AC3E}">
        <p14:creationId xmlns:p14="http://schemas.microsoft.com/office/powerpoint/2010/main" val="121670029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正方形/長方形 7">
            <a:extLst>
              <a:ext uri="{FF2B5EF4-FFF2-40B4-BE49-F238E27FC236}">
                <a16:creationId xmlns:a16="http://schemas.microsoft.com/office/drawing/2014/main" id="{4C405F07-D99B-4EB8-AE63-ECB579403F0E}"/>
              </a:ext>
            </a:extLst>
          </p:cNvPr>
          <p:cNvSpPr/>
          <p:nvPr/>
        </p:nvSpPr>
        <p:spPr>
          <a:xfrm>
            <a:off x="0" y="8389"/>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861390"/>
          </a:xfrm>
          <a:prstGeom prst="rect">
            <a:avLst/>
          </a:prstGeom>
          <a:noFill/>
        </p:spPr>
        <p:txBody>
          <a:bodyPr wrap="square" rtlCol="0">
            <a:spAutoFit/>
          </a:bodyPr>
          <a:lstStyle/>
          <a:p>
            <a:pPr>
              <a:lnSpc>
                <a:spcPts val="3200"/>
              </a:lnSpc>
            </a:pPr>
            <a:r>
              <a:rPr kumimoji="1" lang="en-US" altLang="ja-JP" sz="2000" dirty="0" err="1">
                <a:highlight>
                  <a:srgbClr val="FFFF00"/>
                </a:highlight>
                <a:latin typeface="Meiryo UI" panose="020B0604030504040204" pitchFamily="50" charset="-128"/>
                <a:ea typeface="Meiryo UI" panose="020B0604030504040204" pitchFamily="50" charset="-128"/>
              </a:rPr>
              <a:t>TodosAction</a:t>
            </a:r>
            <a:r>
              <a:rPr kumimoji="1" lang="ja-JP" altLang="en-US" sz="2000" dirty="0">
                <a:highlight>
                  <a:srgbClr val="FFFF00"/>
                </a:highlight>
                <a:latin typeface="Meiryo UI" panose="020B0604030504040204" pitchFamily="50" charset="-128"/>
                <a:ea typeface="Meiryo UI" panose="020B0604030504040204" pitchFamily="50" charset="-128"/>
              </a:rPr>
              <a:t>クラス</a:t>
            </a:r>
            <a:r>
              <a:rPr kumimoji="1" lang="ja-JP" altLang="en-US" sz="2000" dirty="0">
                <a:latin typeface="Meiryo UI" panose="020B0604030504040204" pitchFamily="50" charset="-128"/>
                <a:ea typeface="Meiryo UI" panose="020B0604030504040204" pitchFamily="50" charset="-128"/>
              </a:rPr>
              <a:t>を作成します。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en-US" altLang="ja-JP" sz="2800" b="1" dirty="0" err="1">
                <a:latin typeface="Meiryo UI" panose="020B0604030504040204" pitchFamily="50" charset="-128"/>
                <a:ea typeface="Meiryo UI" panose="020B0604030504040204" pitchFamily="50" charset="-128"/>
              </a:rPr>
              <a:t>TodosAction</a:t>
            </a:r>
            <a:r>
              <a:rPr kumimoji="1" lang="ja-JP" altLang="en-US" sz="2800" b="1" dirty="0">
                <a:latin typeface="Meiryo UI" panose="020B0604030504040204" pitchFamily="50" charset="-128"/>
                <a:ea typeface="Meiryo UI" panose="020B0604030504040204" pitchFamily="50" charset="-128"/>
              </a:rPr>
              <a:t>クラスの作成</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67</a:t>
            </a:fld>
            <a:endParaRPr kumimoji="1" lang="ja-JP" altLang="en-US"/>
          </a:p>
        </p:txBody>
      </p:sp>
      <p:sp>
        <p:nvSpPr>
          <p:cNvPr id="2" name="テキスト ボックス 1">
            <a:extLst>
              <a:ext uri="{FF2B5EF4-FFF2-40B4-BE49-F238E27FC236}">
                <a16:creationId xmlns:a16="http://schemas.microsoft.com/office/drawing/2014/main" id="{542EDD8F-476D-4712-BAA1-62115EE537A8}"/>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dirty="0">
                <a:solidFill>
                  <a:schemeClr val="bg1"/>
                </a:solidFill>
                <a:latin typeface="Meiryo UI" panose="020B0604030504040204" pitchFamily="50" charset="-128"/>
                <a:ea typeface="Meiryo UI" panose="020B0604030504040204" pitchFamily="50" charset="-128"/>
              </a:rPr>
              <a:t>Work</a:t>
            </a:r>
          </a:p>
        </p:txBody>
      </p:sp>
      <p:sp>
        <p:nvSpPr>
          <p:cNvPr id="10" name="Rectangle 1">
            <a:extLst>
              <a:ext uri="{FF2B5EF4-FFF2-40B4-BE49-F238E27FC236}">
                <a16:creationId xmlns:a16="http://schemas.microsoft.com/office/drawing/2014/main" id="{7231F6B1-5B9C-44FD-9EB3-3ECC9D9465C4}"/>
              </a:ext>
            </a:extLst>
          </p:cNvPr>
          <p:cNvSpPr>
            <a:spLocks noChangeArrowheads="1"/>
          </p:cNvSpPr>
          <p:nvPr/>
        </p:nvSpPr>
        <p:spPr bwMode="auto">
          <a:xfrm>
            <a:off x="6400799" y="1182673"/>
            <a:ext cx="5654181" cy="5216813"/>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en-US" sz="900" b="0" i="0" u="none" strike="noStrike" cap="none" normalizeH="0" baseline="0" dirty="0">
                <a:ln>
                  <a:noFill/>
                </a:ln>
                <a:solidFill>
                  <a:srgbClr val="0033B3"/>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@SystemRepositoryComponent</a:t>
            </a:r>
            <a:b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@Path</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"/todos"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class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TodosAction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private final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TodoService </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todoService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TodosAction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TodoService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todoService)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this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todoService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todoService;</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@GET</a:t>
            </a:r>
            <a:b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    @Produces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MediaType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APPLICATION_JSON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List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&lt;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TodoResponse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&gt;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get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UserId userId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new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UserId(</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"1001"</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List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&lt;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&gt;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todos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todoService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.list(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userId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return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.stream()</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.map(todo -&gt;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new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TodoResponse(todo.id(), todo.text(), todo.status()))</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.collect(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Collectors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toList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static class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TodoResponse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final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Long </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id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final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String </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text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final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Boolean </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completed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TodoResponse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TodoId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id,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TodoText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text,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TodoStatus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status)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this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id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id.value();</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this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text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text.value();</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this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completed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status ==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TodoStatus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COMPLETED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effectLst/>
                <a:latin typeface="Consolas" panose="020B0609020204030204" pitchFamily="49" charset="0"/>
                <a:ea typeface="JetBrains Mono"/>
              </a:rPr>
              <a:t>}</a:t>
            </a:r>
            <a:endParaRPr kumimoji="0" lang="ja-JP" altLang="ja-JP" sz="1800" b="0" i="0" u="none" strike="noStrike" cap="none" normalizeH="0" baseline="0" dirty="0">
              <a:ln>
                <a:noFill/>
              </a:ln>
              <a:effectLst/>
              <a:latin typeface="Consolas" panose="020B0609020204030204" pitchFamily="49" charset="0"/>
            </a:endParaRPr>
          </a:p>
        </p:txBody>
      </p:sp>
    </p:spTree>
    <p:extLst>
      <p:ext uri="{BB962C8B-B14F-4D97-AF65-F5344CB8AC3E}">
        <p14:creationId xmlns:p14="http://schemas.microsoft.com/office/powerpoint/2010/main" val="57506538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622570" y="900000"/>
            <a:ext cx="10846341" cy="4796492"/>
          </a:xfrm>
          <a:prstGeom prst="rect">
            <a:avLst/>
          </a:prstGeom>
          <a:noFill/>
          <a:ln>
            <a:noFill/>
          </a:ln>
          <a:effectLst/>
        </p:spPr>
        <p:txBody>
          <a:bodyPr wrap="square" tIns="360000" bIns="360000" rtlCol="0" anchor="ctr">
            <a:noAutofit/>
          </a:bodyPr>
          <a:lstStyle/>
          <a:p>
            <a:r>
              <a:rPr lang="ja-JP" altLang="en-US" sz="4400" b="1" dirty="0">
                <a:solidFill>
                  <a:schemeClr val="bg1"/>
                </a:solidFill>
                <a:latin typeface="Meiryo UI" panose="020B0604030504040204" pitchFamily="50" charset="-128"/>
                <a:ea typeface="Meiryo UI" panose="020B0604030504040204" pitchFamily="50" charset="-128"/>
              </a:rPr>
              <a:t>質問タイム</a:t>
            </a:r>
            <a:endParaRPr lang="en-US" altLang="ja-JP" sz="4400" b="1" dirty="0">
              <a:solidFill>
                <a:schemeClr val="bg1"/>
              </a:solidFill>
              <a:latin typeface="Meiryo UI" panose="020B0604030504040204" pitchFamily="50" charset="-128"/>
              <a:ea typeface="Meiryo UI" panose="020B0604030504040204" pitchFamily="50" charset="-128"/>
            </a:endParaRPr>
          </a:p>
          <a:p>
            <a:endParaRPr lang="en-US" altLang="ja-JP" sz="4400" b="1" dirty="0">
              <a:solidFill>
                <a:schemeClr val="bg1"/>
              </a:solidFill>
              <a:latin typeface="Meiryo UI" panose="020B0604030504040204" pitchFamily="50" charset="-128"/>
              <a:ea typeface="Meiryo UI" panose="020B0604030504040204" pitchFamily="50" charset="-128"/>
            </a:endParaRPr>
          </a:p>
          <a:p>
            <a:r>
              <a:rPr lang="en-US" altLang="ja-JP" sz="4400" b="1" dirty="0">
                <a:solidFill>
                  <a:schemeClr val="bg1"/>
                </a:solidFill>
                <a:latin typeface="Meiryo UI" panose="020B0604030504040204" pitchFamily="50" charset="-128"/>
                <a:ea typeface="Meiryo UI" panose="020B0604030504040204" pitchFamily="50" charset="-128"/>
              </a:rPr>
              <a:t>REST</a:t>
            </a:r>
            <a:r>
              <a:rPr lang="ja-JP" altLang="en-US" sz="4400" b="1" dirty="0">
                <a:solidFill>
                  <a:schemeClr val="bg1"/>
                </a:solidFill>
                <a:latin typeface="Meiryo UI" panose="020B0604030504040204" pitchFamily="50" charset="-128"/>
                <a:ea typeface="Meiryo UI" panose="020B0604030504040204" pitchFamily="50" charset="-128"/>
              </a:rPr>
              <a:t> </a:t>
            </a:r>
            <a:r>
              <a:rPr lang="en-US" altLang="ja-JP" sz="4400" b="1" dirty="0">
                <a:solidFill>
                  <a:schemeClr val="bg1"/>
                </a:solidFill>
                <a:latin typeface="Meiryo UI" panose="020B0604030504040204" pitchFamily="50" charset="-128"/>
                <a:ea typeface="Meiryo UI" panose="020B0604030504040204" pitchFamily="50" charset="-128"/>
              </a:rPr>
              <a:t>API</a:t>
            </a:r>
            <a:r>
              <a:rPr lang="ja-JP" altLang="en-US" sz="4400" b="1" dirty="0">
                <a:solidFill>
                  <a:schemeClr val="bg1"/>
                </a:solidFill>
                <a:latin typeface="Meiryo UI" panose="020B0604030504040204" pitchFamily="50" charset="-128"/>
                <a:ea typeface="Meiryo UI" panose="020B0604030504040204" pitchFamily="50" charset="-128"/>
              </a:rPr>
              <a:t>の実装は難しいですか？</a:t>
            </a:r>
            <a:endParaRPr lang="en-US" altLang="ja-JP" sz="4400" b="1" dirty="0">
              <a:solidFill>
                <a:schemeClr val="bg1"/>
              </a:solidFill>
              <a:latin typeface="Meiryo UI" panose="020B0604030504040204" pitchFamily="50" charset="-128"/>
              <a:ea typeface="Meiryo UI" panose="020B0604030504040204" pitchFamily="50" charset="-128"/>
            </a:endParaRPr>
          </a:p>
        </p:txBody>
      </p:sp>
      <p:sp>
        <p:nvSpPr>
          <p:cNvPr id="3" name="スライド番号プレースホルダー 2">
            <a:extLst>
              <a:ext uri="{FF2B5EF4-FFF2-40B4-BE49-F238E27FC236}">
                <a16:creationId xmlns:a16="http://schemas.microsoft.com/office/drawing/2014/main" id="{6F448A2C-9C5D-4263-A831-BD5C7B1E0ACF}"/>
              </a:ext>
            </a:extLst>
          </p:cNvPr>
          <p:cNvSpPr>
            <a:spLocks noGrp="1"/>
          </p:cNvSpPr>
          <p:nvPr>
            <p:ph type="sldNum" sz="quarter" idx="12"/>
          </p:nvPr>
        </p:nvSpPr>
        <p:spPr/>
        <p:txBody>
          <a:bodyPr/>
          <a:lstStyle/>
          <a:p>
            <a:fld id="{A783C381-2822-4F05-8A88-66F73725CF2D}" type="slidenum">
              <a:rPr kumimoji="1" lang="ja-JP" altLang="en-US" smtClean="0"/>
              <a:t>68</a:t>
            </a:fld>
            <a:endParaRPr kumimoji="1" lang="ja-JP" altLang="en-US"/>
          </a:p>
        </p:txBody>
      </p:sp>
    </p:spTree>
    <p:extLst>
      <p:ext uri="{BB962C8B-B14F-4D97-AF65-F5344CB8AC3E}">
        <p14:creationId xmlns:p14="http://schemas.microsoft.com/office/powerpoint/2010/main" val="258519223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622570" y="900000"/>
            <a:ext cx="10846341" cy="4796492"/>
          </a:xfrm>
          <a:prstGeom prst="rect">
            <a:avLst/>
          </a:prstGeom>
          <a:noFill/>
          <a:ln>
            <a:noFill/>
          </a:ln>
          <a:effectLst/>
        </p:spPr>
        <p:txBody>
          <a:bodyPr wrap="square" tIns="360000" bIns="360000" rtlCol="0" anchor="ctr">
            <a:noAutofit/>
          </a:bodyPr>
          <a:lstStyle/>
          <a:p>
            <a:r>
              <a:rPr lang="en-US" altLang="ja-JP" sz="4400" b="1" dirty="0">
                <a:solidFill>
                  <a:schemeClr val="bg1"/>
                </a:solidFill>
                <a:latin typeface="Meiryo UI" panose="020B0604030504040204" pitchFamily="50" charset="-128"/>
                <a:ea typeface="Meiryo UI" panose="020B0604030504040204" pitchFamily="50" charset="-128"/>
              </a:rPr>
              <a:t>10</a:t>
            </a:r>
            <a:r>
              <a:rPr lang="ja-JP" altLang="en-US" sz="4400" b="1" dirty="0">
                <a:solidFill>
                  <a:schemeClr val="bg1"/>
                </a:solidFill>
                <a:latin typeface="Meiryo UI" panose="020B0604030504040204" pitchFamily="50" charset="-128"/>
                <a:ea typeface="Meiryo UI" panose="020B0604030504040204" pitchFamily="50" charset="-128"/>
              </a:rPr>
              <a:t>分休憩</a:t>
            </a:r>
            <a:endParaRPr lang="en-US" altLang="ja-JP" sz="4400" b="1" dirty="0">
              <a:solidFill>
                <a:schemeClr val="bg1"/>
              </a:solidFill>
              <a:latin typeface="Meiryo UI" panose="020B0604030504040204" pitchFamily="50" charset="-128"/>
              <a:ea typeface="Meiryo UI" panose="020B0604030504040204" pitchFamily="50" charset="-128"/>
            </a:endParaRPr>
          </a:p>
          <a:p>
            <a:endParaRPr lang="en-US" altLang="ja-JP" sz="4400" b="1" dirty="0">
              <a:solidFill>
                <a:schemeClr val="bg1"/>
              </a:solidFill>
              <a:latin typeface="Meiryo UI" panose="020B0604030504040204" pitchFamily="50" charset="-128"/>
              <a:ea typeface="Meiryo UI" panose="020B0604030504040204" pitchFamily="50" charset="-128"/>
            </a:endParaRPr>
          </a:p>
          <a:p>
            <a:r>
              <a:rPr lang="ja-JP" altLang="en-US" sz="4400" b="1" dirty="0">
                <a:solidFill>
                  <a:schemeClr val="bg1"/>
                </a:solidFill>
                <a:latin typeface="Meiryo UI" panose="020B0604030504040204" pitchFamily="50" charset="-128"/>
                <a:ea typeface="Meiryo UI" panose="020B0604030504040204" pitchFamily="50" charset="-128"/>
              </a:rPr>
              <a:t>休憩中は質問</a:t>
            </a:r>
            <a:r>
              <a:rPr lang="en-US" altLang="ja-JP" sz="4400" b="1" dirty="0">
                <a:solidFill>
                  <a:schemeClr val="bg1"/>
                </a:solidFill>
                <a:latin typeface="Meiryo UI" panose="020B0604030504040204" pitchFamily="50" charset="-128"/>
                <a:ea typeface="Meiryo UI" panose="020B0604030504040204" pitchFamily="50" charset="-128"/>
              </a:rPr>
              <a:t>OK</a:t>
            </a:r>
            <a:r>
              <a:rPr lang="ja-JP" altLang="en-US" sz="4400" b="1" dirty="0">
                <a:solidFill>
                  <a:schemeClr val="bg1"/>
                </a:solidFill>
                <a:latin typeface="Meiryo UI" panose="020B0604030504040204" pitchFamily="50" charset="-128"/>
                <a:ea typeface="Meiryo UI" panose="020B0604030504040204" pitchFamily="50" charset="-128"/>
              </a:rPr>
              <a:t>です！</a:t>
            </a:r>
            <a:endParaRPr lang="en-US" altLang="ja-JP" sz="4400" b="1" dirty="0">
              <a:solidFill>
                <a:schemeClr val="bg1"/>
              </a:solidFill>
              <a:latin typeface="Meiryo UI" panose="020B0604030504040204" pitchFamily="50" charset="-128"/>
              <a:ea typeface="Meiryo UI" panose="020B0604030504040204" pitchFamily="50" charset="-128"/>
            </a:endParaRPr>
          </a:p>
        </p:txBody>
      </p:sp>
      <p:sp>
        <p:nvSpPr>
          <p:cNvPr id="3" name="スライド番号プレースホルダー 2">
            <a:extLst>
              <a:ext uri="{FF2B5EF4-FFF2-40B4-BE49-F238E27FC236}">
                <a16:creationId xmlns:a16="http://schemas.microsoft.com/office/drawing/2014/main" id="{6F448A2C-9C5D-4263-A831-BD5C7B1E0ACF}"/>
              </a:ext>
            </a:extLst>
          </p:cNvPr>
          <p:cNvSpPr>
            <a:spLocks noGrp="1"/>
          </p:cNvSpPr>
          <p:nvPr>
            <p:ph type="sldNum" sz="quarter" idx="12"/>
          </p:nvPr>
        </p:nvSpPr>
        <p:spPr/>
        <p:txBody>
          <a:bodyPr/>
          <a:lstStyle/>
          <a:p>
            <a:fld id="{A783C381-2822-4F05-8A88-66F73725CF2D}" type="slidenum">
              <a:rPr kumimoji="1" lang="ja-JP" altLang="en-US" smtClean="0"/>
              <a:t>69</a:t>
            </a:fld>
            <a:endParaRPr kumimoji="1" lang="ja-JP" altLang="en-US"/>
          </a:p>
        </p:txBody>
      </p:sp>
    </p:spTree>
    <p:extLst>
      <p:ext uri="{BB962C8B-B14F-4D97-AF65-F5344CB8AC3E}">
        <p14:creationId xmlns:p14="http://schemas.microsoft.com/office/powerpoint/2010/main" val="41515151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0" y="900000"/>
            <a:ext cx="12188389" cy="4796492"/>
          </a:xfrm>
          <a:prstGeom prst="rect">
            <a:avLst/>
          </a:prstGeom>
          <a:noFill/>
          <a:ln>
            <a:noFill/>
          </a:ln>
          <a:effectLst/>
        </p:spPr>
        <p:txBody>
          <a:bodyPr wrap="square" tIns="360000" bIns="360000" rtlCol="0" anchor="ctr">
            <a:noAutofit/>
          </a:bodyPr>
          <a:lstStyle/>
          <a:p>
            <a:pPr algn="ctr"/>
            <a:r>
              <a:rPr lang="en-US" altLang="ja-JP" sz="4400" b="1" dirty="0">
                <a:solidFill>
                  <a:schemeClr val="bg1"/>
                </a:solidFill>
                <a:latin typeface="Meiryo UI" panose="020B0604030504040204" pitchFamily="50" charset="-128"/>
                <a:ea typeface="Meiryo UI" panose="020B0604030504040204" pitchFamily="50" charset="-128"/>
              </a:rPr>
              <a:t>SPA</a:t>
            </a:r>
            <a:r>
              <a:rPr lang="ja-JP" altLang="en-US" sz="4400" b="1" dirty="0">
                <a:solidFill>
                  <a:schemeClr val="bg1"/>
                </a:solidFill>
                <a:latin typeface="Meiryo UI" panose="020B0604030504040204" pitchFamily="50" charset="-128"/>
                <a:ea typeface="Meiryo UI" panose="020B0604030504040204" pitchFamily="50" charset="-128"/>
              </a:rPr>
              <a:t>のバックエンドとなる</a:t>
            </a:r>
            <a:endParaRPr lang="en-US" altLang="ja-JP" sz="4400" b="1" dirty="0">
              <a:solidFill>
                <a:schemeClr val="bg1"/>
              </a:solidFill>
              <a:latin typeface="Meiryo UI" panose="020B0604030504040204" pitchFamily="50" charset="-128"/>
              <a:ea typeface="Meiryo UI" panose="020B0604030504040204" pitchFamily="50" charset="-128"/>
            </a:endParaRPr>
          </a:p>
          <a:p>
            <a:pPr algn="ctr"/>
            <a:r>
              <a:rPr lang="en-US" altLang="ja-JP" sz="4400" b="1" dirty="0">
                <a:solidFill>
                  <a:schemeClr val="bg1"/>
                </a:solidFill>
                <a:latin typeface="Meiryo UI" panose="020B0604030504040204" pitchFamily="50" charset="-128"/>
                <a:ea typeface="Meiryo UI" panose="020B0604030504040204" pitchFamily="50" charset="-128"/>
              </a:rPr>
              <a:t>REST API</a:t>
            </a:r>
            <a:r>
              <a:rPr lang="ja-JP" altLang="en-US" sz="4400" b="1" dirty="0">
                <a:solidFill>
                  <a:schemeClr val="bg1"/>
                </a:solidFill>
                <a:latin typeface="Meiryo UI" panose="020B0604030504040204" pitchFamily="50" charset="-128"/>
                <a:ea typeface="Meiryo UI" panose="020B0604030504040204" pitchFamily="50" charset="-128"/>
              </a:rPr>
              <a:t>の作り方を学ぶハンズオン</a:t>
            </a:r>
          </a:p>
        </p:txBody>
      </p:sp>
      <p:sp>
        <p:nvSpPr>
          <p:cNvPr id="3" name="スライド番号プレースホルダー 2">
            <a:extLst>
              <a:ext uri="{FF2B5EF4-FFF2-40B4-BE49-F238E27FC236}">
                <a16:creationId xmlns:a16="http://schemas.microsoft.com/office/drawing/2014/main" id="{3FABA6F9-C82F-4DBD-AF35-71543AF24758}"/>
              </a:ext>
            </a:extLst>
          </p:cNvPr>
          <p:cNvSpPr>
            <a:spLocks noGrp="1"/>
          </p:cNvSpPr>
          <p:nvPr>
            <p:ph type="sldNum" sz="quarter" idx="12"/>
          </p:nvPr>
        </p:nvSpPr>
        <p:spPr/>
        <p:txBody>
          <a:bodyPr/>
          <a:lstStyle/>
          <a:p>
            <a:fld id="{A783C381-2822-4F05-8A88-66F73725CF2D}" type="slidenum">
              <a:rPr kumimoji="1" lang="ja-JP" altLang="en-US" smtClean="0"/>
              <a:t>7</a:t>
            </a:fld>
            <a:endParaRPr kumimoji="1" lang="ja-JP" altLang="en-US"/>
          </a:p>
        </p:txBody>
      </p:sp>
    </p:spTree>
    <p:extLst>
      <p:ext uri="{BB962C8B-B14F-4D97-AF65-F5344CB8AC3E}">
        <p14:creationId xmlns:p14="http://schemas.microsoft.com/office/powerpoint/2010/main" val="296822872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0" y="900000"/>
            <a:ext cx="12188389" cy="4796492"/>
          </a:xfrm>
          <a:prstGeom prst="rect">
            <a:avLst/>
          </a:prstGeom>
          <a:noFill/>
          <a:ln>
            <a:noFill/>
          </a:ln>
          <a:effectLst/>
        </p:spPr>
        <p:txBody>
          <a:bodyPr wrap="square" tIns="360000" bIns="360000" rtlCol="0" anchor="ctr">
            <a:noAutofit/>
          </a:bodyPr>
          <a:lstStyle/>
          <a:p>
            <a:pPr algn="ctr"/>
            <a:r>
              <a:rPr lang="en-US" altLang="ja-JP" sz="4400" b="1" dirty="0">
                <a:solidFill>
                  <a:schemeClr val="bg1"/>
                </a:solidFill>
                <a:latin typeface="Meiryo UI" panose="020B0604030504040204" pitchFamily="50" charset="-128"/>
                <a:ea typeface="Meiryo UI" panose="020B0604030504040204" pitchFamily="50" charset="-128"/>
              </a:rPr>
              <a:t>ToDo</a:t>
            </a:r>
            <a:r>
              <a:rPr lang="ja-JP" altLang="en-US" sz="4400" b="1" dirty="0">
                <a:solidFill>
                  <a:schemeClr val="bg1"/>
                </a:solidFill>
                <a:latin typeface="Meiryo UI" panose="020B0604030504040204" pitchFamily="50" charset="-128"/>
                <a:ea typeface="Meiryo UI" panose="020B0604030504040204" pitchFamily="50" charset="-128"/>
              </a:rPr>
              <a:t>一覧表示のテスト</a:t>
            </a:r>
            <a:endParaRPr lang="en-US" altLang="ja-JP" sz="4400" b="1" dirty="0">
              <a:solidFill>
                <a:schemeClr val="bg1"/>
              </a:solidFill>
              <a:latin typeface="Meiryo UI" panose="020B0604030504040204" pitchFamily="50" charset="-128"/>
              <a:ea typeface="Meiryo UI" panose="020B0604030504040204" pitchFamily="50" charset="-128"/>
            </a:endParaRPr>
          </a:p>
        </p:txBody>
      </p:sp>
      <p:sp>
        <p:nvSpPr>
          <p:cNvPr id="3" name="スライド番号プレースホルダー 2">
            <a:extLst>
              <a:ext uri="{FF2B5EF4-FFF2-40B4-BE49-F238E27FC236}">
                <a16:creationId xmlns:a16="http://schemas.microsoft.com/office/drawing/2014/main" id="{321E0297-002D-4A75-89F3-0A09CB1787EB}"/>
              </a:ext>
            </a:extLst>
          </p:cNvPr>
          <p:cNvSpPr>
            <a:spLocks noGrp="1"/>
          </p:cNvSpPr>
          <p:nvPr>
            <p:ph type="sldNum" sz="quarter" idx="12"/>
          </p:nvPr>
        </p:nvSpPr>
        <p:spPr/>
        <p:txBody>
          <a:bodyPr/>
          <a:lstStyle/>
          <a:p>
            <a:fld id="{A783C381-2822-4F05-8A88-66F73725CF2D}" type="slidenum">
              <a:rPr kumimoji="1" lang="ja-JP" altLang="en-US" smtClean="0"/>
              <a:t>70</a:t>
            </a:fld>
            <a:endParaRPr kumimoji="1" lang="ja-JP" altLang="en-US"/>
          </a:p>
        </p:txBody>
      </p:sp>
    </p:spTree>
    <p:extLst>
      <p:ext uri="{BB962C8B-B14F-4D97-AF65-F5344CB8AC3E}">
        <p14:creationId xmlns:p14="http://schemas.microsoft.com/office/powerpoint/2010/main" val="408244723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1271758"/>
          </a:xfrm>
          <a:prstGeom prst="rect">
            <a:avLst/>
          </a:prstGeom>
          <a:noFill/>
        </p:spPr>
        <p:txBody>
          <a:bodyPr wrap="square" rtlCol="0">
            <a:spAutoFit/>
          </a:bodyPr>
          <a:lstStyle/>
          <a:p>
            <a:pPr>
              <a:lnSpc>
                <a:spcPts val="3200"/>
              </a:lnSpc>
            </a:pPr>
            <a:r>
              <a:rPr kumimoji="1" lang="en-US" altLang="ja-JP" sz="2000" dirty="0" err="1">
                <a:latin typeface="Meiryo UI" panose="020B0604030504040204" pitchFamily="50" charset="-128"/>
                <a:ea typeface="Meiryo UI" panose="020B0604030504040204" pitchFamily="50" charset="-128"/>
              </a:rPr>
              <a:t>Nablarch</a:t>
            </a:r>
            <a:r>
              <a:rPr kumimoji="1" lang="ja-JP" altLang="en-US" sz="2000" dirty="0">
                <a:latin typeface="Meiryo UI" panose="020B0604030504040204" pitchFamily="50" charset="-128"/>
                <a:ea typeface="Meiryo UI" panose="020B0604030504040204" pitchFamily="50" charset="-128"/>
              </a:rPr>
              <a:t>では各実行制御基盤のアプリをテストするためのテスティングフレームワークを提供しています。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Junit</a:t>
            </a:r>
            <a:r>
              <a:rPr kumimoji="1" lang="ja-JP" altLang="en-US" sz="2000" dirty="0">
                <a:latin typeface="Meiryo UI" panose="020B0604030504040204" pitchFamily="50" charset="-128"/>
                <a:ea typeface="Meiryo UI" panose="020B0604030504040204" pitchFamily="50" charset="-128"/>
              </a:rPr>
              <a:t>を使ってテストコードを書くと、アプリ（ハンドラ含む）を起動し、リクエスト</a:t>
            </a:r>
            <a:r>
              <a:rPr kumimoji="1" lang="en-US" altLang="ja-JP" sz="2000" dirty="0">
                <a:latin typeface="Meiryo UI" panose="020B0604030504040204" pitchFamily="50" charset="-128"/>
                <a:ea typeface="Meiryo UI" panose="020B0604030504040204" pitchFamily="50" charset="-128"/>
              </a:rPr>
              <a:t>/</a:t>
            </a:r>
            <a:r>
              <a:rPr kumimoji="1" lang="ja-JP" altLang="en-US" sz="2000" dirty="0">
                <a:latin typeface="Meiryo UI" panose="020B0604030504040204" pitchFamily="50" charset="-128"/>
                <a:ea typeface="Meiryo UI" panose="020B0604030504040204" pitchFamily="50" charset="-128"/>
              </a:rPr>
              <a:t>レスポンスを行い、</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処理結果のアサートを行えます。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en-US" altLang="ja-JP" sz="2800" b="1" dirty="0" err="1">
                <a:latin typeface="Meiryo UI" panose="020B0604030504040204" pitchFamily="50" charset="-128"/>
                <a:ea typeface="Meiryo UI" panose="020B0604030504040204" pitchFamily="50" charset="-128"/>
              </a:rPr>
              <a:t>Nablarch</a:t>
            </a:r>
            <a:r>
              <a:rPr kumimoji="1" lang="ja-JP" altLang="en-US" sz="2800" b="1" dirty="0">
                <a:latin typeface="Meiryo UI" panose="020B0604030504040204" pitchFamily="50" charset="-128"/>
                <a:ea typeface="Meiryo UI" panose="020B0604030504040204" pitchFamily="50" charset="-128"/>
              </a:rPr>
              <a:t>テスティングフレームワーク</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71</a:t>
            </a:fld>
            <a:endParaRPr kumimoji="1" lang="ja-JP" altLang="en-US" dirty="0"/>
          </a:p>
        </p:txBody>
      </p:sp>
      <p:pic>
        <p:nvPicPr>
          <p:cNvPr id="7" name="Picture 4" descr="サーバーのアイコン素材">
            <a:extLst>
              <a:ext uri="{FF2B5EF4-FFF2-40B4-BE49-F238E27FC236}">
                <a16:creationId xmlns:a16="http://schemas.microsoft.com/office/drawing/2014/main" id="{52A54D3D-4B97-4CBC-B4F2-A910CABE8F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45136" y="4992512"/>
            <a:ext cx="845043" cy="1215342"/>
          </a:xfrm>
          <a:prstGeom prst="rect">
            <a:avLst/>
          </a:prstGeom>
          <a:noFill/>
          <a:extLst>
            <a:ext uri="{909E8E84-426E-40DD-AFC4-6F175D3DCCD1}">
              <a14:hiddenFill xmlns:a14="http://schemas.microsoft.com/office/drawing/2010/main">
                <a:solidFill>
                  <a:srgbClr val="FFFFFF"/>
                </a:solidFill>
              </a14:hiddenFill>
            </a:ext>
          </a:extLst>
        </p:spPr>
      </p:pic>
      <p:sp>
        <p:nvSpPr>
          <p:cNvPr id="8" name="テキスト ボックス 7">
            <a:extLst>
              <a:ext uri="{FF2B5EF4-FFF2-40B4-BE49-F238E27FC236}">
                <a16:creationId xmlns:a16="http://schemas.microsoft.com/office/drawing/2014/main" id="{3E11DE96-C82D-444F-AEF7-FB4674EA00B2}"/>
              </a:ext>
            </a:extLst>
          </p:cNvPr>
          <p:cNvSpPr txBox="1"/>
          <p:nvPr/>
        </p:nvSpPr>
        <p:spPr>
          <a:xfrm>
            <a:off x="8201617" y="6147720"/>
            <a:ext cx="1732082" cy="307777"/>
          </a:xfrm>
          <a:prstGeom prst="rect">
            <a:avLst/>
          </a:prstGeom>
          <a:noFill/>
        </p:spPr>
        <p:txBody>
          <a:bodyPr wrap="square" lIns="0" tIns="0" rIns="0" bIns="0" rtlCol="0" anchor="ctr" anchorCtr="0">
            <a:spAutoFit/>
          </a:bodyPr>
          <a:lstStyle/>
          <a:p>
            <a:pPr algn="ctr">
              <a:lnSpc>
                <a:spcPts val="2400"/>
              </a:lnSpc>
            </a:pPr>
            <a:r>
              <a:rPr kumimoji="1" lang="ja-JP" altLang="en-US" sz="2000" dirty="0">
                <a:highlight>
                  <a:srgbClr val="FFFF00"/>
                </a:highlight>
                <a:latin typeface="Meiryo UI" panose="020B0604030504040204" pitchFamily="50" charset="-128"/>
                <a:ea typeface="Meiryo UI" panose="020B0604030504040204" pitchFamily="50" charset="-128"/>
              </a:rPr>
              <a:t>アプリケーション</a:t>
            </a:r>
            <a:endParaRPr kumimoji="1" lang="en-US" altLang="ja-JP" sz="2000" dirty="0">
              <a:highlight>
                <a:srgbClr val="FFFF00"/>
              </a:highlight>
              <a:latin typeface="Meiryo UI" panose="020B0604030504040204" pitchFamily="50" charset="-128"/>
              <a:ea typeface="Meiryo UI" panose="020B0604030504040204" pitchFamily="50" charset="-128"/>
            </a:endParaRPr>
          </a:p>
        </p:txBody>
      </p:sp>
      <p:sp>
        <p:nvSpPr>
          <p:cNvPr id="9" name="テキスト ボックス 8">
            <a:extLst>
              <a:ext uri="{FF2B5EF4-FFF2-40B4-BE49-F238E27FC236}">
                <a16:creationId xmlns:a16="http://schemas.microsoft.com/office/drawing/2014/main" id="{F4A1E71D-CB06-45F8-A06A-9BB5BED8B0D4}"/>
              </a:ext>
            </a:extLst>
          </p:cNvPr>
          <p:cNvSpPr txBox="1"/>
          <p:nvPr/>
        </p:nvSpPr>
        <p:spPr>
          <a:xfrm>
            <a:off x="5911228" y="3691109"/>
            <a:ext cx="3043824" cy="615553"/>
          </a:xfrm>
          <a:prstGeom prst="rect">
            <a:avLst/>
          </a:prstGeom>
          <a:noFill/>
        </p:spPr>
        <p:txBody>
          <a:bodyPr wrap="square" lIns="0" tIns="0" rIns="0" bIns="0" rtlCol="0" anchor="ctr" anchorCtr="0">
            <a:spAutoFit/>
          </a:bodyPr>
          <a:lstStyle/>
          <a:p>
            <a:pPr algn="ctr">
              <a:lnSpc>
                <a:spcPts val="2400"/>
              </a:lnSpc>
            </a:pPr>
            <a:r>
              <a:rPr kumimoji="1" lang="en-US" altLang="ja-JP" sz="2000" dirty="0" err="1">
                <a:highlight>
                  <a:srgbClr val="FFFF00"/>
                </a:highlight>
                <a:latin typeface="Meiryo UI" panose="020B0604030504040204" pitchFamily="50" charset="-128"/>
                <a:ea typeface="Meiryo UI" panose="020B0604030504040204" pitchFamily="50" charset="-128"/>
              </a:rPr>
              <a:t>Nablarch</a:t>
            </a:r>
            <a:endParaRPr kumimoji="1" lang="en-US" altLang="ja-JP" sz="2000" dirty="0">
              <a:highlight>
                <a:srgbClr val="FFFF00"/>
              </a:highlight>
              <a:latin typeface="Meiryo UI" panose="020B0604030504040204" pitchFamily="50" charset="-128"/>
              <a:ea typeface="Meiryo UI" panose="020B0604030504040204" pitchFamily="50" charset="-128"/>
            </a:endParaRPr>
          </a:p>
          <a:p>
            <a:pPr algn="ctr">
              <a:lnSpc>
                <a:spcPts val="2400"/>
              </a:lnSpc>
            </a:pPr>
            <a:r>
              <a:rPr kumimoji="1" lang="ja-JP" altLang="en-US" sz="2000" dirty="0">
                <a:highlight>
                  <a:srgbClr val="FFFF00"/>
                </a:highlight>
                <a:latin typeface="Meiryo UI" panose="020B0604030504040204" pitchFamily="50" charset="-128"/>
                <a:ea typeface="Meiryo UI" panose="020B0604030504040204" pitchFamily="50" charset="-128"/>
              </a:rPr>
              <a:t>テスティングフレームワーク</a:t>
            </a:r>
            <a:endParaRPr kumimoji="1" lang="en-US" altLang="ja-JP" sz="2000" dirty="0">
              <a:highlight>
                <a:srgbClr val="FFFF00"/>
              </a:highlight>
              <a:latin typeface="Meiryo UI" panose="020B0604030504040204" pitchFamily="50" charset="-128"/>
              <a:ea typeface="Meiryo UI" panose="020B0604030504040204" pitchFamily="50" charset="-128"/>
            </a:endParaRPr>
          </a:p>
        </p:txBody>
      </p:sp>
      <p:pic>
        <p:nvPicPr>
          <p:cNvPr id="10" name="Picture 8" descr="資料（証明書）のフラットアイコン素材">
            <a:extLst>
              <a:ext uri="{FF2B5EF4-FFF2-40B4-BE49-F238E27FC236}">
                <a16:creationId xmlns:a16="http://schemas.microsoft.com/office/drawing/2014/main" id="{4607BBCC-2B26-4010-86F6-C354EC6B9E9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01015" y="2580301"/>
            <a:ext cx="864250" cy="1100736"/>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直線矢印コネクタ 10">
            <a:extLst>
              <a:ext uri="{FF2B5EF4-FFF2-40B4-BE49-F238E27FC236}">
                <a16:creationId xmlns:a16="http://schemas.microsoft.com/office/drawing/2014/main" id="{2CBBEF4A-48E1-4A9A-A01A-CED2D685E121}"/>
              </a:ext>
            </a:extLst>
          </p:cNvPr>
          <p:cNvCxnSpPr>
            <a:cxnSpLocks/>
          </p:cNvCxnSpPr>
          <p:nvPr/>
        </p:nvCxnSpPr>
        <p:spPr>
          <a:xfrm>
            <a:off x="6552399" y="5547840"/>
            <a:ext cx="1805863" cy="6886"/>
          </a:xfrm>
          <a:prstGeom prst="straightConnector1">
            <a:avLst/>
          </a:prstGeom>
          <a:ln w="76200">
            <a:solidFill>
              <a:schemeClr val="bg1">
                <a:lumMod val="65000"/>
              </a:schemeClr>
            </a:solidFill>
            <a:miter lim="800000"/>
            <a:headEnd type="triangle" w="med" len="sm"/>
            <a:tailEnd type="triangle" w="med" len="sm"/>
          </a:ln>
        </p:spPr>
        <p:style>
          <a:lnRef idx="1">
            <a:schemeClr val="accent1"/>
          </a:lnRef>
          <a:fillRef idx="0">
            <a:schemeClr val="accent1"/>
          </a:fillRef>
          <a:effectRef idx="0">
            <a:schemeClr val="accent1"/>
          </a:effectRef>
          <a:fontRef idx="minor">
            <a:schemeClr val="tx1"/>
          </a:fontRef>
        </p:style>
      </p:cxnSp>
      <p:sp>
        <p:nvSpPr>
          <p:cNvPr id="12" name="テキスト ボックス 11">
            <a:extLst>
              <a:ext uri="{FF2B5EF4-FFF2-40B4-BE49-F238E27FC236}">
                <a16:creationId xmlns:a16="http://schemas.microsoft.com/office/drawing/2014/main" id="{9C076C50-EAB1-4D7C-BE3A-29777F929EF9}"/>
              </a:ext>
            </a:extLst>
          </p:cNvPr>
          <p:cNvSpPr txBox="1"/>
          <p:nvPr/>
        </p:nvSpPr>
        <p:spPr>
          <a:xfrm>
            <a:off x="4820317" y="5953451"/>
            <a:ext cx="1732082" cy="307777"/>
          </a:xfrm>
          <a:prstGeom prst="rect">
            <a:avLst/>
          </a:prstGeom>
          <a:noFill/>
        </p:spPr>
        <p:txBody>
          <a:bodyPr wrap="square" lIns="0" tIns="0" rIns="0" bIns="0" rtlCol="0" anchor="ctr" anchorCtr="0">
            <a:spAutoFit/>
          </a:bodyPr>
          <a:lstStyle/>
          <a:p>
            <a:pPr algn="ctr">
              <a:lnSpc>
                <a:spcPts val="2400"/>
              </a:lnSpc>
            </a:pPr>
            <a:r>
              <a:rPr kumimoji="1" lang="ja-JP" altLang="en-US" sz="2000" dirty="0">
                <a:highlight>
                  <a:srgbClr val="FFFF00"/>
                </a:highlight>
                <a:latin typeface="Meiryo UI" panose="020B0604030504040204" pitchFamily="50" charset="-128"/>
                <a:ea typeface="Meiryo UI" panose="020B0604030504040204" pitchFamily="50" charset="-128"/>
              </a:rPr>
              <a:t>テストコード</a:t>
            </a:r>
            <a:endParaRPr kumimoji="1" lang="en-US" altLang="ja-JP" sz="2000" dirty="0">
              <a:highlight>
                <a:srgbClr val="FFFF00"/>
              </a:highlight>
              <a:latin typeface="Meiryo UI" panose="020B0604030504040204" pitchFamily="50" charset="-128"/>
              <a:ea typeface="Meiryo UI" panose="020B0604030504040204" pitchFamily="50" charset="-128"/>
            </a:endParaRPr>
          </a:p>
        </p:txBody>
      </p:sp>
      <p:pic>
        <p:nvPicPr>
          <p:cNvPr id="13" name="Picture 8" descr="資料（証明書）のフラットアイコン素材">
            <a:extLst>
              <a:ext uri="{FF2B5EF4-FFF2-40B4-BE49-F238E27FC236}">
                <a16:creationId xmlns:a16="http://schemas.microsoft.com/office/drawing/2014/main" id="{2573D7E1-DC38-4DC6-B75D-B0146E26780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54233" y="4834731"/>
            <a:ext cx="864250" cy="1100736"/>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直線矢印コネクタ 113">
            <a:extLst>
              <a:ext uri="{FF2B5EF4-FFF2-40B4-BE49-F238E27FC236}">
                <a16:creationId xmlns:a16="http://schemas.microsoft.com/office/drawing/2014/main" id="{7BF3D3C7-13F0-4382-9694-9C06EF5AF605}"/>
              </a:ext>
            </a:extLst>
          </p:cNvPr>
          <p:cNvCxnSpPr>
            <a:cxnSpLocks/>
            <a:stCxn id="10" idx="1"/>
          </p:cNvCxnSpPr>
          <p:nvPr/>
        </p:nvCxnSpPr>
        <p:spPr>
          <a:xfrm rot="10800000" flipV="1">
            <a:off x="5706899" y="3130669"/>
            <a:ext cx="1294117" cy="1507964"/>
          </a:xfrm>
          <a:prstGeom prst="bentConnector2">
            <a:avLst/>
          </a:prstGeom>
          <a:ln w="76200">
            <a:solidFill>
              <a:schemeClr val="bg1">
                <a:lumMod val="65000"/>
              </a:schemeClr>
            </a:solidFill>
            <a:prstDash val="sysDash"/>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sp>
        <p:nvSpPr>
          <p:cNvPr id="15" name="テキスト ボックス 14">
            <a:extLst>
              <a:ext uri="{FF2B5EF4-FFF2-40B4-BE49-F238E27FC236}">
                <a16:creationId xmlns:a16="http://schemas.microsoft.com/office/drawing/2014/main" id="{DF69D272-648B-4418-BE1D-7EA22F77213F}"/>
              </a:ext>
            </a:extLst>
          </p:cNvPr>
          <p:cNvSpPr txBox="1"/>
          <p:nvPr/>
        </p:nvSpPr>
        <p:spPr>
          <a:xfrm>
            <a:off x="4910080" y="3513850"/>
            <a:ext cx="789307" cy="307777"/>
          </a:xfrm>
          <a:prstGeom prst="rect">
            <a:avLst/>
          </a:prstGeom>
          <a:noFill/>
        </p:spPr>
        <p:txBody>
          <a:bodyPr wrap="square" lIns="0" tIns="0" rIns="0" bIns="0" rtlCol="0" anchor="ctr" anchorCtr="0">
            <a:spAutoFit/>
          </a:bodyPr>
          <a:lstStyle/>
          <a:p>
            <a:pPr algn="ctr">
              <a:lnSpc>
                <a:spcPts val="2400"/>
              </a:lnSpc>
            </a:pPr>
            <a:r>
              <a:rPr kumimoji="1" lang="ja-JP" altLang="en-US" sz="2000" dirty="0">
                <a:latin typeface="Meiryo UI" panose="020B0604030504040204" pitchFamily="50" charset="-128"/>
                <a:ea typeface="Meiryo UI" panose="020B0604030504040204" pitchFamily="50" charset="-128"/>
              </a:rPr>
              <a:t>実行</a:t>
            </a:r>
            <a:endParaRPr kumimoji="1" lang="en-US" altLang="ja-JP" sz="2000" dirty="0">
              <a:latin typeface="Meiryo UI" panose="020B0604030504040204" pitchFamily="50" charset="-128"/>
              <a:ea typeface="Meiryo UI" panose="020B0604030504040204" pitchFamily="50" charset="-128"/>
            </a:endParaRPr>
          </a:p>
        </p:txBody>
      </p:sp>
      <p:sp>
        <p:nvSpPr>
          <p:cNvPr id="16" name="テキスト ボックス 15">
            <a:extLst>
              <a:ext uri="{FF2B5EF4-FFF2-40B4-BE49-F238E27FC236}">
                <a16:creationId xmlns:a16="http://schemas.microsoft.com/office/drawing/2014/main" id="{4F922C31-C28A-444B-8649-664D1156C2B0}"/>
              </a:ext>
            </a:extLst>
          </p:cNvPr>
          <p:cNvSpPr txBox="1"/>
          <p:nvPr/>
        </p:nvSpPr>
        <p:spPr>
          <a:xfrm>
            <a:off x="9144392" y="3504333"/>
            <a:ext cx="789307" cy="307777"/>
          </a:xfrm>
          <a:prstGeom prst="rect">
            <a:avLst/>
          </a:prstGeom>
          <a:noFill/>
        </p:spPr>
        <p:txBody>
          <a:bodyPr wrap="square" lIns="0" tIns="0" rIns="0" bIns="0" rtlCol="0" anchor="ctr" anchorCtr="0">
            <a:spAutoFit/>
          </a:bodyPr>
          <a:lstStyle/>
          <a:p>
            <a:pPr algn="ctr">
              <a:lnSpc>
                <a:spcPts val="2400"/>
              </a:lnSpc>
            </a:pPr>
            <a:r>
              <a:rPr kumimoji="1" lang="ja-JP" altLang="en-US" sz="2000" dirty="0">
                <a:latin typeface="Meiryo UI" panose="020B0604030504040204" pitchFamily="50" charset="-128"/>
                <a:ea typeface="Meiryo UI" panose="020B0604030504040204" pitchFamily="50" charset="-128"/>
              </a:rPr>
              <a:t>起動</a:t>
            </a:r>
            <a:endParaRPr kumimoji="1" lang="en-US" altLang="ja-JP" sz="2000" dirty="0">
              <a:latin typeface="Meiryo UI" panose="020B0604030504040204" pitchFamily="50" charset="-128"/>
              <a:ea typeface="Meiryo UI" panose="020B0604030504040204" pitchFamily="50" charset="-128"/>
            </a:endParaRPr>
          </a:p>
        </p:txBody>
      </p:sp>
      <p:cxnSp>
        <p:nvCxnSpPr>
          <p:cNvPr id="17" name="直線矢印コネクタ 113">
            <a:extLst>
              <a:ext uri="{FF2B5EF4-FFF2-40B4-BE49-F238E27FC236}">
                <a16:creationId xmlns:a16="http://schemas.microsoft.com/office/drawing/2014/main" id="{173D962B-B70E-4A4C-A0C9-8F728E7A9C4A}"/>
              </a:ext>
            </a:extLst>
          </p:cNvPr>
          <p:cNvCxnSpPr>
            <a:cxnSpLocks/>
            <a:stCxn id="10" idx="3"/>
          </p:cNvCxnSpPr>
          <p:nvPr/>
        </p:nvCxnSpPr>
        <p:spPr>
          <a:xfrm>
            <a:off x="7865265" y="3130669"/>
            <a:ext cx="1202391" cy="1704061"/>
          </a:xfrm>
          <a:prstGeom prst="bentConnector2">
            <a:avLst/>
          </a:prstGeom>
          <a:ln w="76200">
            <a:solidFill>
              <a:schemeClr val="bg1">
                <a:lumMod val="65000"/>
              </a:schemeClr>
            </a:solidFill>
            <a:prstDash val="sysDash"/>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sp>
        <p:nvSpPr>
          <p:cNvPr id="2" name="テキスト ボックス 1">
            <a:extLst>
              <a:ext uri="{FF2B5EF4-FFF2-40B4-BE49-F238E27FC236}">
                <a16:creationId xmlns:a16="http://schemas.microsoft.com/office/drawing/2014/main" id="{8565C53B-7A2C-4A9A-95AC-03A2EC604DEA}"/>
              </a:ext>
            </a:extLst>
          </p:cNvPr>
          <p:cNvSpPr txBox="1"/>
          <p:nvPr/>
        </p:nvSpPr>
        <p:spPr>
          <a:xfrm>
            <a:off x="6118483" y="5077562"/>
            <a:ext cx="2526653" cy="307777"/>
          </a:xfrm>
          <a:prstGeom prst="rect">
            <a:avLst/>
          </a:prstGeom>
          <a:noFill/>
        </p:spPr>
        <p:txBody>
          <a:bodyPr wrap="square" lIns="0" tIns="0" rIns="0" bIns="0" rtlCol="0" anchor="ctr" anchorCtr="0">
            <a:spAutoFit/>
          </a:bodyPr>
          <a:lstStyle/>
          <a:p>
            <a:pPr algn="ctr">
              <a:lnSpc>
                <a:spcPts val="2400"/>
              </a:lnSpc>
            </a:pPr>
            <a:r>
              <a:rPr kumimoji="1" lang="ja-JP" altLang="en-US" sz="2000" dirty="0">
                <a:latin typeface="Meiryo UI" panose="020B0604030504040204" pitchFamily="50" charset="-128"/>
                <a:ea typeface="Meiryo UI" panose="020B0604030504040204" pitchFamily="50" charset="-128"/>
              </a:rPr>
              <a:t>リクエスト</a:t>
            </a:r>
            <a:r>
              <a:rPr kumimoji="1" lang="en-US" altLang="ja-JP" sz="2000" dirty="0">
                <a:latin typeface="Meiryo UI" panose="020B0604030504040204" pitchFamily="50" charset="-128"/>
                <a:ea typeface="Meiryo UI" panose="020B0604030504040204" pitchFamily="50" charset="-128"/>
              </a:rPr>
              <a:t>/</a:t>
            </a:r>
            <a:r>
              <a:rPr kumimoji="1" lang="ja-JP" altLang="en-US" sz="2000" dirty="0">
                <a:latin typeface="Meiryo UI" panose="020B0604030504040204" pitchFamily="50" charset="-128"/>
                <a:ea typeface="Meiryo UI" panose="020B0604030504040204" pitchFamily="50" charset="-128"/>
              </a:rPr>
              <a:t>レスポンス</a:t>
            </a:r>
            <a:endParaRPr kumimoji="1" lang="en-US" altLang="ja-JP" sz="200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46423976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2092496"/>
          </a:xfrm>
          <a:prstGeom prst="rect">
            <a:avLst/>
          </a:prstGeom>
          <a:noFill/>
        </p:spPr>
        <p:txBody>
          <a:bodyPr wrap="square" rtlCol="0">
            <a:spAutoFit/>
          </a:bodyPr>
          <a:lstStyle/>
          <a:p>
            <a:pPr>
              <a:lnSpc>
                <a:spcPts val="3200"/>
              </a:lnSpc>
            </a:pPr>
            <a:r>
              <a:rPr kumimoji="1" lang="ja-JP" altLang="en-US" sz="2000" dirty="0">
                <a:highlight>
                  <a:srgbClr val="FFFF00"/>
                </a:highlight>
                <a:latin typeface="Meiryo UI" panose="020B0604030504040204" pitchFamily="50" charset="-128"/>
                <a:ea typeface="Meiryo UI" panose="020B0604030504040204" pitchFamily="50" charset="-128"/>
              </a:rPr>
              <a:t>テスティングフレームワーク</a:t>
            </a:r>
            <a:r>
              <a:rPr kumimoji="1" lang="ja-JP" altLang="en-US" sz="2000" dirty="0">
                <a:latin typeface="Meiryo UI" panose="020B0604030504040204" pitchFamily="50" charset="-128"/>
                <a:ea typeface="Meiryo UI" panose="020B0604030504040204" pitchFamily="50" charset="-128"/>
              </a:rPr>
              <a:t>を使用してテストを作成します。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 テストクラスの作成</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 レスポンスボディの検証</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 </a:t>
            </a:r>
            <a:r>
              <a:rPr kumimoji="1" lang="en-US" altLang="ja-JP" sz="2000" dirty="0">
                <a:latin typeface="Meiryo UI" panose="020B0604030504040204" pitchFamily="50" charset="-128"/>
                <a:ea typeface="Meiryo UI" panose="020B0604030504040204" pitchFamily="50" charset="-128"/>
              </a:rPr>
              <a:t>OpenAPI</a:t>
            </a:r>
            <a:r>
              <a:rPr kumimoji="1" lang="ja-JP" altLang="en-US" sz="2000" dirty="0">
                <a:latin typeface="Meiryo UI" panose="020B0604030504040204" pitchFamily="50" charset="-128"/>
                <a:ea typeface="Meiryo UI" panose="020B0604030504040204" pitchFamily="50" charset="-128"/>
              </a:rPr>
              <a:t>による型の検証</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ToDo</a:t>
            </a:r>
            <a:r>
              <a:rPr kumimoji="1" lang="ja-JP" altLang="en-US" sz="2800" b="1" dirty="0">
                <a:latin typeface="Meiryo UI" panose="020B0604030504040204" pitchFamily="50" charset="-128"/>
                <a:ea typeface="Meiryo UI" panose="020B0604030504040204" pitchFamily="50" charset="-128"/>
              </a:rPr>
              <a:t>一覧表示のテスト</a:t>
            </a:r>
          </a:p>
        </p:txBody>
      </p:sp>
      <p:sp>
        <p:nvSpPr>
          <p:cNvPr id="5" name="スライド番号プレースホルダー 4">
            <a:extLst>
              <a:ext uri="{FF2B5EF4-FFF2-40B4-BE49-F238E27FC236}">
                <a16:creationId xmlns:a16="http://schemas.microsoft.com/office/drawing/2014/main" id="{417C021E-CD71-4BB6-BB7B-B2254188E29E}"/>
              </a:ext>
            </a:extLst>
          </p:cNvPr>
          <p:cNvSpPr>
            <a:spLocks noGrp="1"/>
          </p:cNvSpPr>
          <p:nvPr>
            <p:ph type="sldNum" sz="quarter" idx="12"/>
          </p:nvPr>
        </p:nvSpPr>
        <p:spPr/>
        <p:txBody>
          <a:bodyPr/>
          <a:lstStyle/>
          <a:p>
            <a:fld id="{A783C381-2822-4F05-8A88-66F73725CF2D}" type="slidenum">
              <a:rPr kumimoji="1" lang="ja-JP" altLang="en-US" smtClean="0"/>
              <a:t>72</a:t>
            </a:fld>
            <a:endParaRPr kumimoji="1" lang="ja-JP" altLang="en-US"/>
          </a:p>
        </p:txBody>
      </p:sp>
    </p:spTree>
    <p:extLst>
      <p:ext uri="{BB962C8B-B14F-4D97-AF65-F5344CB8AC3E}">
        <p14:creationId xmlns:p14="http://schemas.microsoft.com/office/powerpoint/2010/main" val="194359242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5375446"/>
          </a:xfrm>
          <a:prstGeom prst="rect">
            <a:avLst/>
          </a:prstGeom>
          <a:noFill/>
        </p:spPr>
        <p:txBody>
          <a:bodyPr wrap="square" rtlCol="0">
            <a:spAutoFit/>
          </a:bodyPr>
          <a:lstStyle/>
          <a:p>
            <a:pPr>
              <a:lnSpc>
                <a:spcPts val="3200"/>
              </a:lnSpc>
            </a:pPr>
            <a:r>
              <a:rPr kumimoji="1" lang="en-US" altLang="ja-JP" sz="2000" dirty="0" err="1">
                <a:highlight>
                  <a:srgbClr val="FFFF00"/>
                </a:highlight>
                <a:latin typeface="Meiryo UI" panose="020B0604030504040204" pitchFamily="50" charset="-128"/>
                <a:ea typeface="Meiryo UI" panose="020B0604030504040204" pitchFamily="50" charset="-128"/>
              </a:rPr>
              <a:t>src</a:t>
            </a:r>
            <a:r>
              <a:rPr kumimoji="1" lang="en-US" altLang="ja-JP" sz="2000" dirty="0">
                <a:highlight>
                  <a:srgbClr val="FFFF00"/>
                </a:highlight>
                <a:latin typeface="Meiryo UI" panose="020B0604030504040204" pitchFamily="50" charset="-128"/>
                <a:ea typeface="Meiryo UI" panose="020B0604030504040204" pitchFamily="50" charset="-128"/>
              </a:rPr>
              <a:t>/test/java</a:t>
            </a:r>
            <a:r>
              <a:rPr kumimoji="1" lang="ja-JP" altLang="en-US" sz="2000" dirty="0">
                <a:latin typeface="Meiryo UI" panose="020B0604030504040204" pitchFamily="50" charset="-128"/>
                <a:ea typeface="Meiryo UI" panose="020B0604030504040204" pitchFamily="50" charset="-128"/>
              </a:rPr>
              <a:t>に</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err="1">
                <a:highlight>
                  <a:srgbClr val="FFFF00"/>
                </a:highlight>
                <a:latin typeface="Meiryo UI" panose="020B0604030504040204" pitchFamily="50" charset="-128"/>
                <a:ea typeface="Meiryo UI" panose="020B0604030504040204" pitchFamily="50" charset="-128"/>
              </a:rPr>
              <a:t>com.example.todo</a:t>
            </a:r>
            <a:r>
              <a:rPr kumimoji="1" lang="ja-JP" altLang="en-US" sz="2000" dirty="0">
                <a:highlight>
                  <a:srgbClr val="FFFF00"/>
                </a:highlight>
                <a:latin typeface="Meiryo UI" panose="020B0604030504040204" pitchFamily="50" charset="-128"/>
                <a:ea typeface="Meiryo UI" panose="020B0604030504040204" pitchFamily="50" charset="-128"/>
              </a:rPr>
              <a:t>パッケージ</a:t>
            </a:r>
            <a:r>
              <a:rPr kumimoji="1" lang="ja-JP" altLang="en-US" sz="2000" dirty="0">
                <a:latin typeface="Meiryo UI" panose="020B0604030504040204" pitchFamily="50" charset="-128"/>
                <a:ea typeface="Meiryo UI" panose="020B0604030504040204" pitchFamily="50" charset="-128"/>
              </a:rPr>
              <a:t>を作成します。</a:t>
            </a: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3200"/>
              </a:lnSpc>
            </a:pP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3200"/>
              </a:lnSpc>
            </a:pPr>
            <a:r>
              <a:rPr kumimoji="1" lang="en-US" altLang="ja-JP" sz="2000" dirty="0" err="1">
                <a:highlight>
                  <a:srgbClr val="FFFF00"/>
                </a:highlight>
                <a:latin typeface="Meiryo UI" panose="020B0604030504040204" pitchFamily="50" charset="-128"/>
                <a:ea typeface="Meiryo UI" panose="020B0604030504040204" pitchFamily="50" charset="-128"/>
              </a:rPr>
              <a:t>RestApiTest</a:t>
            </a:r>
            <a:r>
              <a:rPr kumimoji="1" lang="ja-JP" altLang="en-US" sz="2000" dirty="0">
                <a:highlight>
                  <a:srgbClr val="FFFF00"/>
                </a:highlight>
                <a:latin typeface="Meiryo UI" panose="020B0604030504040204" pitchFamily="50" charset="-128"/>
                <a:ea typeface="Meiryo UI" panose="020B0604030504040204" pitchFamily="50" charset="-128"/>
              </a:rPr>
              <a:t>クラス</a:t>
            </a:r>
            <a:r>
              <a:rPr kumimoji="1" lang="ja-JP" altLang="en-US" sz="2000" dirty="0">
                <a:latin typeface="Meiryo UI" panose="020B0604030504040204" pitchFamily="50" charset="-128"/>
                <a:ea typeface="Meiryo UI" panose="020B0604030504040204" pitchFamily="50" charset="-128"/>
              </a:rPr>
              <a:t>を作成します。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err="1">
                <a:highlight>
                  <a:srgbClr val="FFFF00"/>
                </a:highlight>
                <a:latin typeface="Meiryo UI" panose="020B0604030504040204" pitchFamily="50" charset="-128"/>
                <a:ea typeface="Meiryo UI" panose="020B0604030504040204" pitchFamily="50" charset="-128"/>
              </a:rPr>
              <a:t>SimpleRestTestSupport</a:t>
            </a:r>
            <a:r>
              <a:rPr kumimoji="1" lang="ja-JP" altLang="en-US" sz="2000" dirty="0">
                <a:highlight>
                  <a:srgbClr val="FFFF00"/>
                </a:highlight>
                <a:latin typeface="Meiryo UI" panose="020B0604030504040204" pitchFamily="50" charset="-128"/>
                <a:ea typeface="Meiryo UI" panose="020B0604030504040204" pitchFamily="50" charset="-128"/>
              </a:rPr>
              <a:t>クラス</a:t>
            </a:r>
            <a:r>
              <a:rPr kumimoji="1" lang="ja-JP" altLang="en-US" sz="2000" dirty="0">
                <a:latin typeface="Meiryo UI" panose="020B0604030504040204" pitchFamily="50" charset="-128"/>
                <a:ea typeface="Meiryo UI" panose="020B0604030504040204" pitchFamily="50" charset="-128"/>
              </a:rPr>
              <a:t>を継承します。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最初のテストとして</a:t>
            </a:r>
            <a:r>
              <a:rPr kumimoji="1" lang="en-US" altLang="ja-JP" sz="2000" dirty="0">
                <a:latin typeface="Meiryo UI" panose="020B0604030504040204" pitchFamily="50" charset="-128"/>
                <a:ea typeface="Meiryo UI" panose="020B0604030504040204" pitchFamily="50" charset="-128"/>
              </a:rPr>
              <a:t>REST API</a:t>
            </a:r>
            <a:r>
              <a:rPr kumimoji="1" lang="ja-JP" altLang="en-US" sz="2000" dirty="0">
                <a:latin typeface="Meiryo UI" panose="020B0604030504040204" pitchFamily="50" charset="-128"/>
                <a:ea typeface="Meiryo UI" panose="020B0604030504040204" pitchFamily="50" charset="-128"/>
              </a:rPr>
              <a:t>が想定しているパスと</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HTTP</a:t>
            </a:r>
            <a:r>
              <a:rPr kumimoji="1" lang="ja-JP" altLang="en-US" sz="2000" dirty="0">
                <a:latin typeface="Meiryo UI" panose="020B0604030504040204" pitchFamily="50" charset="-128"/>
                <a:ea typeface="Meiryo UI" panose="020B0604030504040204" pitchFamily="50" charset="-128"/>
              </a:rPr>
              <a:t>メソッドで呼び出せるかをテストします。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DB</a:t>
            </a:r>
            <a:r>
              <a:rPr kumimoji="1" lang="ja-JP" altLang="en-US" sz="2000" dirty="0">
                <a:latin typeface="Meiryo UI" panose="020B0604030504040204" pitchFamily="50" charset="-128"/>
                <a:ea typeface="Meiryo UI" panose="020B0604030504040204" pitchFamily="50" charset="-128"/>
              </a:rPr>
              <a:t>を起動してテストします。</a:t>
            </a:r>
            <a:r>
              <a:rPr kumimoji="1" lang="en-US" altLang="ja-JP" sz="2000" dirty="0">
                <a:latin typeface="Meiryo UI" panose="020B0604030504040204" pitchFamily="50" charset="-128"/>
                <a:ea typeface="Meiryo UI" panose="020B0604030504040204" pitchFamily="50" charset="-128"/>
              </a:rPr>
              <a:t>DB</a:t>
            </a:r>
            <a:r>
              <a:rPr kumimoji="1" lang="ja-JP" altLang="en-US" sz="2000" dirty="0">
                <a:latin typeface="Meiryo UI" panose="020B0604030504040204" pitchFamily="50" charset="-128"/>
                <a:ea typeface="Meiryo UI" panose="020B0604030504040204" pitchFamily="50" charset="-128"/>
              </a:rPr>
              <a:t>起動は</a:t>
            </a:r>
            <a:r>
              <a:rPr kumimoji="1" lang="en-US" altLang="ja-JP" sz="2000" dirty="0">
                <a:latin typeface="Meiryo UI" panose="020B0604030504040204" pitchFamily="50" charset="-128"/>
                <a:ea typeface="Meiryo UI" panose="020B0604030504040204" pitchFamily="50" charset="-128"/>
              </a:rPr>
              <a:t>backend</a:t>
            </a:r>
            <a:r>
              <a:rPr kumimoji="1" lang="ja-JP" altLang="en-US" sz="2000" dirty="0">
                <a:latin typeface="Meiryo UI" panose="020B0604030504040204" pitchFamily="50" charset="-128"/>
                <a:ea typeface="Meiryo UI" panose="020B0604030504040204" pitchFamily="50" charset="-128"/>
              </a:rPr>
              <a:t>ディレクトリで作業します。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 docker-compose -f docker/docker-</a:t>
            </a:r>
            <a:r>
              <a:rPr kumimoji="1" lang="en-US" altLang="ja-JP" sz="2000" dirty="0" err="1">
                <a:latin typeface="Meiryo UI" panose="020B0604030504040204" pitchFamily="50" charset="-128"/>
                <a:ea typeface="Meiryo UI" panose="020B0604030504040204" pitchFamily="50" charset="-128"/>
              </a:rPr>
              <a:t>compose.dev.yml</a:t>
            </a:r>
            <a:r>
              <a:rPr kumimoji="1" lang="en-US" altLang="ja-JP" sz="2000" dirty="0">
                <a:latin typeface="Meiryo UI" panose="020B0604030504040204" pitchFamily="50" charset="-128"/>
                <a:ea typeface="Meiryo UI" panose="020B0604030504040204" pitchFamily="50" charset="-128"/>
              </a:rPr>
              <a:t> up –d		</a:t>
            </a:r>
            <a:r>
              <a:rPr kumimoji="1" lang="ja-JP" altLang="en-US" sz="2000" dirty="0">
                <a:latin typeface="Meiryo UI" panose="020B0604030504040204" pitchFamily="50" charset="-128"/>
                <a:ea typeface="Meiryo UI" panose="020B0604030504040204" pitchFamily="50" charset="-128"/>
              </a:rPr>
              <a:t>←</a:t>
            </a:r>
            <a:r>
              <a:rPr kumimoji="1" lang="en-US" altLang="ja-JP" sz="2000" dirty="0">
                <a:latin typeface="Meiryo UI" panose="020B0604030504040204" pitchFamily="50" charset="-128"/>
                <a:ea typeface="Meiryo UI" panose="020B0604030504040204" pitchFamily="50" charset="-128"/>
              </a:rPr>
              <a:t>DB</a:t>
            </a:r>
            <a:r>
              <a:rPr kumimoji="1" lang="ja-JP" altLang="en-US" sz="2000" dirty="0">
                <a:latin typeface="Meiryo UI" panose="020B0604030504040204" pitchFamily="50" charset="-128"/>
                <a:ea typeface="Meiryo UI" panose="020B0604030504040204" pitchFamily="50" charset="-128"/>
              </a:rPr>
              <a:t>起動</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 docker-compose -f docker/docker-</a:t>
            </a:r>
            <a:r>
              <a:rPr kumimoji="1" lang="en-US" altLang="ja-JP" sz="2000" dirty="0" err="1">
                <a:latin typeface="Meiryo UI" panose="020B0604030504040204" pitchFamily="50" charset="-128"/>
                <a:ea typeface="Meiryo UI" panose="020B0604030504040204" pitchFamily="50" charset="-128"/>
              </a:rPr>
              <a:t>compose.dev.yml</a:t>
            </a:r>
            <a:r>
              <a:rPr kumimoji="1" lang="en-US" altLang="ja-JP" sz="2000" dirty="0">
                <a:latin typeface="Meiryo UI" panose="020B0604030504040204" pitchFamily="50" charset="-128"/>
                <a:ea typeface="Meiryo UI" panose="020B0604030504040204" pitchFamily="50" charset="-128"/>
              </a:rPr>
              <a:t> </a:t>
            </a:r>
            <a:r>
              <a:rPr kumimoji="1" lang="en-US" altLang="ja-JP" sz="2000" dirty="0" err="1">
                <a:latin typeface="Meiryo UI" panose="020B0604030504040204" pitchFamily="50" charset="-128"/>
                <a:ea typeface="Meiryo UI" panose="020B0604030504040204" pitchFamily="50" charset="-128"/>
              </a:rPr>
              <a:t>ps</a:t>
            </a:r>
            <a:r>
              <a:rPr kumimoji="1" lang="en-US" altLang="ja-JP" sz="2000" dirty="0">
                <a:latin typeface="Meiryo UI" panose="020B0604030504040204" pitchFamily="50" charset="-128"/>
                <a:ea typeface="Meiryo UI" panose="020B0604030504040204" pitchFamily="50" charset="-128"/>
              </a:rPr>
              <a:t>			</a:t>
            </a:r>
            <a:r>
              <a:rPr kumimoji="1" lang="ja-JP" altLang="en-US" sz="2000" dirty="0">
                <a:latin typeface="Meiryo UI" panose="020B0604030504040204" pitchFamily="50" charset="-128"/>
                <a:ea typeface="Meiryo UI" panose="020B0604030504040204" pitchFamily="50" charset="-128"/>
              </a:rPr>
              <a:t>←</a:t>
            </a:r>
            <a:r>
              <a:rPr kumimoji="1" lang="en-US" altLang="ja-JP" sz="2000" dirty="0">
                <a:latin typeface="Meiryo UI" panose="020B0604030504040204" pitchFamily="50" charset="-128"/>
                <a:ea typeface="Meiryo UI" panose="020B0604030504040204" pitchFamily="50" charset="-128"/>
              </a:rPr>
              <a:t>DB</a:t>
            </a:r>
            <a:r>
              <a:rPr kumimoji="1" lang="ja-JP" altLang="en-US" sz="2000" dirty="0">
                <a:latin typeface="Meiryo UI" panose="020B0604030504040204" pitchFamily="50" charset="-128"/>
                <a:ea typeface="Meiryo UI" panose="020B0604030504040204" pitchFamily="50" charset="-128"/>
              </a:rPr>
              <a:t>起動の確認</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IntelliJ IDEA</a:t>
            </a:r>
            <a:r>
              <a:rPr kumimoji="1" lang="ja-JP" altLang="en-US" sz="2000" dirty="0">
                <a:latin typeface="Meiryo UI" panose="020B0604030504040204" pitchFamily="50" charset="-128"/>
                <a:ea typeface="Meiryo UI" panose="020B0604030504040204" pitchFamily="50" charset="-128"/>
              </a:rPr>
              <a:t>でテストします。</a:t>
            </a:r>
            <a:r>
              <a:rPr kumimoji="1" lang="en-US" altLang="ja-JP" sz="2000" dirty="0">
                <a:latin typeface="Meiryo UI" panose="020B0604030504040204" pitchFamily="50" charset="-128"/>
                <a:ea typeface="Meiryo UI" panose="020B0604030504040204" pitchFamily="50" charset="-128"/>
              </a:rPr>
              <a:t>Windows</a:t>
            </a:r>
            <a:r>
              <a:rPr kumimoji="1" lang="ja-JP" altLang="en-US" sz="2000" dirty="0">
                <a:latin typeface="Meiryo UI" panose="020B0604030504040204" pitchFamily="50" charset="-128"/>
                <a:ea typeface="Meiryo UI" panose="020B0604030504040204" pitchFamily="50" charset="-128"/>
              </a:rPr>
              <a:t>であれば</a:t>
            </a:r>
            <a:r>
              <a:rPr kumimoji="1" lang="en-US" altLang="ja-JP" sz="2000" dirty="0">
                <a:latin typeface="Meiryo UI" panose="020B0604030504040204" pitchFamily="50" charset="-128"/>
                <a:ea typeface="Meiryo UI" panose="020B0604030504040204" pitchFamily="50" charset="-128"/>
              </a:rPr>
              <a:t>F9</a:t>
            </a:r>
            <a:r>
              <a:rPr kumimoji="1" lang="ja-JP" altLang="en-US" sz="2000" dirty="0">
                <a:latin typeface="Meiryo UI" panose="020B0604030504040204" pitchFamily="50" charset="-128"/>
                <a:ea typeface="Meiryo UI" panose="020B0604030504040204" pitchFamily="50" charset="-128"/>
              </a:rPr>
              <a:t>でテスト実行します。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テストクラスの作成</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73</a:t>
            </a:fld>
            <a:endParaRPr kumimoji="1" lang="ja-JP" altLang="en-US" dirty="0"/>
          </a:p>
        </p:txBody>
      </p:sp>
      <p:sp>
        <p:nvSpPr>
          <p:cNvPr id="7" name="Rectangle 3">
            <a:extLst>
              <a:ext uri="{FF2B5EF4-FFF2-40B4-BE49-F238E27FC236}">
                <a16:creationId xmlns:a16="http://schemas.microsoft.com/office/drawing/2014/main" id="{E9595EC9-8D54-4391-9C7E-39A5A9AF0BC2}"/>
              </a:ext>
            </a:extLst>
          </p:cNvPr>
          <p:cNvSpPr>
            <a:spLocks noChangeArrowheads="1"/>
          </p:cNvSpPr>
          <p:nvPr/>
        </p:nvSpPr>
        <p:spPr bwMode="auto">
          <a:xfrm>
            <a:off x="6306320" y="1410943"/>
            <a:ext cx="5169864" cy="2585323"/>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package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com.example.todo</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nablarch.fw.web.HttpResponse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nablarch.fw.web.RestMockHttpRequest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nablarch.test.core.http.SimpleRestTestSupport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org.junit.</a:t>
            </a: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Test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class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RestApiTest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extends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SimpleRestTestSupport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@Test</a:t>
            </a:r>
            <a:b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void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RESTAPI</a:t>
            </a:r>
            <a:r>
              <a:rPr kumimoji="0" lang="ja-JP" altLang="ja-JP" sz="900" b="0" i="0" u="none" strike="noStrike" cap="none" normalizeH="0" baseline="0" dirty="0">
                <a:ln>
                  <a:noFill/>
                </a:ln>
                <a:solidFill>
                  <a:srgbClr val="00627A"/>
                </a:solidFill>
                <a:effectLst/>
                <a:latin typeface="Consolas" panose="020B0609020204030204" pitchFamily="49" charset="0"/>
                <a:ea typeface="ＭＳ ゴシック" panose="020B0609070205080204" pitchFamily="49" charset="-128"/>
              </a:rPr>
              <a:t>で</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ToDo</a:t>
            </a:r>
            <a:r>
              <a:rPr kumimoji="0" lang="ja-JP" altLang="ja-JP" sz="900" b="0" i="0" u="none" strike="noStrike" cap="none" normalizeH="0" baseline="0" dirty="0">
                <a:ln>
                  <a:noFill/>
                </a:ln>
                <a:solidFill>
                  <a:srgbClr val="00627A"/>
                </a:solidFill>
                <a:effectLst/>
                <a:latin typeface="Consolas" panose="020B0609020204030204" pitchFamily="49" charset="0"/>
                <a:ea typeface="ＭＳ ゴシック" panose="020B0609070205080204" pitchFamily="49" charset="-128"/>
              </a:rPr>
              <a:t>一覧が取得できる</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RestMockHttpRequest request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get(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"/api/todos"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HttpResponse response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sendRequest(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request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assertStatusCode(</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"ToDo</a:t>
            </a:r>
            <a:r>
              <a:rPr kumimoji="0" lang="ja-JP" altLang="ja-JP" sz="900" b="0" i="0" u="none" strike="noStrike" cap="none" normalizeH="0" baseline="0" dirty="0">
                <a:ln>
                  <a:noFill/>
                </a:ln>
                <a:solidFill>
                  <a:srgbClr val="067D17"/>
                </a:solidFill>
                <a:effectLst/>
                <a:latin typeface="Consolas" panose="020B0609020204030204" pitchFamily="49" charset="0"/>
                <a:ea typeface="ＭＳ ゴシック" panose="020B0609070205080204" pitchFamily="49" charset="-128"/>
              </a:rPr>
              <a:t>一覧の取得</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HttpResponse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Status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OK</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response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endParaRPr kumimoji="0" lang="ja-JP" altLang="ja-JP" sz="1800" b="0" i="0" u="none" strike="noStrike" cap="none" normalizeH="0" baseline="0" dirty="0">
              <a:ln>
                <a:noFill/>
              </a:ln>
              <a:solidFill>
                <a:schemeClr val="tx1"/>
              </a:solidFill>
              <a:effectLst/>
              <a:latin typeface="Consolas" panose="020B0609020204030204" pitchFamily="49" charset="0"/>
            </a:endParaRPr>
          </a:p>
        </p:txBody>
      </p:sp>
    </p:spTree>
    <p:extLst>
      <p:ext uri="{BB962C8B-B14F-4D97-AF65-F5344CB8AC3E}">
        <p14:creationId xmlns:p14="http://schemas.microsoft.com/office/powerpoint/2010/main" val="250401083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17FA9A93-B6F0-4EC2-90FA-9E4D316D6BBC}"/>
              </a:ext>
            </a:extLst>
          </p:cNvPr>
          <p:cNvSpPr/>
          <p:nvPr/>
        </p:nvSpPr>
        <p:spPr>
          <a:xfrm>
            <a:off x="0" y="0"/>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a:extLst>
              <a:ext uri="{FF2B5EF4-FFF2-40B4-BE49-F238E27FC236}">
                <a16:creationId xmlns:a16="http://schemas.microsoft.com/office/drawing/2014/main" id="{D1F27833-AE19-4F7D-9561-C5E84969D8BF}"/>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dirty="0">
                <a:solidFill>
                  <a:schemeClr val="bg1"/>
                </a:solidFill>
                <a:latin typeface="Meiryo UI" panose="020B0604030504040204" pitchFamily="50" charset="-128"/>
                <a:ea typeface="Meiryo UI" panose="020B0604030504040204" pitchFamily="50" charset="-128"/>
              </a:rPr>
              <a:t>Work</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5375446"/>
          </a:xfrm>
          <a:prstGeom prst="rect">
            <a:avLst/>
          </a:prstGeom>
          <a:noFill/>
        </p:spPr>
        <p:txBody>
          <a:bodyPr wrap="square" rtlCol="0">
            <a:spAutoFit/>
          </a:bodyPr>
          <a:lstStyle/>
          <a:p>
            <a:pPr>
              <a:lnSpc>
                <a:spcPts val="3200"/>
              </a:lnSpc>
            </a:pPr>
            <a:r>
              <a:rPr kumimoji="1" lang="en-US" altLang="ja-JP" sz="2000" dirty="0" err="1">
                <a:highlight>
                  <a:srgbClr val="FFFF00"/>
                </a:highlight>
                <a:latin typeface="Meiryo UI" panose="020B0604030504040204" pitchFamily="50" charset="-128"/>
                <a:ea typeface="Meiryo UI" panose="020B0604030504040204" pitchFamily="50" charset="-128"/>
              </a:rPr>
              <a:t>src</a:t>
            </a:r>
            <a:r>
              <a:rPr kumimoji="1" lang="en-US" altLang="ja-JP" sz="2000" dirty="0">
                <a:highlight>
                  <a:srgbClr val="FFFF00"/>
                </a:highlight>
                <a:latin typeface="Meiryo UI" panose="020B0604030504040204" pitchFamily="50" charset="-128"/>
                <a:ea typeface="Meiryo UI" panose="020B0604030504040204" pitchFamily="50" charset="-128"/>
              </a:rPr>
              <a:t>/test/java</a:t>
            </a:r>
            <a:r>
              <a:rPr kumimoji="1" lang="ja-JP" altLang="en-US" sz="2000" dirty="0">
                <a:latin typeface="Meiryo UI" panose="020B0604030504040204" pitchFamily="50" charset="-128"/>
                <a:ea typeface="Meiryo UI" panose="020B0604030504040204" pitchFamily="50" charset="-128"/>
              </a:rPr>
              <a:t>に</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err="1">
                <a:highlight>
                  <a:srgbClr val="FFFF00"/>
                </a:highlight>
                <a:latin typeface="Meiryo UI" panose="020B0604030504040204" pitchFamily="50" charset="-128"/>
                <a:ea typeface="Meiryo UI" panose="020B0604030504040204" pitchFamily="50" charset="-128"/>
              </a:rPr>
              <a:t>com.example.todo</a:t>
            </a:r>
            <a:r>
              <a:rPr kumimoji="1" lang="ja-JP" altLang="en-US" sz="2000" dirty="0">
                <a:highlight>
                  <a:srgbClr val="FFFF00"/>
                </a:highlight>
                <a:latin typeface="Meiryo UI" panose="020B0604030504040204" pitchFamily="50" charset="-128"/>
                <a:ea typeface="Meiryo UI" panose="020B0604030504040204" pitchFamily="50" charset="-128"/>
              </a:rPr>
              <a:t>パッケージ</a:t>
            </a:r>
            <a:r>
              <a:rPr kumimoji="1" lang="ja-JP" altLang="en-US" sz="2000" dirty="0">
                <a:latin typeface="Meiryo UI" panose="020B0604030504040204" pitchFamily="50" charset="-128"/>
                <a:ea typeface="Meiryo UI" panose="020B0604030504040204" pitchFamily="50" charset="-128"/>
              </a:rPr>
              <a:t>を作成します。</a:t>
            </a: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3200"/>
              </a:lnSpc>
            </a:pP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3200"/>
              </a:lnSpc>
            </a:pPr>
            <a:r>
              <a:rPr kumimoji="1" lang="en-US" altLang="ja-JP" sz="2000" dirty="0" err="1">
                <a:highlight>
                  <a:srgbClr val="FFFF00"/>
                </a:highlight>
                <a:latin typeface="Meiryo UI" panose="020B0604030504040204" pitchFamily="50" charset="-128"/>
                <a:ea typeface="Meiryo UI" panose="020B0604030504040204" pitchFamily="50" charset="-128"/>
              </a:rPr>
              <a:t>RestApiTest</a:t>
            </a:r>
            <a:r>
              <a:rPr kumimoji="1" lang="ja-JP" altLang="en-US" sz="2000" dirty="0">
                <a:highlight>
                  <a:srgbClr val="FFFF00"/>
                </a:highlight>
                <a:latin typeface="Meiryo UI" panose="020B0604030504040204" pitchFamily="50" charset="-128"/>
                <a:ea typeface="Meiryo UI" panose="020B0604030504040204" pitchFamily="50" charset="-128"/>
              </a:rPr>
              <a:t>クラス</a:t>
            </a:r>
            <a:r>
              <a:rPr kumimoji="1" lang="ja-JP" altLang="en-US" sz="2000" dirty="0">
                <a:latin typeface="Meiryo UI" panose="020B0604030504040204" pitchFamily="50" charset="-128"/>
                <a:ea typeface="Meiryo UI" panose="020B0604030504040204" pitchFamily="50" charset="-128"/>
              </a:rPr>
              <a:t>を作成します。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err="1">
                <a:highlight>
                  <a:srgbClr val="FFFF00"/>
                </a:highlight>
                <a:latin typeface="Meiryo UI" panose="020B0604030504040204" pitchFamily="50" charset="-128"/>
                <a:ea typeface="Meiryo UI" panose="020B0604030504040204" pitchFamily="50" charset="-128"/>
              </a:rPr>
              <a:t>SimpleRestTestSupport</a:t>
            </a:r>
            <a:r>
              <a:rPr kumimoji="1" lang="ja-JP" altLang="en-US" sz="2000" dirty="0">
                <a:highlight>
                  <a:srgbClr val="FFFF00"/>
                </a:highlight>
                <a:latin typeface="Meiryo UI" panose="020B0604030504040204" pitchFamily="50" charset="-128"/>
                <a:ea typeface="Meiryo UI" panose="020B0604030504040204" pitchFamily="50" charset="-128"/>
              </a:rPr>
              <a:t>クラス</a:t>
            </a:r>
            <a:r>
              <a:rPr kumimoji="1" lang="ja-JP" altLang="en-US" sz="2000" dirty="0">
                <a:latin typeface="Meiryo UI" panose="020B0604030504040204" pitchFamily="50" charset="-128"/>
                <a:ea typeface="Meiryo UI" panose="020B0604030504040204" pitchFamily="50" charset="-128"/>
              </a:rPr>
              <a:t>を継承します。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最初のテストとして</a:t>
            </a:r>
            <a:r>
              <a:rPr kumimoji="1" lang="en-US" altLang="ja-JP" sz="2000" dirty="0">
                <a:latin typeface="Meiryo UI" panose="020B0604030504040204" pitchFamily="50" charset="-128"/>
                <a:ea typeface="Meiryo UI" panose="020B0604030504040204" pitchFamily="50" charset="-128"/>
              </a:rPr>
              <a:t>REST API</a:t>
            </a:r>
            <a:r>
              <a:rPr kumimoji="1" lang="ja-JP" altLang="en-US" sz="2000" dirty="0">
                <a:latin typeface="Meiryo UI" panose="020B0604030504040204" pitchFamily="50" charset="-128"/>
                <a:ea typeface="Meiryo UI" panose="020B0604030504040204" pitchFamily="50" charset="-128"/>
              </a:rPr>
              <a:t>が想定しているパスと</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HTTP</a:t>
            </a:r>
            <a:r>
              <a:rPr kumimoji="1" lang="ja-JP" altLang="en-US" sz="2000" dirty="0">
                <a:latin typeface="Meiryo UI" panose="020B0604030504040204" pitchFamily="50" charset="-128"/>
                <a:ea typeface="Meiryo UI" panose="020B0604030504040204" pitchFamily="50" charset="-128"/>
              </a:rPr>
              <a:t>メソッドで呼び出せるかをテストします。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DB</a:t>
            </a:r>
            <a:r>
              <a:rPr kumimoji="1" lang="ja-JP" altLang="en-US" sz="2000" dirty="0">
                <a:latin typeface="Meiryo UI" panose="020B0604030504040204" pitchFamily="50" charset="-128"/>
                <a:ea typeface="Meiryo UI" panose="020B0604030504040204" pitchFamily="50" charset="-128"/>
              </a:rPr>
              <a:t>を起動してテストします。</a:t>
            </a:r>
            <a:r>
              <a:rPr kumimoji="1" lang="en-US" altLang="ja-JP" sz="2000" dirty="0">
                <a:latin typeface="Meiryo UI" panose="020B0604030504040204" pitchFamily="50" charset="-128"/>
                <a:ea typeface="Meiryo UI" panose="020B0604030504040204" pitchFamily="50" charset="-128"/>
              </a:rPr>
              <a:t>DB</a:t>
            </a:r>
            <a:r>
              <a:rPr kumimoji="1" lang="ja-JP" altLang="en-US" sz="2000" dirty="0">
                <a:latin typeface="Meiryo UI" panose="020B0604030504040204" pitchFamily="50" charset="-128"/>
                <a:ea typeface="Meiryo UI" panose="020B0604030504040204" pitchFamily="50" charset="-128"/>
              </a:rPr>
              <a:t>起動は</a:t>
            </a:r>
            <a:r>
              <a:rPr kumimoji="1" lang="en-US" altLang="ja-JP" sz="2000" dirty="0">
                <a:latin typeface="Meiryo UI" panose="020B0604030504040204" pitchFamily="50" charset="-128"/>
                <a:ea typeface="Meiryo UI" panose="020B0604030504040204" pitchFamily="50" charset="-128"/>
              </a:rPr>
              <a:t>backend</a:t>
            </a:r>
            <a:r>
              <a:rPr kumimoji="1" lang="ja-JP" altLang="en-US" sz="2000" dirty="0">
                <a:latin typeface="Meiryo UI" panose="020B0604030504040204" pitchFamily="50" charset="-128"/>
                <a:ea typeface="Meiryo UI" panose="020B0604030504040204" pitchFamily="50" charset="-128"/>
              </a:rPr>
              <a:t>ディレクトリで作業します。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 docker-compose -f docker/docker-</a:t>
            </a:r>
            <a:r>
              <a:rPr kumimoji="1" lang="en-US" altLang="ja-JP" sz="2000" dirty="0" err="1">
                <a:latin typeface="Meiryo UI" panose="020B0604030504040204" pitchFamily="50" charset="-128"/>
                <a:ea typeface="Meiryo UI" panose="020B0604030504040204" pitchFamily="50" charset="-128"/>
              </a:rPr>
              <a:t>compose.dev.yml</a:t>
            </a:r>
            <a:r>
              <a:rPr kumimoji="1" lang="en-US" altLang="ja-JP" sz="2000" dirty="0">
                <a:latin typeface="Meiryo UI" panose="020B0604030504040204" pitchFamily="50" charset="-128"/>
                <a:ea typeface="Meiryo UI" panose="020B0604030504040204" pitchFamily="50" charset="-128"/>
              </a:rPr>
              <a:t> up –d		</a:t>
            </a:r>
            <a:r>
              <a:rPr kumimoji="1" lang="ja-JP" altLang="en-US" sz="2000" dirty="0">
                <a:latin typeface="Meiryo UI" panose="020B0604030504040204" pitchFamily="50" charset="-128"/>
                <a:ea typeface="Meiryo UI" panose="020B0604030504040204" pitchFamily="50" charset="-128"/>
              </a:rPr>
              <a:t>←</a:t>
            </a:r>
            <a:r>
              <a:rPr kumimoji="1" lang="en-US" altLang="ja-JP" sz="2000" dirty="0">
                <a:latin typeface="Meiryo UI" panose="020B0604030504040204" pitchFamily="50" charset="-128"/>
                <a:ea typeface="Meiryo UI" panose="020B0604030504040204" pitchFamily="50" charset="-128"/>
              </a:rPr>
              <a:t>DB</a:t>
            </a:r>
            <a:r>
              <a:rPr kumimoji="1" lang="ja-JP" altLang="en-US" sz="2000" dirty="0">
                <a:latin typeface="Meiryo UI" panose="020B0604030504040204" pitchFamily="50" charset="-128"/>
                <a:ea typeface="Meiryo UI" panose="020B0604030504040204" pitchFamily="50" charset="-128"/>
              </a:rPr>
              <a:t>起動</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 docker-compose -f docker/docker-</a:t>
            </a:r>
            <a:r>
              <a:rPr kumimoji="1" lang="en-US" altLang="ja-JP" sz="2000" dirty="0" err="1">
                <a:latin typeface="Meiryo UI" panose="020B0604030504040204" pitchFamily="50" charset="-128"/>
                <a:ea typeface="Meiryo UI" panose="020B0604030504040204" pitchFamily="50" charset="-128"/>
              </a:rPr>
              <a:t>compose.dev.yml</a:t>
            </a:r>
            <a:r>
              <a:rPr kumimoji="1" lang="en-US" altLang="ja-JP" sz="2000" dirty="0">
                <a:latin typeface="Meiryo UI" panose="020B0604030504040204" pitchFamily="50" charset="-128"/>
                <a:ea typeface="Meiryo UI" panose="020B0604030504040204" pitchFamily="50" charset="-128"/>
              </a:rPr>
              <a:t> </a:t>
            </a:r>
            <a:r>
              <a:rPr kumimoji="1" lang="en-US" altLang="ja-JP" sz="2000" dirty="0" err="1">
                <a:latin typeface="Meiryo UI" panose="020B0604030504040204" pitchFamily="50" charset="-128"/>
                <a:ea typeface="Meiryo UI" panose="020B0604030504040204" pitchFamily="50" charset="-128"/>
              </a:rPr>
              <a:t>ps</a:t>
            </a:r>
            <a:r>
              <a:rPr kumimoji="1" lang="en-US" altLang="ja-JP" sz="2000" dirty="0">
                <a:latin typeface="Meiryo UI" panose="020B0604030504040204" pitchFamily="50" charset="-128"/>
                <a:ea typeface="Meiryo UI" panose="020B0604030504040204" pitchFamily="50" charset="-128"/>
              </a:rPr>
              <a:t>			</a:t>
            </a:r>
            <a:r>
              <a:rPr kumimoji="1" lang="ja-JP" altLang="en-US" sz="2000" dirty="0">
                <a:latin typeface="Meiryo UI" panose="020B0604030504040204" pitchFamily="50" charset="-128"/>
                <a:ea typeface="Meiryo UI" panose="020B0604030504040204" pitchFamily="50" charset="-128"/>
              </a:rPr>
              <a:t>←</a:t>
            </a:r>
            <a:r>
              <a:rPr kumimoji="1" lang="en-US" altLang="ja-JP" sz="2000" dirty="0">
                <a:latin typeface="Meiryo UI" panose="020B0604030504040204" pitchFamily="50" charset="-128"/>
                <a:ea typeface="Meiryo UI" panose="020B0604030504040204" pitchFamily="50" charset="-128"/>
              </a:rPr>
              <a:t>DB</a:t>
            </a:r>
            <a:r>
              <a:rPr kumimoji="1" lang="ja-JP" altLang="en-US" sz="2000" dirty="0">
                <a:latin typeface="Meiryo UI" panose="020B0604030504040204" pitchFamily="50" charset="-128"/>
                <a:ea typeface="Meiryo UI" panose="020B0604030504040204" pitchFamily="50" charset="-128"/>
              </a:rPr>
              <a:t>起動の確認</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IntelliJ IDEA</a:t>
            </a:r>
            <a:r>
              <a:rPr kumimoji="1" lang="ja-JP" altLang="en-US" sz="2000" dirty="0">
                <a:latin typeface="Meiryo UI" panose="020B0604030504040204" pitchFamily="50" charset="-128"/>
                <a:ea typeface="Meiryo UI" panose="020B0604030504040204" pitchFamily="50" charset="-128"/>
              </a:rPr>
              <a:t>でテストします。</a:t>
            </a:r>
            <a:r>
              <a:rPr kumimoji="1" lang="en-US" altLang="ja-JP" sz="2000" dirty="0">
                <a:latin typeface="Meiryo UI" panose="020B0604030504040204" pitchFamily="50" charset="-128"/>
                <a:ea typeface="Meiryo UI" panose="020B0604030504040204" pitchFamily="50" charset="-128"/>
              </a:rPr>
              <a:t>Windows</a:t>
            </a:r>
            <a:r>
              <a:rPr kumimoji="1" lang="ja-JP" altLang="en-US" sz="2000" dirty="0">
                <a:latin typeface="Meiryo UI" panose="020B0604030504040204" pitchFamily="50" charset="-128"/>
                <a:ea typeface="Meiryo UI" panose="020B0604030504040204" pitchFamily="50" charset="-128"/>
              </a:rPr>
              <a:t>であれば</a:t>
            </a:r>
            <a:r>
              <a:rPr kumimoji="1" lang="en-US" altLang="ja-JP" sz="2000" dirty="0">
                <a:latin typeface="Meiryo UI" panose="020B0604030504040204" pitchFamily="50" charset="-128"/>
                <a:ea typeface="Meiryo UI" panose="020B0604030504040204" pitchFamily="50" charset="-128"/>
              </a:rPr>
              <a:t>F9</a:t>
            </a:r>
            <a:r>
              <a:rPr kumimoji="1" lang="ja-JP" altLang="en-US" sz="2000" dirty="0">
                <a:latin typeface="Meiryo UI" panose="020B0604030504040204" pitchFamily="50" charset="-128"/>
                <a:ea typeface="Meiryo UI" panose="020B0604030504040204" pitchFamily="50" charset="-128"/>
              </a:rPr>
              <a:t>でテスト実行します。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テストクラスの作成</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74</a:t>
            </a:fld>
            <a:endParaRPr kumimoji="1" lang="ja-JP" altLang="en-US" dirty="0"/>
          </a:p>
        </p:txBody>
      </p:sp>
      <p:sp>
        <p:nvSpPr>
          <p:cNvPr id="15" name="Rectangle 3">
            <a:extLst>
              <a:ext uri="{FF2B5EF4-FFF2-40B4-BE49-F238E27FC236}">
                <a16:creationId xmlns:a16="http://schemas.microsoft.com/office/drawing/2014/main" id="{726EF21F-8DF8-4914-B643-6DE27FC444CE}"/>
              </a:ext>
            </a:extLst>
          </p:cNvPr>
          <p:cNvSpPr>
            <a:spLocks noChangeArrowheads="1"/>
          </p:cNvSpPr>
          <p:nvPr/>
        </p:nvSpPr>
        <p:spPr bwMode="auto">
          <a:xfrm>
            <a:off x="6306320" y="1410943"/>
            <a:ext cx="5169864" cy="2585323"/>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package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com.example.todo</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nablarch.fw.web.HttpResponse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nablarch.fw.web.RestMockHttpRequest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nablarch.test.core.http.SimpleRestTestSupport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org.junit.</a:t>
            </a: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Test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class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RestApiTest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extends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SimpleRestTestSupport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@Test</a:t>
            </a:r>
            <a:b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void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RESTAPI</a:t>
            </a:r>
            <a:r>
              <a:rPr kumimoji="0" lang="ja-JP" altLang="ja-JP" sz="900" b="0" i="0" u="none" strike="noStrike" cap="none" normalizeH="0" baseline="0" dirty="0">
                <a:ln>
                  <a:noFill/>
                </a:ln>
                <a:solidFill>
                  <a:srgbClr val="00627A"/>
                </a:solidFill>
                <a:effectLst/>
                <a:latin typeface="Consolas" panose="020B0609020204030204" pitchFamily="49" charset="0"/>
                <a:ea typeface="ＭＳ ゴシック" panose="020B0609070205080204" pitchFamily="49" charset="-128"/>
              </a:rPr>
              <a:t>で</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ToDo</a:t>
            </a:r>
            <a:r>
              <a:rPr kumimoji="0" lang="ja-JP" altLang="ja-JP" sz="900" b="0" i="0" u="none" strike="noStrike" cap="none" normalizeH="0" baseline="0" dirty="0">
                <a:ln>
                  <a:noFill/>
                </a:ln>
                <a:solidFill>
                  <a:srgbClr val="00627A"/>
                </a:solidFill>
                <a:effectLst/>
                <a:latin typeface="Consolas" panose="020B0609020204030204" pitchFamily="49" charset="0"/>
                <a:ea typeface="ＭＳ ゴシック" panose="020B0609070205080204" pitchFamily="49" charset="-128"/>
              </a:rPr>
              <a:t>一覧が取得できる</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RestMockHttpRequest request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get(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"/api/todos"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HttpResponse response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sendRequest(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request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assertStatusCode(</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"ToDo</a:t>
            </a:r>
            <a:r>
              <a:rPr kumimoji="0" lang="ja-JP" altLang="ja-JP" sz="900" b="0" i="0" u="none" strike="noStrike" cap="none" normalizeH="0" baseline="0" dirty="0">
                <a:ln>
                  <a:noFill/>
                </a:ln>
                <a:solidFill>
                  <a:srgbClr val="067D17"/>
                </a:solidFill>
                <a:effectLst/>
                <a:latin typeface="Consolas" panose="020B0609020204030204" pitchFamily="49" charset="0"/>
                <a:ea typeface="ＭＳ ゴシック" panose="020B0609070205080204" pitchFamily="49" charset="-128"/>
              </a:rPr>
              <a:t>一覧の取得</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HttpResponse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Status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OK</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response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endParaRPr kumimoji="0" lang="ja-JP" altLang="ja-JP" sz="1800" b="0" i="0" u="none" strike="noStrike" cap="none" normalizeH="0" baseline="0" dirty="0">
              <a:ln>
                <a:noFill/>
              </a:ln>
              <a:solidFill>
                <a:schemeClr val="tx1"/>
              </a:solidFill>
              <a:effectLst/>
              <a:latin typeface="Consolas" panose="020B0609020204030204" pitchFamily="49" charset="0"/>
            </a:endParaRPr>
          </a:p>
        </p:txBody>
      </p:sp>
    </p:spTree>
    <p:extLst>
      <p:ext uri="{BB962C8B-B14F-4D97-AF65-F5344CB8AC3E}">
        <p14:creationId xmlns:p14="http://schemas.microsoft.com/office/powerpoint/2010/main" val="81517986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144340"/>
          </a:xfrm>
          <a:prstGeom prst="rect">
            <a:avLst/>
          </a:prstGeom>
          <a:noFill/>
        </p:spPr>
        <p:txBody>
          <a:bodyPr wrap="square" rtlCol="0">
            <a:spAutoFit/>
          </a:bodyPr>
          <a:lstStyle/>
          <a:p>
            <a:pPr>
              <a:lnSpc>
                <a:spcPts val="3200"/>
              </a:lnSpc>
            </a:pPr>
            <a:r>
              <a:rPr kumimoji="1" lang="en-US" altLang="ja-JP" sz="2000" dirty="0" err="1">
                <a:highlight>
                  <a:srgbClr val="FFFF00"/>
                </a:highlight>
                <a:latin typeface="Meiryo UI" panose="020B0604030504040204" pitchFamily="50" charset="-128"/>
                <a:ea typeface="Meiryo UI" panose="020B0604030504040204" pitchFamily="50" charset="-128"/>
              </a:rPr>
              <a:t>JsonPath</a:t>
            </a:r>
            <a:r>
              <a:rPr kumimoji="1" lang="ja-JP" altLang="en-US" sz="2000" dirty="0">
                <a:latin typeface="Meiryo UI" panose="020B0604030504040204" pitchFamily="50" charset="-128"/>
                <a:ea typeface="Meiryo UI" panose="020B0604030504040204" pitchFamily="50" charset="-128"/>
              </a:rPr>
              <a:t>を利用して、</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レスポンスとして返された</a:t>
            </a:r>
            <a:r>
              <a:rPr kumimoji="1" lang="en-US" altLang="ja-JP" sz="2000" dirty="0">
                <a:latin typeface="Meiryo UI" panose="020B0604030504040204" pitchFamily="50" charset="-128"/>
                <a:ea typeface="Meiryo UI" panose="020B0604030504040204" pitchFamily="50" charset="-128"/>
              </a:rPr>
              <a:t>JSON</a:t>
            </a:r>
            <a:r>
              <a:rPr kumimoji="1" lang="ja-JP" altLang="en-US" sz="2000" dirty="0">
                <a:latin typeface="Meiryo UI" panose="020B0604030504040204" pitchFamily="50" charset="-128"/>
                <a:ea typeface="Meiryo UI" panose="020B0604030504040204" pitchFamily="50" charset="-128"/>
              </a:rPr>
              <a:t>に対して次の検証をします。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ja-JP" altLang="en-US"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 配列の要素数が</a:t>
            </a:r>
            <a:r>
              <a:rPr kumimoji="1" lang="en-US" altLang="ja-JP" sz="2000" dirty="0">
                <a:latin typeface="Meiryo UI" panose="020B0604030504040204" pitchFamily="50" charset="-128"/>
                <a:ea typeface="Meiryo UI" panose="020B0604030504040204" pitchFamily="50" charset="-128"/>
              </a:rPr>
              <a:t>2</a:t>
            </a:r>
            <a:r>
              <a:rPr kumimoji="1" lang="ja-JP" altLang="en-US" sz="2000" dirty="0">
                <a:latin typeface="Meiryo UI" panose="020B0604030504040204" pitchFamily="50" charset="-128"/>
                <a:ea typeface="Meiryo UI" panose="020B0604030504040204" pitchFamily="50" charset="-128"/>
              </a:rPr>
              <a:t>である</a:t>
            </a:r>
          </a:p>
          <a:p>
            <a:pPr>
              <a:lnSpc>
                <a:spcPts val="3200"/>
              </a:lnSpc>
            </a:pPr>
            <a:r>
              <a:rPr kumimoji="1" lang="ja-JP" altLang="en-US" sz="2000" dirty="0">
                <a:latin typeface="Meiryo UI" panose="020B0604030504040204" pitchFamily="50" charset="-128"/>
                <a:ea typeface="Meiryo UI" panose="020B0604030504040204" pitchFamily="50" charset="-128"/>
              </a:rPr>
              <a:t>－ 配列の</a:t>
            </a:r>
            <a:r>
              <a:rPr kumimoji="1" lang="en-US" altLang="ja-JP" sz="2000" dirty="0">
                <a:latin typeface="Meiryo UI" panose="020B0604030504040204" pitchFamily="50" charset="-128"/>
                <a:ea typeface="Meiryo UI" panose="020B0604030504040204" pitchFamily="50" charset="-128"/>
              </a:rPr>
              <a:t>1</a:t>
            </a:r>
            <a:r>
              <a:rPr kumimoji="1" lang="ja-JP" altLang="en-US" sz="2000" dirty="0">
                <a:latin typeface="Meiryo UI" panose="020B0604030504040204" pitchFamily="50" charset="-128"/>
                <a:ea typeface="Meiryo UI" panose="020B0604030504040204" pitchFamily="50" charset="-128"/>
              </a:rPr>
              <a:t>番目が、ダミーデータの</a:t>
            </a:r>
            <a:r>
              <a:rPr kumimoji="1" lang="en-US" altLang="ja-JP" sz="2000" dirty="0">
                <a:latin typeface="Meiryo UI" panose="020B0604030504040204" pitchFamily="50" charset="-128"/>
                <a:ea typeface="Meiryo UI" panose="020B0604030504040204" pitchFamily="50" charset="-128"/>
              </a:rPr>
              <a:t>1</a:t>
            </a:r>
            <a:r>
              <a:rPr kumimoji="1" lang="ja-JP" altLang="en-US" sz="2000" dirty="0">
                <a:latin typeface="Meiryo UI" panose="020B0604030504040204" pitchFamily="50" charset="-128"/>
                <a:ea typeface="Meiryo UI" panose="020B0604030504040204" pitchFamily="50" charset="-128"/>
              </a:rPr>
              <a:t>番目の値と同じである</a:t>
            </a:r>
          </a:p>
          <a:p>
            <a:pPr>
              <a:lnSpc>
                <a:spcPts val="3200"/>
              </a:lnSpc>
            </a:pPr>
            <a:r>
              <a:rPr kumimoji="1" lang="ja-JP" altLang="en-US" sz="2000" dirty="0">
                <a:latin typeface="Meiryo UI" panose="020B0604030504040204" pitchFamily="50" charset="-128"/>
                <a:ea typeface="Meiryo UI" panose="020B0604030504040204" pitchFamily="50" charset="-128"/>
              </a:rPr>
              <a:t>－ 配列の</a:t>
            </a:r>
            <a:r>
              <a:rPr kumimoji="1" lang="en-US" altLang="ja-JP" sz="2000" dirty="0">
                <a:latin typeface="Meiryo UI" panose="020B0604030504040204" pitchFamily="50" charset="-128"/>
                <a:ea typeface="Meiryo UI" panose="020B0604030504040204" pitchFamily="50" charset="-128"/>
              </a:rPr>
              <a:t>2</a:t>
            </a:r>
            <a:r>
              <a:rPr kumimoji="1" lang="ja-JP" altLang="en-US" sz="2000" dirty="0">
                <a:latin typeface="Meiryo UI" panose="020B0604030504040204" pitchFamily="50" charset="-128"/>
                <a:ea typeface="Meiryo UI" panose="020B0604030504040204" pitchFamily="50" charset="-128"/>
              </a:rPr>
              <a:t>番目が、ダミーデータの</a:t>
            </a:r>
            <a:r>
              <a:rPr kumimoji="1" lang="en-US" altLang="ja-JP" sz="2000" dirty="0">
                <a:latin typeface="Meiryo UI" panose="020B0604030504040204" pitchFamily="50" charset="-128"/>
                <a:ea typeface="Meiryo UI" panose="020B0604030504040204" pitchFamily="50" charset="-128"/>
              </a:rPr>
              <a:t>2</a:t>
            </a:r>
            <a:r>
              <a:rPr kumimoji="1" lang="ja-JP" altLang="en-US" sz="2000" dirty="0">
                <a:latin typeface="Meiryo UI" panose="020B0604030504040204" pitchFamily="50" charset="-128"/>
                <a:ea typeface="Meiryo UI" panose="020B0604030504040204" pitchFamily="50" charset="-128"/>
              </a:rPr>
              <a:t>番目と値と同じである</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err="1">
                <a:latin typeface="Meiryo UI" panose="020B0604030504040204" pitchFamily="50" charset="-128"/>
                <a:ea typeface="Meiryo UI" panose="020B0604030504040204" pitchFamily="50" charset="-128"/>
              </a:rPr>
              <a:t>JsonPath</a:t>
            </a:r>
            <a:r>
              <a:rPr kumimoji="1" lang="ja-JP" altLang="en-US" sz="2000" dirty="0">
                <a:latin typeface="Meiryo UI" panose="020B0604030504040204" pitchFamily="50" charset="-128"/>
                <a:ea typeface="Meiryo UI" panose="020B0604030504040204" pitchFamily="50" charset="-128"/>
              </a:rPr>
              <a:t>ではルート要素を</a:t>
            </a:r>
            <a:r>
              <a:rPr kumimoji="1" lang="en-US" altLang="ja-JP" sz="2000" dirty="0">
                <a:highlight>
                  <a:srgbClr val="FFFF00"/>
                </a:highlight>
                <a:latin typeface="Meiryo UI" panose="020B0604030504040204" pitchFamily="50" charset="-128"/>
                <a:ea typeface="Meiryo UI" panose="020B0604030504040204" pitchFamily="50" charset="-128"/>
              </a:rPr>
              <a:t>$</a:t>
            </a:r>
            <a:r>
              <a:rPr kumimoji="1" lang="ja-JP" altLang="en-US" sz="2000" dirty="0">
                <a:latin typeface="Meiryo UI" panose="020B0604030504040204" pitchFamily="50" charset="-128"/>
                <a:ea typeface="Meiryo UI" panose="020B0604030504040204" pitchFamily="50" charset="-128"/>
              </a:rPr>
              <a:t>で表します。</a:t>
            </a: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テスト実行します。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レスポンスボディの検証</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75</a:t>
            </a:fld>
            <a:endParaRPr kumimoji="1" lang="ja-JP" altLang="en-US" dirty="0"/>
          </a:p>
        </p:txBody>
      </p:sp>
      <p:sp>
        <p:nvSpPr>
          <p:cNvPr id="2" name="Rectangle 1">
            <a:extLst>
              <a:ext uri="{FF2B5EF4-FFF2-40B4-BE49-F238E27FC236}">
                <a16:creationId xmlns:a16="http://schemas.microsoft.com/office/drawing/2014/main" id="{CD7235B2-25A6-4F51-82E9-E133777BC957}"/>
              </a:ext>
            </a:extLst>
          </p:cNvPr>
          <p:cNvSpPr>
            <a:spLocks noChangeArrowheads="1"/>
          </p:cNvSpPr>
          <p:nvPr/>
        </p:nvSpPr>
        <p:spPr bwMode="auto">
          <a:xfrm>
            <a:off x="6769916" y="959093"/>
            <a:ext cx="5152731" cy="4939814"/>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package com.example.todo;</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import nablarch.fw.web.HttpResponse;</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import nablarch.fw.web.RestMockHttpRequest;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import nablarch.test.core.http.SimpleRestTestSupport;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import org.junit.Test;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static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com.jayway.jsonpath.matchers.JsonPathMatchers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hasJsonPath</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static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org.hamcrest.MatcherAssert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assertThat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static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org.hamcrest.Matchers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equalTo</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static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org.hamcrest.Matchers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hasSize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public class RestApiTest extends SimpleRestTestSupport {</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@Test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public void RESTAPI</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ＭＳ ゴシック" panose="020B0609070205080204" pitchFamily="49" charset="-128"/>
              </a:rPr>
              <a:t>で</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ToDo</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ＭＳ ゴシック" panose="020B0609070205080204" pitchFamily="49" charset="-128"/>
              </a:rPr>
              <a:t>一覧が取得できる</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RestMockHttpRequest request = get("/api/todos");</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HttpResponse response = sendRequest(request);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assertStatusCode("ToDo</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ＭＳ ゴシック" panose="020B0609070205080204" pitchFamily="49" charset="-128"/>
              </a:rPr>
              <a:t>一覧の取得</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HttpResponse.Status.</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OK</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response);</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String body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response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.getBodyString();</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assertThat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body</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hasJsonPath</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hasSize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1750EB"/>
                </a:solidFill>
                <a:effectLst/>
                <a:latin typeface="Consolas" panose="020B0609020204030204" pitchFamily="49" charset="0"/>
                <a:ea typeface="JetBrains Mono"/>
              </a:rPr>
              <a:t>2</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assertThat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body</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hasJsonPath</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"$[0].id"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equalTo</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1750EB"/>
                </a:solidFill>
                <a:effectLst/>
                <a:latin typeface="Consolas" panose="020B0609020204030204" pitchFamily="49" charset="0"/>
                <a:ea typeface="JetBrains Mono"/>
              </a:rPr>
              <a:t>2001</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assertThat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body</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hasJsonPath</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"$[0].text"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equalTo</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ＭＳ ゴシック" panose="020B0609070205080204" pitchFamily="49" charset="-128"/>
              </a:rPr>
              <a:t>やること１</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assertThat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body</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hasJsonPath</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"$[0].completed"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equalTo</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true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assertThat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body</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hasJsonPath</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"$[0].id"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equalTo</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1750EB"/>
                </a:solidFill>
                <a:effectLst/>
                <a:latin typeface="Consolas" panose="020B0609020204030204" pitchFamily="49" charset="0"/>
                <a:ea typeface="JetBrains Mono"/>
              </a:rPr>
              <a:t>2002</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assertThat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body</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hasJsonPath</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"$[0].text"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equalTo</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ＭＳ ゴシック" panose="020B0609070205080204" pitchFamily="49" charset="-128"/>
              </a:rPr>
              <a:t>やること２</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assertThat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body</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hasJsonPath</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"$[0].completed"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equalTo</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false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a:t>
            </a:r>
            <a:endParaRPr kumimoji="0" lang="ja-JP" altLang="ja-JP" sz="1800" b="0" i="0" u="none" strike="noStrike" cap="none" normalizeH="0" baseline="0" dirty="0">
              <a:ln>
                <a:noFill/>
              </a:ln>
              <a:solidFill>
                <a:schemeClr val="bg1">
                  <a:lumMod val="65000"/>
                </a:schemeClr>
              </a:solidFill>
              <a:effectLst/>
              <a:latin typeface="Consolas" panose="020B0609020204030204" pitchFamily="49" charset="0"/>
            </a:endParaRPr>
          </a:p>
        </p:txBody>
      </p:sp>
    </p:spTree>
    <p:extLst>
      <p:ext uri="{BB962C8B-B14F-4D97-AF65-F5344CB8AC3E}">
        <p14:creationId xmlns:p14="http://schemas.microsoft.com/office/powerpoint/2010/main" val="378393796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D09DB351-6805-425F-9C94-E2AD0881DCCE}"/>
              </a:ext>
            </a:extLst>
          </p:cNvPr>
          <p:cNvSpPr/>
          <p:nvPr/>
        </p:nvSpPr>
        <p:spPr>
          <a:xfrm>
            <a:off x="0" y="0"/>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E25DE13C-6BBE-4D04-80B1-8A3FFB069D84}"/>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dirty="0">
                <a:solidFill>
                  <a:schemeClr val="bg1"/>
                </a:solidFill>
                <a:latin typeface="Meiryo UI" panose="020B0604030504040204" pitchFamily="50" charset="-128"/>
                <a:ea typeface="Meiryo UI" panose="020B0604030504040204" pitchFamily="50" charset="-128"/>
              </a:rPr>
              <a:t>Work</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144340"/>
          </a:xfrm>
          <a:prstGeom prst="rect">
            <a:avLst/>
          </a:prstGeom>
          <a:noFill/>
        </p:spPr>
        <p:txBody>
          <a:bodyPr wrap="square" rtlCol="0">
            <a:spAutoFit/>
          </a:bodyPr>
          <a:lstStyle/>
          <a:p>
            <a:pPr>
              <a:lnSpc>
                <a:spcPts val="3200"/>
              </a:lnSpc>
            </a:pPr>
            <a:r>
              <a:rPr kumimoji="1" lang="en-US" altLang="ja-JP" sz="2000" dirty="0" err="1">
                <a:highlight>
                  <a:srgbClr val="FFFF00"/>
                </a:highlight>
                <a:latin typeface="Meiryo UI" panose="020B0604030504040204" pitchFamily="50" charset="-128"/>
                <a:ea typeface="Meiryo UI" panose="020B0604030504040204" pitchFamily="50" charset="-128"/>
              </a:rPr>
              <a:t>JsonPath</a:t>
            </a:r>
            <a:r>
              <a:rPr kumimoji="1" lang="ja-JP" altLang="en-US" sz="2000" dirty="0">
                <a:latin typeface="Meiryo UI" panose="020B0604030504040204" pitchFamily="50" charset="-128"/>
                <a:ea typeface="Meiryo UI" panose="020B0604030504040204" pitchFamily="50" charset="-128"/>
              </a:rPr>
              <a:t>を利用して、</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レスポンスとして返された</a:t>
            </a:r>
            <a:r>
              <a:rPr kumimoji="1" lang="en-US" altLang="ja-JP" sz="2000" dirty="0">
                <a:latin typeface="Meiryo UI" panose="020B0604030504040204" pitchFamily="50" charset="-128"/>
                <a:ea typeface="Meiryo UI" panose="020B0604030504040204" pitchFamily="50" charset="-128"/>
              </a:rPr>
              <a:t>JSON</a:t>
            </a:r>
            <a:r>
              <a:rPr kumimoji="1" lang="ja-JP" altLang="en-US" sz="2000" dirty="0">
                <a:latin typeface="Meiryo UI" panose="020B0604030504040204" pitchFamily="50" charset="-128"/>
                <a:ea typeface="Meiryo UI" panose="020B0604030504040204" pitchFamily="50" charset="-128"/>
              </a:rPr>
              <a:t>に対して次の検証をします。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ja-JP" altLang="en-US"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 配列の要素数が</a:t>
            </a:r>
            <a:r>
              <a:rPr kumimoji="1" lang="en-US" altLang="ja-JP" sz="2000" dirty="0">
                <a:latin typeface="Meiryo UI" panose="020B0604030504040204" pitchFamily="50" charset="-128"/>
                <a:ea typeface="Meiryo UI" panose="020B0604030504040204" pitchFamily="50" charset="-128"/>
              </a:rPr>
              <a:t>2</a:t>
            </a:r>
            <a:r>
              <a:rPr kumimoji="1" lang="ja-JP" altLang="en-US" sz="2000" dirty="0">
                <a:latin typeface="Meiryo UI" panose="020B0604030504040204" pitchFamily="50" charset="-128"/>
                <a:ea typeface="Meiryo UI" panose="020B0604030504040204" pitchFamily="50" charset="-128"/>
              </a:rPr>
              <a:t>である</a:t>
            </a:r>
          </a:p>
          <a:p>
            <a:pPr>
              <a:lnSpc>
                <a:spcPts val="3200"/>
              </a:lnSpc>
            </a:pPr>
            <a:r>
              <a:rPr kumimoji="1" lang="ja-JP" altLang="en-US" sz="2000" dirty="0">
                <a:latin typeface="Meiryo UI" panose="020B0604030504040204" pitchFamily="50" charset="-128"/>
                <a:ea typeface="Meiryo UI" panose="020B0604030504040204" pitchFamily="50" charset="-128"/>
              </a:rPr>
              <a:t>－ 配列の</a:t>
            </a:r>
            <a:r>
              <a:rPr kumimoji="1" lang="en-US" altLang="ja-JP" sz="2000" dirty="0">
                <a:latin typeface="Meiryo UI" panose="020B0604030504040204" pitchFamily="50" charset="-128"/>
                <a:ea typeface="Meiryo UI" panose="020B0604030504040204" pitchFamily="50" charset="-128"/>
              </a:rPr>
              <a:t>1</a:t>
            </a:r>
            <a:r>
              <a:rPr kumimoji="1" lang="ja-JP" altLang="en-US" sz="2000" dirty="0">
                <a:latin typeface="Meiryo UI" panose="020B0604030504040204" pitchFamily="50" charset="-128"/>
                <a:ea typeface="Meiryo UI" panose="020B0604030504040204" pitchFamily="50" charset="-128"/>
              </a:rPr>
              <a:t>番目が、ダミーデータの</a:t>
            </a:r>
            <a:r>
              <a:rPr kumimoji="1" lang="en-US" altLang="ja-JP" sz="2000" dirty="0">
                <a:latin typeface="Meiryo UI" panose="020B0604030504040204" pitchFamily="50" charset="-128"/>
                <a:ea typeface="Meiryo UI" panose="020B0604030504040204" pitchFamily="50" charset="-128"/>
              </a:rPr>
              <a:t>1</a:t>
            </a:r>
            <a:r>
              <a:rPr kumimoji="1" lang="ja-JP" altLang="en-US" sz="2000" dirty="0">
                <a:latin typeface="Meiryo UI" panose="020B0604030504040204" pitchFamily="50" charset="-128"/>
                <a:ea typeface="Meiryo UI" panose="020B0604030504040204" pitchFamily="50" charset="-128"/>
              </a:rPr>
              <a:t>番目の値と同じである</a:t>
            </a:r>
          </a:p>
          <a:p>
            <a:pPr>
              <a:lnSpc>
                <a:spcPts val="3200"/>
              </a:lnSpc>
            </a:pPr>
            <a:r>
              <a:rPr kumimoji="1" lang="ja-JP" altLang="en-US" sz="2000" dirty="0">
                <a:latin typeface="Meiryo UI" panose="020B0604030504040204" pitchFamily="50" charset="-128"/>
                <a:ea typeface="Meiryo UI" panose="020B0604030504040204" pitchFamily="50" charset="-128"/>
              </a:rPr>
              <a:t>－ 配列の</a:t>
            </a:r>
            <a:r>
              <a:rPr kumimoji="1" lang="en-US" altLang="ja-JP" sz="2000" dirty="0">
                <a:latin typeface="Meiryo UI" panose="020B0604030504040204" pitchFamily="50" charset="-128"/>
                <a:ea typeface="Meiryo UI" panose="020B0604030504040204" pitchFamily="50" charset="-128"/>
              </a:rPr>
              <a:t>2</a:t>
            </a:r>
            <a:r>
              <a:rPr kumimoji="1" lang="ja-JP" altLang="en-US" sz="2000" dirty="0">
                <a:latin typeface="Meiryo UI" panose="020B0604030504040204" pitchFamily="50" charset="-128"/>
                <a:ea typeface="Meiryo UI" panose="020B0604030504040204" pitchFamily="50" charset="-128"/>
              </a:rPr>
              <a:t>番目が、ダミーデータの</a:t>
            </a:r>
            <a:r>
              <a:rPr kumimoji="1" lang="en-US" altLang="ja-JP" sz="2000" dirty="0">
                <a:latin typeface="Meiryo UI" panose="020B0604030504040204" pitchFamily="50" charset="-128"/>
                <a:ea typeface="Meiryo UI" panose="020B0604030504040204" pitchFamily="50" charset="-128"/>
              </a:rPr>
              <a:t>2</a:t>
            </a:r>
            <a:r>
              <a:rPr kumimoji="1" lang="ja-JP" altLang="en-US" sz="2000" dirty="0">
                <a:latin typeface="Meiryo UI" panose="020B0604030504040204" pitchFamily="50" charset="-128"/>
                <a:ea typeface="Meiryo UI" panose="020B0604030504040204" pitchFamily="50" charset="-128"/>
              </a:rPr>
              <a:t>番目と値と同じである</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err="1">
                <a:latin typeface="Meiryo UI" panose="020B0604030504040204" pitchFamily="50" charset="-128"/>
                <a:ea typeface="Meiryo UI" panose="020B0604030504040204" pitchFamily="50" charset="-128"/>
              </a:rPr>
              <a:t>JsonPath</a:t>
            </a:r>
            <a:r>
              <a:rPr kumimoji="1" lang="ja-JP" altLang="en-US" sz="2000" dirty="0">
                <a:latin typeface="Meiryo UI" panose="020B0604030504040204" pitchFamily="50" charset="-128"/>
                <a:ea typeface="Meiryo UI" panose="020B0604030504040204" pitchFamily="50" charset="-128"/>
              </a:rPr>
              <a:t>ではルート要素を</a:t>
            </a:r>
            <a:r>
              <a:rPr kumimoji="1" lang="en-US" altLang="ja-JP" sz="2000" dirty="0">
                <a:highlight>
                  <a:srgbClr val="FFFF00"/>
                </a:highlight>
                <a:latin typeface="Meiryo UI" panose="020B0604030504040204" pitchFamily="50" charset="-128"/>
                <a:ea typeface="Meiryo UI" panose="020B0604030504040204" pitchFamily="50" charset="-128"/>
              </a:rPr>
              <a:t>$</a:t>
            </a:r>
            <a:r>
              <a:rPr kumimoji="1" lang="ja-JP" altLang="en-US" sz="2000" dirty="0">
                <a:latin typeface="Meiryo UI" panose="020B0604030504040204" pitchFamily="50" charset="-128"/>
                <a:ea typeface="Meiryo UI" panose="020B0604030504040204" pitchFamily="50" charset="-128"/>
              </a:rPr>
              <a:t>で表します。</a:t>
            </a: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テスト実行します。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レスポンスボディの検証</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76</a:t>
            </a:fld>
            <a:endParaRPr kumimoji="1" lang="ja-JP" altLang="en-US" dirty="0"/>
          </a:p>
        </p:txBody>
      </p:sp>
      <p:sp>
        <p:nvSpPr>
          <p:cNvPr id="11" name="Rectangle 1">
            <a:extLst>
              <a:ext uri="{FF2B5EF4-FFF2-40B4-BE49-F238E27FC236}">
                <a16:creationId xmlns:a16="http://schemas.microsoft.com/office/drawing/2014/main" id="{B7F2F3C1-8F82-40CA-80DB-0132623EC570}"/>
              </a:ext>
            </a:extLst>
          </p:cNvPr>
          <p:cNvSpPr>
            <a:spLocks noChangeArrowheads="1"/>
          </p:cNvSpPr>
          <p:nvPr/>
        </p:nvSpPr>
        <p:spPr bwMode="auto">
          <a:xfrm>
            <a:off x="6769916" y="950704"/>
            <a:ext cx="5152731" cy="4939814"/>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package com.example.todo;</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import nablarch.fw.web.HttpResponse;</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import nablarch.fw.web.RestMockHttpRequest;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import nablarch.test.core.http.SimpleRestTestSupport;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import org.junit.Test;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static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com.jayway.jsonpath.matchers.JsonPathMatchers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hasJsonPath</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static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org.hamcrest.MatcherAssert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assertThat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static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org.hamcrest.Matchers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equalTo</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static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org.hamcrest.Matchers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hasSize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public class RestApiTest extends SimpleRestTestSupport {</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@Test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public void RESTAPI</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ＭＳ ゴシック" panose="020B0609070205080204" pitchFamily="49" charset="-128"/>
              </a:rPr>
              <a:t>で</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ToDo</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ＭＳ ゴシック" panose="020B0609070205080204" pitchFamily="49" charset="-128"/>
              </a:rPr>
              <a:t>一覧が取得できる</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RestMockHttpRequest request = get("/api/todos");</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HttpResponse response = sendRequest(request);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assertStatusCode("ToDo</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ＭＳ ゴシック" panose="020B0609070205080204" pitchFamily="49" charset="-128"/>
              </a:rPr>
              <a:t>一覧の取得</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HttpResponse.Status.</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OK</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response);</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String body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response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.getBodyString();</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assertThat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body</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hasJsonPath</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hasSize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1750EB"/>
                </a:solidFill>
                <a:effectLst/>
                <a:latin typeface="Consolas" panose="020B0609020204030204" pitchFamily="49" charset="0"/>
                <a:ea typeface="JetBrains Mono"/>
              </a:rPr>
              <a:t>2</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assertThat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body</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hasJsonPath</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"$[0].id"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equalTo</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1750EB"/>
                </a:solidFill>
                <a:effectLst/>
                <a:latin typeface="Consolas" panose="020B0609020204030204" pitchFamily="49" charset="0"/>
                <a:ea typeface="JetBrains Mono"/>
              </a:rPr>
              <a:t>2001</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assertThat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body</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hasJsonPath</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"$[0].text"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equalTo</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ＭＳ ゴシック" panose="020B0609070205080204" pitchFamily="49" charset="-128"/>
              </a:rPr>
              <a:t>やること１</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assertThat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body</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hasJsonPath</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"$[0].completed"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equalTo</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true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assertThat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body</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hasJsonPath</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"$[0].id"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equalTo</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1750EB"/>
                </a:solidFill>
                <a:effectLst/>
                <a:latin typeface="Consolas" panose="020B0609020204030204" pitchFamily="49" charset="0"/>
                <a:ea typeface="JetBrains Mono"/>
              </a:rPr>
              <a:t>2002</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assertThat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body</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hasJsonPath</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"$[0].text"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equalTo</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ＭＳ ゴシック" panose="020B0609070205080204" pitchFamily="49" charset="-128"/>
              </a:rPr>
              <a:t>やること２</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assertThat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body</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hasJsonPath</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"$[0].completed"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equalTo</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false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a:t>
            </a:r>
            <a:endParaRPr kumimoji="0" lang="ja-JP" altLang="ja-JP" sz="1800" b="0" i="0" u="none" strike="noStrike" cap="none" normalizeH="0" baseline="0" dirty="0">
              <a:ln>
                <a:noFill/>
              </a:ln>
              <a:solidFill>
                <a:schemeClr val="bg1">
                  <a:lumMod val="65000"/>
                </a:schemeClr>
              </a:solidFill>
              <a:effectLst/>
              <a:latin typeface="Consolas" panose="020B0609020204030204" pitchFamily="49" charset="0"/>
            </a:endParaRPr>
          </a:p>
        </p:txBody>
      </p:sp>
    </p:spTree>
    <p:extLst>
      <p:ext uri="{BB962C8B-B14F-4D97-AF65-F5344CB8AC3E}">
        <p14:creationId xmlns:p14="http://schemas.microsoft.com/office/powerpoint/2010/main" val="296094916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965077"/>
          </a:xfrm>
          <a:prstGeom prst="rect">
            <a:avLst/>
          </a:prstGeom>
          <a:noFill/>
        </p:spPr>
        <p:txBody>
          <a:bodyPr wrap="square" rtlCol="0">
            <a:spAutoFit/>
          </a:bodyPr>
          <a:lstStyle/>
          <a:p>
            <a:pPr>
              <a:lnSpc>
                <a:spcPts val="3200"/>
              </a:lnSpc>
            </a:pPr>
            <a:r>
              <a:rPr kumimoji="1" lang="en-US" altLang="ja-JP" sz="2000" dirty="0">
                <a:latin typeface="Meiryo UI" panose="020B0604030504040204" pitchFamily="50" charset="-128"/>
                <a:ea typeface="Meiryo UI" panose="020B0604030504040204" pitchFamily="50" charset="-128"/>
              </a:rPr>
              <a:t>OpenAPI</a:t>
            </a:r>
            <a:r>
              <a:rPr kumimoji="1" lang="ja-JP" altLang="en-US" sz="2000" dirty="0">
                <a:latin typeface="Meiryo UI" panose="020B0604030504040204" pitchFamily="50" charset="-128"/>
                <a:ea typeface="Meiryo UI" panose="020B0604030504040204" pitchFamily="50" charset="-128"/>
              </a:rPr>
              <a:t>ドキュメントに記述したレスポンスの定義と、</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実際のレスポンスの内容が一致しているか検証します。</a:t>
            </a:r>
          </a:p>
          <a:p>
            <a:pPr>
              <a:lnSpc>
                <a:spcPts val="3200"/>
              </a:lnSpc>
            </a:pPr>
            <a:r>
              <a:rPr kumimoji="1" lang="en-US" altLang="ja-JP" sz="2000" dirty="0">
                <a:latin typeface="Meiryo UI" panose="020B0604030504040204" pitchFamily="50" charset="-128"/>
                <a:ea typeface="Meiryo UI" panose="020B0604030504040204" pitchFamily="50" charset="-128"/>
              </a:rPr>
              <a:t>OpenAPI</a:t>
            </a:r>
            <a:r>
              <a:rPr kumimoji="1" lang="ja-JP" altLang="en-US" sz="2000" dirty="0">
                <a:latin typeface="Meiryo UI" panose="020B0604030504040204" pitchFamily="50" charset="-128"/>
                <a:ea typeface="Meiryo UI" panose="020B0604030504040204" pitchFamily="50" charset="-128"/>
              </a:rPr>
              <a:t>によりフロントエンドと</a:t>
            </a:r>
            <a:r>
              <a:rPr kumimoji="1" lang="en-US" altLang="ja-JP" sz="2000" dirty="0">
                <a:latin typeface="Meiryo UI" panose="020B0604030504040204" pitchFamily="50" charset="-128"/>
                <a:ea typeface="Meiryo UI" panose="020B0604030504040204" pitchFamily="50" charset="-128"/>
              </a:rPr>
              <a:t>REST API</a:t>
            </a:r>
            <a:r>
              <a:rPr kumimoji="1" lang="ja-JP" altLang="en-US" sz="2000" dirty="0">
                <a:latin typeface="Meiryo UI" panose="020B0604030504040204" pitchFamily="50" charset="-128"/>
                <a:ea typeface="Meiryo UI" panose="020B0604030504040204" pitchFamily="50" charset="-128"/>
              </a:rPr>
              <a:t>の</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認識を合わせているため、この検証は重要です。</a:t>
            </a:r>
          </a:p>
          <a:p>
            <a:pPr>
              <a:lnSpc>
                <a:spcPts val="3200"/>
              </a:lnSpc>
            </a:pPr>
            <a:endParaRPr kumimoji="1" lang="ja-JP" altLang="en-US"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OpenAPI</a:t>
            </a:r>
            <a:r>
              <a:rPr kumimoji="1" lang="ja-JP" altLang="en-US" sz="2000" dirty="0">
                <a:latin typeface="Meiryo UI" panose="020B0604030504040204" pitchFamily="50" charset="-128"/>
                <a:ea typeface="Meiryo UI" panose="020B0604030504040204" pitchFamily="50" charset="-128"/>
              </a:rPr>
              <a:t>ドキュメントの解析や検証ができる</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OpenAPI4J</a:t>
            </a:r>
            <a:r>
              <a:rPr kumimoji="1" lang="ja-JP" altLang="en-US" sz="2000" dirty="0">
                <a:latin typeface="Meiryo UI" panose="020B0604030504040204" pitchFamily="50" charset="-128"/>
                <a:ea typeface="Meiryo UI" panose="020B0604030504040204" pitchFamily="50" charset="-128"/>
              </a:rPr>
              <a:t>を使用します。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OpenAPI4J</a:t>
            </a:r>
            <a:r>
              <a:rPr kumimoji="1" lang="ja-JP" altLang="en-US" sz="2000" dirty="0">
                <a:latin typeface="Meiryo UI" panose="020B0604030504040204" pitchFamily="50" charset="-128"/>
                <a:ea typeface="Meiryo UI" panose="020B0604030504040204" pitchFamily="50" charset="-128"/>
              </a:rPr>
              <a:t>を使用してレスポンス検証用の</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0" lang="ja-JP" altLang="ja-JP" sz="2000" b="0" i="0" u="none" strike="noStrike" cap="none" normalizeH="0" baseline="0" dirty="0">
                <a:ln>
                  <a:noFill/>
                </a:ln>
                <a:solidFill>
                  <a:srgbClr val="080808"/>
                </a:solidFill>
                <a:effectLst/>
                <a:latin typeface="Arial Unicode MS"/>
                <a:ea typeface="JetBrains Mono"/>
              </a:rPr>
              <a:t>OpenApiValidator</a:t>
            </a:r>
            <a:r>
              <a:rPr kumimoji="1" lang="ja-JP" altLang="en-US" sz="2000" b="0" i="0" u="none" strike="noStrike" cap="none" normalizeH="0" baseline="0" dirty="0">
                <a:ln>
                  <a:noFill/>
                </a:ln>
                <a:solidFill>
                  <a:srgbClr val="080808"/>
                </a:solidFill>
                <a:effectLst/>
                <a:latin typeface="Meiryo UI" panose="020B0604030504040204" pitchFamily="50" charset="-128"/>
                <a:ea typeface="Meiryo UI" panose="020B0604030504040204" pitchFamily="50" charset="-128"/>
              </a:rPr>
              <a:t>を提供しているので、</a:t>
            </a:r>
            <a:endParaRPr kumimoji="1" lang="en-US" altLang="ja-JP" sz="2000" b="0" i="0" u="none" strike="noStrike" cap="none" normalizeH="0" baseline="0" dirty="0">
              <a:ln>
                <a:noFill/>
              </a:ln>
              <a:solidFill>
                <a:srgbClr val="080808"/>
              </a:solidFill>
              <a:effectLst/>
              <a:latin typeface="Meiryo UI" panose="020B0604030504040204" pitchFamily="50" charset="-128"/>
              <a:ea typeface="Meiryo UI" panose="020B0604030504040204" pitchFamily="50" charset="-128"/>
            </a:endParaRPr>
          </a:p>
          <a:p>
            <a:pPr>
              <a:lnSpc>
                <a:spcPts val="3200"/>
              </a:lnSpc>
            </a:pPr>
            <a:r>
              <a:rPr kumimoji="1" lang="ja-JP" altLang="en-US" sz="2000" dirty="0">
                <a:solidFill>
                  <a:srgbClr val="080808"/>
                </a:solidFill>
                <a:latin typeface="Meiryo UI" panose="020B0604030504040204" pitchFamily="50" charset="-128"/>
                <a:ea typeface="Meiryo UI" panose="020B0604030504040204" pitchFamily="50" charset="-128"/>
              </a:rPr>
              <a:t>それを使ってテストします。</a:t>
            </a:r>
            <a:endParaRPr kumimoji="1" lang="ja-JP" altLang="en-US"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テスト実行します。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OpenAPI</a:t>
            </a:r>
            <a:r>
              <a:rPr kumimoji="1" lang="ja-JP" altLang="en-US" sz="2800" b="1" dirty="0">
                <a:latin typeface="Meiryo UI" panose="020B0604030504040204" pitchFamily="50" charset="-128"/>
                <a:ea typeface="Meiryo UI" panose="020B0604030504040204" pitchFamily="50" charset="-128"/>
              </a:rPr>
              <a:t>による型の検証</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77</a:t>
            </a:fld>
            <a:endParaRPr kumimoji="1" lang="ja-JP" altLang="en-US" dirty="0"/>
          </a:p>
        </p:txBody>
      </p:sp>
      <p:sp>
        <p:nvSpPr>
          <p:cNvPr id="10" name="Rectangle 1">
            <a:extLst>
              <a:ext uri="{FF2B5EF4-FFF2-40B4-BE49-F238E27FC236}">
                <a16:creationId xmlns:a16="http://schemas.microsoft.com/office/drawing/2014/main" id="{D44D6392-4AE1-45DA-B0C2-E688E6F713E2}"/>
              </a:ext>
            </a:extLst>
          </p:cNvPr>
          <p:cNvSpPr>
            <a:spLocks noChangeArrowheads="1"/>
          </p:cNvSpPr>
          <p:nvPr/>
        </p:nvSpPr>
        <p:spPr bwMode="auto">
          <a:xfrm>
            <a:off x="6308521" y="334107"/>
            <a:ext cx="5631780" cy="6186309"/>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package com.example.todo;</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com.example.openapi.OpenApiValidator</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import nablarch.fw.web.HttpResponse;</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import nablarch.fw.web.RestMockHttpRequest;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import nablarch.test.core.http.SimpleRestTestSupport;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import org.junit.Test;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import org.openapi4j.core.validation.ValidationException;</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import java.nio.file.Paths;</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import static com.jayway.jsonpath.matchers.JsonPathMatchers.</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hasJsonPath</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import static org.hamcrest.MatcherAssert.</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assertThat</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import static org.hamcrest.Matchers.</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equalTo</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import static org.hamcrest.Matchers.</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hasSize</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public class RestApiTest extends SimpleRestTestSupport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private final static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OpenApiValidator </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openApiValidator</a:t>
            </a:r>
            <a:b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b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new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OpenApiValidator(</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Paths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get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"rest-api-specification/openapi.yaml"</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@Test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public void RESTAPI</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ＭＳ ゴシック" panose="020B0609070205080204" pitchFamily="49" charset="-128"/>
              </a:rPr>
              <a:t>で</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ToDo</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ＭＳ ゴシック" panose="020B0609070205080204" pitchFamily="49" charset="-128"/>
              </a:rPr>
              <a:t>一覧が取得できる</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throws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ValidationException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RestMockHttpRequest request = get("/api/todos");</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HttpResponse response = sendRequest(request);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assertStatusCode("ToDo</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ＭＳ ゴシック" panose="020B0609070205080204" pitchFamily="49" charset="-128"/>
              </a:rPr>
              <a:t>一覧の取得</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HttpResponse.Status.</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OK</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response);</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String body = response.getBodyString();</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assertThat</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(body, </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hasJsonPath</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hasSize</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(2)));</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assertThat</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(body, </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hasJsonPath</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("$[0].id", </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equalTo</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(2001)));</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assertThat</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(body, </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hasJsonPath</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("$[0].text", </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equalTo</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ＭＳ ゴシック" panose="020B0609070205080204" pitchFamily="49" charset="-128"/>
              </a:rPr>
              <a:t>やること１</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assertThat</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(body, </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hasJsonPath</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("$[0].completed", </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equalTo</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(true)));</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assertThat</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(body, </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hasJsonPath</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("$[1].id", </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equalTo</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(2002)));</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assertThat</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(body, </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hasJsonPath</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("$[1].text", </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equalTo</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ＭＳ ゴシック" panose="020B0609070205080204" pitchFamily="49" charset="-128"/>
              </a:rPr>
              <a:t>やること２</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assertThat</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(body, </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hasJsonPath</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("$[1].completed", </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equalTo</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(false)));</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openApiValidator</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.validate(</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"getTodos"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request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response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a:t>
            </a:r>
            <a:endParaRPr kumimoji="0" lang="ja-JP" altLang="ja-JP" sz="1800" b="0" i="0" u="none" strike="noStrike" cap="none" normalizeH="0" baseline="0" dirty="0">
              <a:ln>
                <a:noFill/>
              </a:ln>
              <a:solidFill>
                <a:schemeClr val="bg1">
                  <a:lumMod val="65000"/>
                </a:schemeClr>
              </a:solidFill>
              <a:effectLst/>
              <a:latin typeface="Consolas" panose="020B0609020204030204" pitchFamily="49" charset="0"/>
            </a:endParaRPr>
          </a:p>
        </p:txBody>
      </p:sp>
    </p:spTree>
    <p:extLst>
      <p:ext uri="{BB962C8B-B14F-4D97-AF65-F5344CB8AC3E}">
        <p14:creationId xmlns:p14="http://schemas.microsoft.com/office/powerpoint/2010/main" val="281570596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154F0500-7710-4E1C-A367-EEA21498CCB1}"/>
              </a:ext>
            </a:extLst>
          </p:cNvPr>
          <p:cNvSpPr/>
          <p:nvPr/>
        </p:nvSpPr>
        <p:spPr>
          <a:xfrm>
            <a:off x="0" y="41945"/>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965077"/>
          </a:xfrm>
          <a:prstGeom prst="rect">
            <a:avLst/>
          </a:prstGeom>
          <a:noFill/>
        </p:spPr>
        <p:txBody>
          <a:bodyPr wrap="square" rtlCol="0">
            <a:spAutoFit/>
          </a:bodyPr>
          <a:lstStyle/>
          <a:p>
            <a:pPr>
              <a:lnSpc>
                <a:spcPts val="3200"/>
              </a:lnSpc>
            </a:pPr>
            <a:r>
              <a:rPr kumimoji="1" lang="en-US" altLang="ja-JP" sz="2000" dirty="0">
                <a:latin typeface="Meiryo UI" panose="020B0604030504040204" pitchFamily="50" charset="-128"/>
                <a:ea typeface="Meiryo UI" panose="020B0604030504040204" pitchFamily="50" charset="-128"/>
              </a:rPr>
              <a:t>OpenAPI</a:t>
            </a:r>
            <a:r>
              <a:rPr kumimoji="1" lang="ja-JP" altLang="en-US" sz="2000" dirty="0">
                <a:latin typeface="Meiryo UI" panose="020B0604030504040204" pitchFamily="50" charset="-128"/>
                <a:ea typeface="Meiryo UI" panose="020B0604030504040204" pitchFamily="50" charset="-128"/>
              </a:rPr>
              <a:t>ドキュメントに記述したレスポンスの定義と、</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実際のレスポンスの内容が一致しているか検証します。</a:t>
            </a:r>
          </a:p>
          <a:p>
            <a:pPr>
              <a:lnSpc>
                <a:spcPts val="3200"/>
              </a:lnSpc>
            </a:pPr>
            <a:r>
              <a:rPr kumimoji="1" lang="en-US" altLang="ja-JP" sz="2000" dirty="0">
                <a:latin typeface="Meiryo UI" panose="020B0604030504040204" pitchFamily="50" charset="-128"/>
                <a:ea typeface="Meiryo UI" panose="020B0604030504040204" pitchFamily="50" charset="-128"/>
              </a:rPr>
              <a:t>OpenAPI</a:t>
            </a:r>
            <a:r>
              <a:rPr kumimoji="1" lang="ja-JP" altLang="en-US" sz="2000" dirty="0">
                <a:latin typeface="Meiryo UI" panose="020B0604030504040204" pitchFamily="50" charset="-128"/>
                <a:ea typeface="Meiryo UI" panose="020B0604030504040204" pitchFamily="50" charset="-128"/>
              </a:rPr>
              <a:t>によりフロントエンドと</a:t>
            </a:r>
            <a:r>
              <a:rPr kumimoji="1" lang="en-US" altLang="ja-JP" sz="2000" dirty="0">
                <a:latin typeface="Meiryo UI" panose="020B0604030504040204" pitchFamily="50" charset="-128"/>
                <a:ea typeface="Meiryo UI" panose="020B0604030504040204" pitchFamily="50" charset="-128"/>
              </a:rPr>
              <a:t>REST API</a:t>
            </a:r>
            <a:r>
              <a:rPr kumimoji="1" lang="ja-JP" altLang="en-US" sz="2000" dirty="0">
                <a:latin typeface="Meiryo UI" panose="020B0604030504040204" pitchFamily="50" charset="-128"/>
                <a:ea typeface="Meiryo UI" panose="020B0604030504040204" pitchFamily="50" charset="-128"/>
              </a:rPr>
              <a:t>の</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認識を合わせているため、この検証は重要です。</a:t>
            </a:r>
          </a:p>
          <a:p>
            <a:pPr>
              <a:lnSpc>
                <a:spcPts val="3200"/>
              </a:lnSpc>
            </a:pPr>
            <a:endParaRPr kumimoji="1" lang="ja-JP" altLang="en-US"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OpenAPI</a:t>
            </a:r>
            <a:r>
              <a:rPr kumimoji="1" lang="ja-JP" altLang="en-US" sz="2000" dirty="0">
                <a:latin typeface="Meiryo UI" panose="020B0604030504040204" pitchFamily="50" charset="-128"/>
                <a:ea typeface="Meiryo UI" panose="020B0604030504040204" pitchFamily="50" charset="-128"/>
              </a:rPr>
              <a:t>ドキュメントの解析や検証ができる</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OpenAPI4J</a:t>
            </a:r>
            <a:r>
              <a:rPr kumimoji="1" lang="ja-JP" altLang="en-US" sz="2000" dirty="0">
                <a:latin typeface="Meiryo UI" panose="020B0604030504040204" pitchFamily="50" charset="-128"/>
                <a:ea typeface="Meiryo UI" panose="020B0604030504040204" pitchFamily="50" charset="-128"/>
              </a:rPr>
              <a:t>を使用します。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OpenAPI4J</a:t>
            </a:r>
            <a:r>
              <a:rPr kumimoji="1" lang="ja-JP" altLang="en-US" sz="2000" dirty="0">
                <a:latin typeface="Meiryo UI" panose="020B0604030504040204" pitchFamily="50" charset="-128"/>
                <a:ea typeface="Meiryo UI" panose="020B0604030504040204" pitchFamily="50" charset="-128"/>
              </a:rPr>
              <a:t>を使用してレスポンス検証用の</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0" lang="ja-JP" altLang="ja-JP" sz="2000" b="0" i="0" u="none" strike="noStrike" cap="none" normalizeH="0" baseline="0" dirty="0">
                <a:ln>
                  <a:noFill/>
                </a:ln>
                <a:solidFill>
                  <a:srgbClr val="080808"/>
                </a:solidFill>
                <a:effectLst/>
                <a:latin typeface="Arial Unicode MS"/>
                <a:ea typeface="JetBrains Mono"/>
              </a:rPr>
              <a:t>OpenApiValidator</a:t>
            </a:r>
            <a:r>
              <a:rPr kumimoji="1" lang="ja-JP" altLang="en-US" sz="2000" b="0" i="0" u="none" strike="noStrike" cap="none" normalizeH="0" baseline="0" dirty="0">
                <a:ln>
                  <a:noFill/>
                </a:ln>
                <a:solidFill>
                  <a:srgbClr val="080808"/>
                </a:solidFill>
                <a:effectLst/>
                <a:latin typeface="Meiryo UI" panose="020B0604030504040204" pitchFamily="50" charset="-128"/>
                <a:ea typeface="Meiryo UI" panose="020B0604030504040204" pitchFamily="50" charset="-128"/>
              </a:rPr>
              <a:t>を提供しているので、</a:t>
            </a:r>
            <a:endParaRPr kumimoji="1" lang="en-US" altLang="ja-JP" sz="2000" b="0" i="0" u="none" strike="noStrike" cap="none" normalizeH="0" baseline="0" dirty="0">
              <a:ln>
                <a:noFill/>
              </a:ln>
              <a:solidFill>
                <a:srgbClr val="080808"/>
              </a:solidFill>
              <a:effectLst/>
              <a:latin typeface="Meiryo UI" panose="020B0604030504040204" pitchFamily="50" charset="-128"/>
              <a:ea typeface="Meiryo UI" panose="020B0604030504040204" pitchFamily="50" charset="-128"/>
            </a:endParaRPr>
          </a:p>
          <a:p>
            <a:pPr>
              <a:lnSpc>
                <a:spcPts val="3200"/>
              </a:lnSpc>
            </a:pPr>
            <a:r>
              <a:rPr kumimoji="1" lang="ja-JP" altLang="en-US" sz="2000" dirty="0">
                <a:solidFill>
                  <a:srgbClr val="080808"/>
                </a:solidFill>
                <a:latin typeface="Meiryo UI" panose="020B0604030504040204" pitchFamily="50" charset="-128"/>
                <a:ea typeface="Meiryo UI" panose="020B0604030504040204" pitchFamily="50" charset="-128"/>
              </a:rPr>
              <a:t>それを使ってテストします。</a:t>
            </a:r>
            <a:endParaRPr kumimoji="1" lang="ja-JP" altLang="en-US"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テスト実行します。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OpenAPI</a:t>
            </a:r>
            <a:r>
              <a:rPr kumimoji="1" lang="ja-JP" altLang="en-US" sz="2800" b="1" dirty="0">
                <a:latin typeface="Meiryo UI" panose="020B0604030504040204" pitchFamily="50" charset="-128"/>
                <a:ea typeface="Meiryo UI" panose="020B0604030504040204" pitchFamily="50" charset="-128"/>
              </a:rPr>
              <a:t>による型の検証</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78</a:t>
            </a:fld>
            <a:endParaRPr kumimoji="1" lang="ja-JP" altLang="en-US" dirty="0"/>
          </a:p>
        </p:txBody>
      </p:sp>
      <p:sp>
        <p:nvSpPr>
          <p:cNvPr id="11" name="Rectangle 1">
            <a:extLst>
              <a:ext uri="{FF2B5EF4-FFF2-40B4-BE49-F238E27FC236}">
                <a16:creationId xmlns:a16="http://schemas.microsoft.com/office/drawing/2014/main" id="{B38D4E8E-D361-49F1-A9B5-1C51A3521FEC}"/>
              </a:ext>
            </a:extLst>
          </p:cNvPr>
          <p:cNvSpPr>
            <a:spLocks noChangeArrowheads="1"/>
          </p:cNvSpPr>
          <p:nvPr/>
        </p:nvSpPr>
        <p:spPr bwMode="auto">
          <a:xfrm>
            <a:off x="6308521" y="334107"/>
            <a:ext cx="5631780" cy="6186309"/>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package com.example.todo;</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com.example.openapi.OpenApiValidator</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import nablarch.fw.web.HttpResponse;</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import nablarch.fw.web.RestMockHttpRequest;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import nablarch.test.core.http.SimpleRestTestSupport;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import org.junit.Test;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import org.openapi4j.core.validation.ValidationException;</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import java.nio.file.Paths;</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import static com.jayway.jsonpath.matchers.JsonPathMatchers.</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hasJsonPath</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import static org.hamcrest.MatcherAssert.</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assertThat</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import static org.hamcrest.Matchers.</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equalTo</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import static org.hamcrest.Matchers.</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hasSize</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public class RestApiTest extends SimpleRestTestSupport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private final static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OpenApiValidator </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openApiValidator</a:t>
            </a:r>
            <a:b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b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new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OpenApiValidator(</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Paths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get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"rest-api-specification/openapi.yaml"</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@Test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public void RESTAPI</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ＭＳ ゴシック" panose="020B0609070205080204" pitchFamily="49" charset="-128"/>
              </a:rPr>
              <a:t>で</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ToDo</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ＭＳ ゴシック" panose="020B0609070205080204" pitchFamily="49" charset="-128"/>
              </a:rPr>
              <a:t>一覧が取得できる</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throws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ValidationException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RestMockHttpRequest request = get("/api/todos");</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HttpResponse response = sendRequest(request);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assertStatusCode("ToDo</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ＭＳ ゴシック" panose="020B0609070205080204" pitchFamily="49" charset="-128"/>
              </a:rPr>
              <a:t>一覧の取得</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HttpResponse.Status.</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OK</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response);</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String body = response.getBodyString();</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assertThat</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(body, </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hasJsonPath</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hasSize</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(2)));</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assertThat</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(body, </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hasJsonPath</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("$[0].id", </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equalTo</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(2001)));</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assertThat</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(body, </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hasJsonPath</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("$[0].text", </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equalTo</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ＭＳ ゴシック" panose="020B0609070205080204" pitchFamily="49" charset="-128"/>
              </a:rPr>
              <a:t>やること１</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assertThat</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(body, </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hasJsonPath</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("$[0].completed", </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equalTo</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(true)));</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assertThat</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(body, </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hasJsonPath</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("$[1].id", </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equalTo</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(2002)));</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assertThat</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(body, </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hasJsonPath</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("$[1].text", </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equalTo</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ＭＳ ゴシック" panose="020B0609070205080204" pitchFamily="49" charset="-128"/>
              </a:rPr>
              <a:t>やること２</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assertThat</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(body, </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hasJsonPath</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("$[1].completed", </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equalTo</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(false)));</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openApiValidator</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.validate(</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"getTodos"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request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response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a:t>
            </a:r>
            <a:endParaRPr kumimoji="0" lang="ja-JP" altLang="ja-JP" sz="1800" b="0" i="0" u="none" strike="noStrike" cap="none" normalizeH="0" baseline="0" dirty="0">
              <a:ln>
                <a:noFill/>
              </a:ln>
              <a:solidFill>
                <a:schemeClr val="bg1">
                  <a:lumMod val="65000"/>
                </a:schemeClr>
              </a:solidFill>
              <a:effectLst/>
              <a:latin typeface="Consolas" panose="020B0609020204030204" pitchFamily="49" charset="0"/>
            </a:endParaRPr>
          </a:p>
        </p:txBody>
      </p:sp>
      <p:sp>
        <p:nvSpPr>
          <p:cNvPr id="5" name="テキスト ボックス 4">
            <a:extLst>
              <a:ext uri="{FF2B5EF4-FFF2-40B4-BE49-F238E27FC236}">
                <a16:creationId xmlns:a16="http://schemas.microsoft.com/office/drawing/2014/main" id="{45FAC427-04E5-4F5E-974D-2F403727E60D}"/>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dirty="0">
                <a:solidFill>
                  <a:schemeClr val="bg1"/>
                </a:solidFill>
                <a:latin typeface="Meiryo UI" panose="020B0604030504040204" pitchFamily="50" charset="-128"/>
                <a:ea typeface="Meiryo UI" panose="020B0604030504040204" pitchFamily="50" charset="-128"/>
              </a:rPr>
              <a:t>Work</a:t>
            </a:r>
          </a:p>
        </p:txBody>
      </p:sp>
    </p:spTree>
    <p:extLst>
      <p:ext uri="{BB962C8B-B14F-4D97-AF65-F5344CB8AC3E}">
        <p14:creationId xmlns:p14="http://schemas.microsoft.com/office/powerpoint/2010/main" val="248905983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正方形/長方形 19">
            <a:extLst>
              <a:ext uri="{FF2B5EF4-FFF2-40B4-BE49-F238E27FC236}">
                <a16:creationId xmlns:a16="http://schemas.microsoft.com/office/drawing/2014/main" id="{B44D26D6-FECD-4239-9964-7A56BA52A642}"/>
              </a:ext>
            </a:extLst>
          </p:cNvPr>
          <p:cNvSpPr/>
          <p:nvPr/>
        </p:nvSpPr>
        <p:spPr>
          <a:xfrm>
            <a:off x="560172" y="1609460"/>
            <a:ext cx="10651855" cy="4692130"/>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err="1">
                <a:solidFill>
                  <a:schemeClr val="tx1"/>
                </a:solidFill>
              </a:rPr>
              <a:t>todo</a:t>
            </a:r>
            <a:endParaRPr kumimoji="1" lang="ja-JP" altLang="en-US" dirty="0">
              <a:solidFill>
                <a:schemeClr val="tx1"/>
              </a:solidFill>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027270"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infrastructure</a:t>
            </a:r>
            <a:r>
              <a:rPr kumimoji="1" lang="ja-JP" altLang="en-US" sz="2800" b="1" dirty="0">
                <a:latin typeface="Meiryo UI" panose="020B0604030504040204" pitchFamily="50" charset="-128"/>
                <a:ea typeface="Meiryo UI" panose="020B0604030504040204" pitchFamily="50" charset="-128"/>
              </a:rPr>
              <a:t>パッケージの作成</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79</a:t>
            </a:fld>
            <a:endParaRPr kumimoji="1" lang="ja-JP" altLang="en-US"/>
          </a:p>
        </p:txBody>
      </p:sp>
      <p:sp>
        <p:nvSpPr>
          <p:cNvPr id="9" name="テキスト ボックス 8">
            <a:extLst>
              <a:ext uri="{FF2B5EF4-FFF2-40B4-BE49-F238E27FC236}">
                <a16:creationId xmlns:a16="http://schemas.microsoft.com/office/drawing/2014/main" id="{831827DC-C59C-4AF4-8535-36978D8345E0}"/>
              </a:ext>
            </a:extLst>
          </p:cNvPr>
          <p:cNvSpPr txBox="1"/>
          <p:nvPr/>
        </p:nvSpPr>
        <p:spPr>
          <a:xfrm>
            <a:off x="856738" y="2673008"/>
            <a:ext cx="1363909"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TodosAction</a:t>
            </a:r>
            <a:endParaRPr kumimoji="1" lang="ja-JP" altLang="en-US" dirty="0">
              <a:solidFill>
                <a:schemeClr val="bg1"/>
              </a:solidFill>
            </a:endParaRPr>
          </a:p>
        </p:txBody>
      </p:sp>
      <p:sp>
        <p:nvSpPr>
          <p:cNvPr id="11" name="テキスト ボックス 10">
            <a:extLst>
              <a:ext uri="{FF2B5EF4-FFF2-40B4-BE49-F238E27FC236}">
                <a16:creationId xmlns:a16="http://schemas.microsoft.com/office/drawing/2014/main" id="{D447FFA0-A180-4B11-829F-1487FDDD0DBC}"/>
              </a:ext>
            </a:extLst>
          </p:cNvPr>
          <p:cNvSpPr txBox="1"/>
          <p:nvPr/>
        </p:nvSpPr>
        <p:spPr>
          <a:xfrm>
            <a:off x="2317562" y="5236361"/>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a:t>
            </a:r>
            <a:endParaRPr kumimoji="1" lang="ja-JP" altLang="en-US" dirty="0">
              <a:solidFill>
                <a:schemeClr val="bg1"/>
              </a:solidFill>
            </a:endParaRPr>
          </a:p>
        </p:txBody>
      </p:sp>
      <p:sp>
        <p:nvSpPr>
          <p:cNvPr id="17" name="テキスト ボックス 16">
            <a:extLst>
              <a:ext uri="{FF2B5EF4-FFF2-40B4-BE49-F238E27FC236}">
                <a16:creationId xmlns:a16="http://schemas.microsoft.com/office/drawing/2014/main" id="{76A3C426-D6AE-4432-AA2B-2B8300EAAACB}"/>
              </a:ext>
            </a:extLst>
          </p:cNvPr>
          <p:cNvSpPr txBox="1"/>
          <p:nvPr/>
        </p:nvSpPr>
        <p:spPr>
          <a:xfrm>
            <a:off x="2846083" y="2673008"/>
            <a:ext cx="1371251"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TodoService</a:t>
            </a:r>
            <a:endParaRPr kumimoji="1" lang="ja-JP" altLang="en-US" dirty="0">
              <a:solidFill>
                <a:schemeClr val="bg1"/>
              </a:solidFill>
            </a:endParaRPr>
          </a:p>
        </p:txBody>
      </p:sp>
      <p:sp>
        <p:nvSpPr>
          <p:cNvPr id="19" name="テキスト ボックス 18">
            <a:extLst>
              <a:ext uri="{FF2B5EF4-FFF2-40B4-BE49-F238E27FC236}">
                <a16:creationId xmlns:a16="http://schemas.microsoft.com/office/drawing/2014/main" id="{2D30347F-EE2D-4F3D-B5D2-136090F343E9}"/>
              </a:ext>
            </a:extLst>
          </p:cNvPr>
          <p:cNvSpPr txBox="1"/>
          <p:nvPr/>
        </p:nvSpPr>
        <p:spPr>
          <a:xfrm>
            <a:off x="6714195" y="2673008"/>
            <a:ext cx="2060894"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JdbcTodoRepository</a:t>
            </a:r>
            <a:endParaRPr kumimoji="1" lang="ja-JP" altLang="en-US" dirty="0">
              <a:solidFill>
                <a:schemeClr val="bg1"/>
              </a:solidFill>
            </a:endParaRPr>
          </a:p>
        </p:txBody>
      </p:sp>
      <p:sp>
        <p:nvSpPr>
          <p:cNvPr id="24" name="正方形/長方形 23">
            <a:extLst>
              <a:ext uri="{FF2B5EF4-FFF2-40B4-BE49-F238E27FC236}">
                <a16:creationId xmlns:a16="http://schemas.microsoft.com/office/drawing/2014/main" id="{A13F7AD3-068B-4D62-9197-4D7D4FE33F67}"/>
              </a:ext>
            </a:extLst>
          </p:cNvPr>
          <p:cNvSpPr/>
          <p:nvPr/>
        </p:nvSpPr>
        <p:spPr>
          <a:xfrm>
            <a:off x="6540866" y="2058107"/>
            <a:ext cx="4569905" cy="177476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infrastructure</a:t>
            </a:r>
            <a:endParaRPr kumimoji="1" lang="ja-JP" altLang="en-US" dirty="0">
              <a:solidFill>
                <a:schemeClr val="tx1"/>
              </a:solidFill>
            </a:endParaRPr>
          </a:p>
        </p:txBody>
      </p:sp>
      <p:sp>
        <p:nvSpPr>
          <p:cNvPr id="26" name="テキスト ボックス 25">
            <a:extLst>
              <a:ext uri="{FF2B5EF4-FFF2-40B4-BE49-F238E27FC236}">
                <a16:creationId xmlns:a16="http://schemas.microsoft.com/office/drawing/2014/main" id="{C362A373-6A3B-433F-BF4F-428AFDBF51AB}"/>
              </a:ext>
            </a:extLst>
          </p:cNvPr>
          <p:cNvSpPr txBox="1"/>
          <p:nvPr/>
        </p:nvSpPr>
        <p:spPr>
          <a:xfrm>
            <a:off x="4579044" y="2674100"/>
            <a:ext cx="1658291"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TodoRepository</a:t>
            </a:r>
            <a:endParaRPr kumimoji="1" lang="ja-JP" altLang="en-US" dirty="0">
              <a:solidFill>
                <a:schemeClr val="bg1"/>
              </a:solidFill>
            </a:endParaRPr>
          </a:p>
        </p:txBody>
      </p:sp>
      <p:sp>
        <p:nvSpPr>
          <p:cNvPr id="28" name="正方形/長方形 27">
            <a:extLst>
              <a:ext uri="{FF2B5EF4-FFF2-40B4-BE49-F238E27FC236}">
                <a16:creationId xmlns:a16="http://schemas.microsoft.com/office/drawing/2014/main" id="{CA6B8E50-336A-4A89-B43E-B4D01B57AA07}"/>
              </a:ext>
            </a:extLst>
          </p:cNvPr>
          <p:cNvSpPr/>
          <p:nvPr/>
        </p:nvSpPr>
        <p:spPr>
          <a:xfrm>
            <a:off x="2596928" y="2058107"/>
            <a:ext cx="3807619" cy="177476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application</a:t>
            </a:r>
            <a:endParaRPr kumimoji="1" lang="ja-JP" altLang="en-US" dirty="0">
              <a:solidFill>
                <a:schemeClr val="tx1"/>
              </a:solidFill>
            </a:endParaRPr>
          </a:p>
        </p:txBody>
      </p:sp>
      <p:sp>
        <p:nvSpPr>
          <p:cNvPr id="30" name="正方形/長方形 29">
            <a:extLst>
              <a:ext uri="{FF2B5EF4-FFF2-40B4-BE49-F238E27FC236}">
                <a16:creationId xmlns:a16="http://schemas.microsoft.com/office/drawing/2014/main" id="{B4FD9F51-275A-4862-9AF8-3ABEFC5EEA2F}"/>
              </a:ext>
            </a:extLst>
          </p:cNvPr>
          <p:cNvSpPr/>
          <p:nvPr/>
        </p:nvSpPr>
        <p:spPr>
          <a:xfrm>
            <a:off x="693043" y="2058107"/>
            <a:ext cx="1725619" cy="177476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err="1">
                <a:solidFill>
                  <a:schemeClr val="tx1"/>
                </a:solidFill>
              </a:rPr>
              <a:t>api</a:t>
            </a:r>
            <a:endParaRPr kumimoji="1" lang="ja-JP" altLang="en-US" dirty="0">
              <a:solidFill>
                <a:schemeClr val="tx1"/>
              </a:solidFill>
            </a:endParaRPr>
          </a:p>
        </p:txBody>
      </p:sp>
      <p:sp>
        <p:nvSpPr>
          <p:cNvPr id="32" name="正方形/長方形 31">
            <a:extLst>
              <a:ext uri="{FF2B5EF4-FFF2-40B4-BE49-F238E27FC236}">
                <a16:creationId xmlns:a16="http://schemas.microsoft.com/office/drawing/2014/main" id="{00BE82F3-2877-44AB-8F26-EF55BF4D7CA5}"/>
              </a:ext>
            </a:extLst>
          </p:cNvPr>
          <p:cNvSpPr/>
          <p:nvPr/>
        </p:nvSpPr>
        <p:spPr>
          <a:xfrm>
            <a:off x="2016367" y="4342962"/>
            <a:ext cx="6234309" cy="186964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domain</a:t>
            </a:r>
            <a:endParaRPr kumimoji="1" lang="ja-JP" altLang="en-US" dirty="0">
              <a:solidFill>
                <a:schemeClr val="tx1"/>
              </a:solidFill>
            </a:endParaRPr>
          </a:p>
        </p:txBody>
      </p:sp>
      <p:sp>
        <p:nvSpPr>
          <p:cNvPr id="34" name="テキスト ボックス 33">
            <a:extLst>
              <a:ext uri="{FF2B5EF4-FFF2-40B4-BE49-F238E27FC236}">
                <a16:creationId xmlns:a16="http://schemas.microsoft.com/office/drawing/2014/main" id="{3AA8EC96-B3CB-44BD-B747-5B1221B7588B}"/>
              </a:ext>
            </a:extLst>
          </p:cNvPr>
          <p:cNvSpPr txBox="1"/>
          <p:nvPr/>
        </p:nvSpPr>
        <p:spPr>
          <a:xfrm>
            <a:off x="4519219" y="4814202"/>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TodoId</a:t>
            </a:r>
            <a:endParaRPr kumimoji="1" lang="ja-JP" altLang="en-US" dirty="0">
              <a:solidFill>
                <a:schemeClr val="bg1"/>
              </a:solidFill>
            </a:endParaRPr>
          </a:p>
        </p:txBody>
      </p:sp>
      <p:sp>
        <p:nvSpPr>
          <p:cNvPr id="36" name="テキスト ボックス 35">
            <a:extLst>
              <a:ext uri="{FF2B5EF4-FFF2-40B4-BE49-F238E27FC236}">
                <a16:creationId xmlns:a16="http://schemas.microsoft.com/office/drawing/2014/main" id="{4C2F1D95-87C9-46FE-AAF6-E368E3382462}"/>
              </a:ext>
            </a:extLst>
          </p:cNvPr>
          <p:cNvSpPr txBox="1"/>
          <p:nvPr/>
        </p:nvSpPr>
        <p:spPr>
          <a:xfrm>
            <a:off x="4528062" y="5238168"/>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TodoText</a:t>
            </a:r>
            <a:endParaRPr kumimoji="1" lang="ja-JP" altLang="en-US" dirty="0">
              <a:solidFill>
                <a:schemeClr val="bg1"/>
              </a:solidFill>
            </a:endParaRPr>
          </a:p>
        </p:txBody>
      </p:sp>
      <p:sp>
        <p:nvSpPr>
          <p:cNvPr id="38" name="テキスト ボックス 37">
            <a:extLst>
              <a:ext uri="{FF2B5EF4-FFF2-40B4-BE49-F238E27FC236}">
                <a16:creationId xmlns:a16="http://schemas.microsoft.com/office/drawing/2014/main" id="{AB69BCE2-4B29-4C1E-AD9B-9A8741609565}"/>
              </a:ext>
            </a:extLst>
          </p:cNvPr>
          <p:cNvSpPr txBox="1"/>
          <p:nvPr/>
        </p:nvSpPr>
        <p:spPr>
          <a:xfrm>
            <a:off x="4519219" y="5661721"/>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TodoStatus</a:t>
            </a:r>
            <a:endParaRPr kumimoji="1" lang="ja-JP" altLang="en-US" dirty="0">
              <a:solidFill>
                <a:schemeClr val="bg1"/>
              </a:solidFill>
            </a:endParaRPr>
          </a:p>
        </p:txBody>
      </p:sp>
      <p:sp>
        <p:nvSpPr>
          <p:cNvPr id="40" name="テキスト ボックス 39">
            <a:extLst>
              <a:ext uri="{FF2B5EF4-FFF2-40B4-BE49-F238E27FC236}">
                <a16:creationId xmlns:a16="http://schemas.microsoft.com/office/drawing/2014/main" id="{BC86A210-904D-488B-B1F4-C19BF2CF628E}"/>
              </a:ext>
            </a:extLst>
          </p:cNvPr>
          <p:cNvSpPr txBox="1"/>
          <p:nvPr/>
        </p:nvSpPr>
        <p:spPr>
          <a:xfrm>
            <a:off x="6545013" y="4815445"/>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UserId</a:t>
            </a:r>
            <a:endParaRPr kumimoji="1" lang="ja-JP" altLang="en-US" dirty="0">
              <a:solidFill>
                <a:schemeClr val="bg1"/>
              </a:solidFill>
            </a:endParaRPr>
          </a:p>
        </p:txBody>
      </p:sp>
      <p:sp>
        <p:nvSpPr>
          <p:cNvPr id="44" name="正方形/長方形 43">
            <a:extLst>
              <a:ext uri="{FF2B5EF4-FFF2-40B4-BE49-F238E27FC236}">
                <a16:creationId xmlns:a16="http://schemas.microsoft.com/office/drawing/2014/main" id="{963C6B72-8A76-43F2-A0A9-1C5D34AF833D}"/>
              </a:ext>
            </a:extLst>
          </p:cNvPr>
          <p:cNvSpPr/>
          <p:nvPr/>
        </p:nvSpPr>
        <p:spPr>
          <a:xfrm>
            <a:off x="9128672" y="2557791"/>
            <a:ext cx="1829850" cy="1119840"/>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entity</a:t>
            </a:r>
            <a:endParaRPr kumimoji="1" lang="ja-JP" altLang="en-US" dirty="0">
              <a:solidFill>
                <a:schemeClr val="tx1"/>
              </a:solidFill>
            </a:endParaRPr>
          </a:p>
        </p:txBody>
      </p:sp>
      <p:sp>
        <p:nvSpPr>
          <p:cNvPr id="46" name="テキスト ボックス 45">
            <a:extLst>
              <a:ext uri="{FF2B5EF4-FFF2-40B4-BE49-F238E27FC236}">
                <a16:creationId xmlns:a16="http://schemas.microsoft.com/office/drawing/2014/main" id="{6298709F-D66D-4C65-ADA5-6450B744A55A}"/>
              </a:ext>
            </a:extLst>
          </p:cNvPr>
          <p:cNvSpPr txBox="1"/>
          <p:nvPr/>
        </p:nvSpPr>
        <p:spPr>
          <a:xfrm>
            <a:off x="9371876" y="2972891"/>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TodoEntity</a:t>
            </a:r>
            <a:endParaRPr kumimoji="1" lang="ja-JP" altLang="en-US" dirty="0">
              <a:solidFill>
                <a:schemeClr val="bg1"/>
              </a:solidFill>
            </a:endParaRPr>
          </a:p>
        </p:txBody>
      </p:sp>
      <p:cxnSp>
        <p:nvCxnSpPr>
          <p:cNvPr id="51" name="直線矢印コネクタ 50">
            <a:extLst>
              <a:ext uri="{FF2B5EF4-FFF2-40B4-BE49-F238E27FC236}">
                <a16:creationId xmlns:a16="http://schemas.microsoft.com/office/drawing/2014/main" id="{29972C1C-D2F2-496C-8FA0-49B9DB6C4D13}"/>
              </a:ext>
            </a:extLst>
          </p:cNvPr>
          <p:cNvCxnSpPr>
            <a:cxnSpLocks/>
            <a:stCxn id="9" idx="3"/>
            <a:endCxn id="17" idx="1"/>
          </p:cNvCxnSpPr>
          <p:nvPr/>
        </p:nvCxnSpPr>
        <p:spPr>
          <a:xfrm>
            <a:off x="2220647" y="2857674"/>
            <a:ext cx="625436" cy="0"/>
          </a:xfrm>
          <a:prstGeom prst="straightConnector1">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56" name="直線矢印コネクタ 55">
            <a:extLst>
              <a:ext uri="{FF2B5EF4-FFF2-40B4-BE49-F238E27FC236}">
                <a16:creationId xmlns:a16="http://schemas.microsoft.com/office/drawing/2014/main" id="{20994FE4-C05F-4348-A4A2-28BFD4414A68}"/>
              </a:ext>
            </a:extLst>
          </p:cNvPr>
          <p:cNvCxnSpPr>
            <a:cxnSpLocks/>
            <a:stCxn id="17" idx="3"/>
            <a:endCxn id="26" idx="1"/>
          </p:cNvCxnSpPr>
          <p:nvPr/>
        </p:nvCxnSpPr>
        <p:spPr>
          <a:xfrm>
            <a:off x="4217334" y="2857674"/>
            <a:ext cx="361710" cy="1092"/>
          </a:xfrm>
          <a:prstGeom prst="straightConnector1">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60" name="直線矢印コネクタ 59">
            <a:extLst>
              <a:ext uri="{FF2B5EF4-FFF2-40B4-BE49-F238E27FC236}">
                <a16:creationId xmlns:a16="http://schemas.microsoft.com/office/drawing/2014/main" id="{330FBFCA-62C8-404E-A75B-67A109ACD3B1}"/>
              </a:ext>
            </a:extLst>
          </p:cNvPr>
          <p:cNvCxnSpPr>
            <a:cxnSpLocks/>
            <a:stCxn id="19" idx="2"/>
            <a:endCxn id="46" idx="1"/>
          </p:cNvCxnSpPr>
          <p:nvPr/>
        </p:nvCxnSpPr>
        <p:spPr>
          <a:xfrm rot="16200000" flipH="1">
            <a:off x="8500651" y="2286331"/>
            <a:ext cx="115217" cy="1627234"/>
          </a:xfrm>
          <a:prstGeom prst="bentConnector2">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66" name="直線矢印コネクタ 65">
            <a:extLst>
              <a:ext uri="{FF2B5EF4-FFF2-40B4-BE49-F238E27FC236}">
                <a16:creationId xmlns:a16="http://schemas.microsoft.com/office/drawing/2014/main" id="{0E84C361-F2C1-47B8-BEAD-1FBF5181123F}"/>
              </a:ext>
            </a:extLst>
          </p:cNvPr>
          <p:cNvCxnSpPr>
            <a:cxnSpLocks/>
            <a:stCxn id="24" idx="2"/>
            <a:endCxn id="32" idx="3"/>
          </p:cNvCxnSpPr>
          <p:nvPr/>
        </p:nvCxnSpPr>
        <p:spPr>
          <a:xfrm rot="5400000">
            <a:off x="7815793" y="4267756"/>
            <a:ext cx="1444911" cy="575143"/>
          </a:xfrm>
          <a:prstGeom prst="bentConnector2">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69" name="直線矢印コネクタ 68">
            <a:extLst>
              <a:ext uri="{FF2B5EF4-FFF2-40B4-BE49-F238E27FC236}">
                <a16:creationId xmlns:a16="http://schemas.microsoft.com/office/drawing/2014/main" id="{D0F4529E-5D2D-4B56-B367-E8B355014DEC}"/>
              </a:ext>
            </a:extLst>
          </p:cNvPr>
          <p:cNvCxnSpPr>
            <a:cxnSpLocks/>
            <a:stCxn id="28" idx="2"/>
            <a:endCxn id="32" idx="0"/>
          </p:cNvCxnSpPr>
          <p:nvPr/>
        </p:nvCxnSpPr>
        <p:spPr>
          <a:xfrm rot="16200000" flipH="1">
            <a:off x="4562085" y="3771525"/>
            <a:ext cx="510090" cy="632784"/>
          </a:xfrm>
          <a:prstGeom prst="bentConnector3">
            <a:avLst>
              <a:gd name="adj1" fmla="val 50000"/>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72" name="直線矢印コネクタ 71">
            <a:extLst>
              <a:ext uri="{FF2B5EF4-FFF2-40B4-BE49-F238E27FC236}">
                <a16:creationId xmlns:a16="http://schemas.microsoft.com/office/drawing/2014/main" id="{B013876F-187F-4168-9204-B972BBBB27AF}"/>
              </a:ext>
            </a:extLst>
          </p:cNvPr>
          <p:cNvCxnSpPr>
            <a:cxnSpLocks/>
            <a:stCxn id="30" idx="2"/>
            <a:endCxn id="32" idx="1"/>
          </p:cNvCxnSpPr>
          <p:nvPr/>
        </p:nvCxnSpPr>
        <p:spPr>
          <a:xfrm rot="16200000" flipH="1">
            <a:off x="1063655" y="4325070"/>
            <a:ext cx="1444911" cy="460514"/>
          </a:xfrm>
          <a:prstGeom prst="bentConnector2">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grpSp>
        <p:nvGrpSpPr>
          <p:cNvPr id="81" name="グループ化 80">
            <a:extLst>
              <a:ext uri="{FF2B5EF4-FFF2-40B4-BE49-F238E27FC236}">
                <a16:creationId xmlns:a16="http://schemas.microsoft.com/office/drawing/2014/main" id="{28EC7FF3-814B-4190-923F-920025D9C596}"/>
              </a:ext>
            </a:extLst>
          </p:cNvPr>
          <p:cNvGrpSpPr/>
          <p:nvPr/>
        </p:nvGrpSpPr>
        <p:grpSpPr>
          <a:xfrm>
            <a:off x="6219999" y="2778469"/>
            <a:ext cx="494196" cy="149470"/>
            <a:chOff x="6295935" y="3089758"/>
            <a:chExt cx="494196" cy="149470"/>
          </a:xfrm>
        </p:grpSpPr>
        <p:cxnSp>
          <p:nvCxnSpPr>
            <p:cNvPr id="63" name="直線矢印コネクタ 62">
              <a:extLst>
                <a:ext uri="{FF2B5EF4-FFF2-40B4-BE49-F238E27FC236}">
                  <a16:creationId xmlns:a16="http://schemas.microsoft.com/office/drawing/2014/main" id="{128F3414-50CC-447D-AFB2-A078F0B1E6A4}"/>
                </a:ext>
              </a:extLst>
            </p:cNvPr>
            <p:cNvCxnSpPr>
              <a:cxnSpLocks/>
              <a:stCxn id="19" idx="1"/>
              <a:endCxn id="26" idx="3"/>
            </p:cNvCxnSpPr>
            <p:nvPr/>
          </p:nvCxnSpPr>
          <p:spPr>
            <a:xfrm flipH="1">
              <a:off x="6313271" y="3168963"/>
              <a:ext cx="476860" cy="1092"/>
            </a:xfrm>
            <a:prstGeom prst="straightConnector1">
              <a:avLst/>
            </a:prstGeom>
            <a:ln w="38100">
              <a:solidFill>
                <a:schemeClr val="bg1">
                  <a:lumMod val="65000"/>
                </a:schemeClr>
              </a:solidFill>
              <a:miter lim="800000"/>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80" name="二等辺三角形 79">
              <a:extLst>
                <a:ext uri="{FF2B5EF4-FFF2-40B4-BE49-F238E27FC236}">
                  <a16:creationId xmlns:a16="http://schemas.microsoft.com/office/drawing/2014/main" id="{E0DABA6E-2390-43BA-BA11-00E900875370}"/>
                </a:ext>
              </a:extLst>
            </p:cNvPr>
            <p:cNvSpPr/>
            <p:nvPr/>
          </p:nvSpPr>
          <p:spPr>
            <a:xfrm rot="16200000">
              <a:off x="6285627" y="3100066"/>
              <a:ext cx="149470" cy="128853"/>
            </a:xfrm>
            <a:prstGeom prst="triangle">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93" name="直線矢印コネクタ 92">
            <a:extLst>
              <a:ext uri="{FF2B5EF4-FFF2-40B4-BE49-F238E27FC236}">
                <a16:creationId xmlns:a16="http://schemas.microsoft.com/office/drawing/2014/main" id="{FDB96F6D-39F2-4E39-A522-7794E2316B97}"/>
              </a:ext>
            </a:extLst>
          </p:cNvPr>
          <p:cNvCxnSpPr>
            <a:cxnSpLocks/>
            <a:stCxn id="11" idx="3"/>
            <a:endCxn id="36" idx="1"/>
          </p:cNvCxnSpPr>
          <p:nvPr/>
        </p:nvCxnSpPr>
        <p:spPr>
          <a:xfrm>
            <a:off x="3802414" y="5421027"/>
            <a:ext cx="725648" cy="1807"/>
          </a:xfrm>
          <a:prstGeom prst="straightConnector1">
            <a:avLst/>
          </a:prstGeom>
          <a:ln w="38100">
            <a:solidFill>
              <a:schemeClr val="bg1">
                <a:lumMod val="65000"/>
              </a:schemeClr>
            </a:solidFill>
            <a:prstDash val="solid"/>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02" name="直線矢印コネクタ 101">
            <a:extLst>
              <a:ext uri="{FF2B5EF4-FFF2-40B4-BE49-F238E27FC236}">
                <a16:creationId xmlns:a16="http://schemas.microsoft.com/office/drawing/2014/main" id="{694C88B8-AACC-479E-ACB1-A5BECB6815DE}"/>
              </a:ext>
            </a:extLst>
          </p:cNvPr>
          <p:cNvCxnSpPr>
            <a:cxnSpLocks/>
            <a:stCxn id="11" idx="3"/>
            <a:endCxn id="34" idx="1"/>
          </p:cNvCxnSpPr>
          <p:nvPr/>
        </p:nvCxnSpPr>
        <p:spPr>
          <a:xfrm flipV="1">
            <a:off x="3802414" y="4998868"/>
            <a:ext cx="716805" cy="422159"/>
          </a:xfrm>
          <a:prstGeom prst="straightConnector1">
            <a:avLst/>
          </a:prstGeom>
          <a:ln w="38100">
            <a:solidFill>
              <a:schemeClr val="bg1">
                <a:lumMod val="65000"/>
              </a:schemeClr>
            </a:solidFill>
            <a:prstDash val="solid"/>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07" name="直線矢印コネクタ 106">
            <a:extLst>
              <a:ext uri="{FF2B5EF4-FFF2-40B4-BE49-F238E27FC236}">
                <a16:creationId xmlns:a16="http://schemas.microsoft.com/office/drawing/2014/main" id="{98B7E328-8781-4E60-A107-41059BE18812}"/>
              </a:ext>
            </a:extLst>
          </p:cNvPr>
          <p:cNvCxnSpPr>
            <a:cxnSpLocks/>
            <a:stCxn id="11" idx="3"/>
            <a:endCxn id="38" idx="1"/>
          </p:cNvCxnSpPr>
          <p:nvPr/>
        </p:nvCxnSpPr>
        <p:spPr>
          <a:xfrm>
            <a:off x="3802414" y="5421027"/>
            <a:ext cx="716805" cy="425360"/>
          </a:xfrm>
          <a:prstGeom prst="straightConnector1">
            <a:avLst/>
          </a:prstGeom>
          <a:ln w="38100">
            <a:solidFill>
              <a:schemeClr val="bg1">
                <a:lumMod val="65000"/>
              </a:schemeClr>
            </a:solidFill>
            <a:prstDash val="solid"/>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18935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ハンズオンの題材</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51021"/>
          </a:xfrm>
          <a:prstGeom prst="rect">
            <a:avLst/>
          </a:prstGeom>
          <a:noFill/>
        </p:spPr>
        <p:txBody>
          <a:bodyPr wrap="square" rtlCol="0">
            <a:spAutoFit/>
          </a:bodyPr>
          <a:lstStyle/>
          <a:p>
            <a:pPr>
              <a:lnSpc>
                <a:spcPts val="3200"/>
              </a:lnSpc>
            </a:pPr>
            <a:r>
              <a:rPr kumimoji="1" lang="en-US" altLang="ja-JP" sz="2000" dirty="0">
                <a:latin typeface="Meiryo UI" panose="020B0604030504040204" pitchFamily="50" charset="-128"/>
                <a:ea typeface="Meiryo UI" panose="020B0604030504040204" pitchFamily="50" charset="-128"/>
              </a:rPr>
              <a:t>ToDo</a:t>
            </a:r>
            <a:r>
              <a:rPr kumimoji="1" lang="ja-JP" altLang="en-US" sz="2000" dirty="0">
                <a:latin typeface="Meiryo UI" panose="020B0604030504040204" pitchFamily="50" charset="-128"/>
                <a:ea typeface="Meiryo UI" panose="020B0604030504040204" pitchFamily="50" charset="-128"/>
              </a:rPr>
              <a:t>を管理するためのサービスを提供する</a:t>
            </a:r>
            <a:r>
              <a:rPr kumimoji="1" lang="en-US" altLang="ja-JP" sz="2000" dirty="0">
                <a:highlight>
                  <a:srgbClr val="FFFF00"/>
                </a:highlight>
                <a:latin typeface="Meiryo UI" panose="020B0604030504040204" pitchFamily="50" charset="-128"/>
                <a:ea typeface="Meiryo UI" panose="020B0604030504040204" pitchFamily="50" charset="-128"/>
              </a:rPr>
              <a:t>ToDo</a:t>
            </a:r>
            <a:r>
              <a:rPr kumimoji="1" lang="ja-JP" altLang="en-US" sz="2000" dirty="0">
                <a:highlight>
                  <a:srgbClr val="FFFF00"/>
                </a:highlight>
                <a:latin typeface="Meiryo UI" panose="020B0604030504040204" pitchFamily="50" charset="-128"/>
                <a:ea typeface="Meiryo UI" panose="020B0604030504040204" pitchFamily="50" charset="-128"/>
              </a:rPr>
              <a:t>アプリ</a:t>
            </a:r>
            <a:r>
              <a:rPr kumimoji="1" lang="ja-JP" altLang="en-US" sz="2000" dirty="0">
                <a:latin typeface="Meiryo UI" panose="020B0604030504040204" pitchFamily="50" charset="-128"/>
                <a:ea typeface="Meiryo UI" panose="020B0604030504040204" pitchFamily="50" charset="-128"/>
              </a:rPr>
              <a:t>を作成します。</a:t>
            </a:r>
            <a:endParaRPr kumimoji="1" lang="en-US" altLang="ja-JP" sz="2000" dirty="0">
              <a:latin typeface="Meiryo UI" panose="020B0604030504040204" pitchFamily="50" charset="-128"/>
              <a:ea typeface="Meiryo UI" panose="020B0604030504040204" pitchFamily="50" charset="-128"/>
            </a:endParaRPr>
          </a:p>
        </p:txBody>
      </p:sp>
      <p:sp>
        <p:nvSpPr>
          <p:cNvPr id="19" name="テキスト ボックス 18">
            <a:extLst>
              <a:ext uri="{FF2B5EF4-FFF2-40B4-BE49-F238E27FC236}">
                <a16:creationId xmlns:a16="http://schemas.microsoft.com/office/drawing/2014/main" id="{D5EF0F3D-D28D-47CA-9889-199CDD008156}"/>
              </a:ext>
            </a:extLst>
          </p:cNvPr>
          <p:cNvSpPr txBox="1"/>
          <p:nvPr/>
        </p:nvSpPr>
        <p:spPr>
          <a:xfrm>
            <a:off x="11131199" y="169054"/>
            <a:ext cx="944867" cy="451021"/>
          </a:xfrm>
          <a:prstGeom prst="rect">
            <a:avLst/>
          </a:prstGeom>
          <a:solidFill>
            <a:schemeClr val="accent6"/>
          </a:solidFill>
        </p:spPr>
        <p:txBody>
          <a:bodyPr wrap="square" rtlCol="0">
            <a:spAutoFit/>
          </a:bodyPr>
          <a:lstStyle/>
          <a:p>
            <a:pPr algn="ctr">
              <a:lnSpc>
                <a:spcPts val="3200"/>
              </a:lnSpc>
            </a:pPr>
            <a:r>
              <a:rPr kumimoji="1" lang="en-US" altLang="ja-JP" sz="2000" dirty="0">
                <a:solidFill>
                  <a:schemeClr val="bg1"/>
                </a:solidFill>
                <a:latin typeface="Meiryo UI" panose="020B0604030504040204" pitchFamily="50" charset="-128"/>
                <a:ea typeface="Meiryo UI" panose="020B0604030504040204" pitchFamily="50" charset="-128"/>
              </a:rPr>
              <a:t>Demo</a:t>
            </a:r>
          </a:p>
        </p:txBody>
      </p:sp>
      <p:pic>
        <p:nvPicPr>
          <p:cNvPr id="2" name="図 1">
            <a:extLst>
              <a:ext uri="{FF2B5EF4-FFF2-40B4-BE49-F238E27FC236}">
                <a16:creationId xmlns:a16="http://schemas.microsoft.com/office/drawing/2014/main" id="{9491B20E-DB89-48E3-923F-349D695C9291}"/>
              </a:ext>
            </a:extLst>
          </p:cNvPr>
          <p:cNvPicPr>
            <a:picLocks noChangeAspect="1"/>
          </p:cNvPicPr>
          <p:nvPr/>
        </p:nvPicPr>
        <p:blipFill>
          <a:blip r:embed="rId3"/>
          <a:stretch>
            <a:fillRect/>
          </a:stretch>
        </p:blipFill>
        <p:spPr>
          <a:xfrm>
            <a:off x="1060800" y="2280489"/>
            <a:ext cx="10070399" cy="4075861"/>
          </a:xfrm>
          <a:prstGeom prst="rect">
            <a:avLst/>
          </a:prstGeom>
        </p:spPr>
      </p:pic>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8</a:t>
            </a:fld>
            <a:endParaRPr kumimoji="1" lang="ja-JP" altLang="en-US"/>
          </a:p>
        </p:txBody>
      </p:sp>
    </p:spTree>
    <p:extLst>
      <p:ext uri="{BB962C8B-B14F-4D97-AF65-F5344CB8AC3E}">
        <p14:creationId xmlns:p14="http://schemas.microsoft.com/office/powerpoint/2010/main" val="296898519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861390"/>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ダミーデータを実際に</a:t>
            </a:r>
            <a:r>
              <a:rPr kumimoji="1" lang="en-US" altLang="ja-JP" sz="2000" dirty="0">
                <a:latin typeface="Meiryo UI" panose="020B0604030504040204" pitchFamily="50" charset="-128"/>
                <a:ea typeface="Meiryo UI" panose="020B0604030504040204" pitchFamily="50" charset="-128"/>
              </a:rPr>
              <a:t>DB</a:t>
            </a:r>
            <a:r>
              <a:rPr kumimoji="1" lang="ja-JP" altLang="en-US" sz="2000" dirty="0">
                <a:latin typeface="Meiryo UI" panose="020B0604030504040204" pitchFamily="50" charset="-128"/>
                <a:ea typeface="Meiryo UI" panose="020B0604030504040204" pitchFamily="50" charset="-128"/>
              </a:rPr>
              <a:t>から取得したデータに変更します。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en-US" altLang="ja-JP" sz="2800" b="1" dirty="0" err="1">
                <a:latin typeface="Meiryo UI" panose="020B0604030504040204" pitchFamily="50" charset="-128"/>
                <a:ea typeface="Meiryo UI" panose="020B0604030504040204" pitchFamily="50" charset="-128"/>
              </a:rPr>
              <a:t>JdbcTodoRepository</a:t>
            </a:r>
            <a:r>
              <a:rPr kumimoji="1" lang="ja-JP" altLang="en-US" sz="2800" b="1" dirty="0">
                <a:latin typeface="Meiryo UI" panose="020B0604030504040204" pitchFamily="50" charset="-128"/>
                <a:ea typeface="Meiryo UI" panose="020B0604030504040204" pitchFamily="50" charset="-128"/>
              </a:rPr>
              <a:t>クラスの変更</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80</a:t>
            </a:fld>
            <a:endParaRPr kumimoji="1" lang="ja-JP" altLang="en-US"/>
          </a:p>
        </p:txBody>
      </p:sp>
      <p:sp>
        <p:nvSpPr>
          <p:cNvPr id="7" name="Rectangle 1">
            <a:extLst>
              <a:ext uri="{FF2B5EF4-FFF2-40B4-BE49-F238E27FC236}">
                <a16:creationId xmlns:a16="http://schemas.microsoft.com/office/drawing/2014/main" id="{E848CB4F-496F-43B1-8AA2-28FB34BF40D8}"/>
              </a:ext>
            </a:extLst>
          </p:cNvPr>
          <p:cNvSpPr>
            <a:spLocks noChangeArrowheads="1"/>
          </p:cNvSpPr>
          <p:nvPr/>
        </p:nvSpPr>
        <p:spPr bwMode="auto">
          <a:xfrm>
            <a:off x="5410898" y="2067088"/>
            <a:ext cx="6209745" cy="2723823"/>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package com.example.todo.infrastructure;</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import com.example.todo.application.TodoRepository;</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import com.example.todo.domain.*;</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import nablarch.core.repository.di.config.externalize.annotation.SystemRepositoryComponent;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import java.util.List;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@SystemRepositoryComponent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public class JdbcTodoRepository implements TodoRepository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@Override</a:t>
            </a:r>
            <a:b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List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&lt;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&gt;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list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UserId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userId)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return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List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of</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new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Todo(</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new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TodoId(</a:t>
            </a:r>
            <a:r>
              <a:rPr kumimoji="0" lang="ja-JP" altLang="ja-JP" sz="900" b="0" i="0" u="none" strike="noStrike" cap="none" normalizeH="0" baseline="0" dirty="0">
                <a:ln>
                  <a:noFill/>
                </a:ln>
                <a:solidFill>
                  <a:srgbClr val="1750EB"/>
                </a:solidFill>
                <a:effectLst/>
                <a:latin typeface="Consolas" panose="020B0609020204030204" pitchFamily="49" charset="0"/>
                <a:ea typeface="JetBrains Mono"/>
              </a:rPr>
              <a:t>2001L</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new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TodoText(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ＭＳ ゴシック" panose="020B0609070205080204" pitchFamily="49" charset="-128"/>
              </a:rPr>
              <a:t>やること１</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TodoStatus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COMPLETED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new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Todo(</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new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TodoId(</a:t>
            </a:r>
            <a:r>
              <a:rPr kumimoji="0" lang="ja-JP" altLang="ja-JP" sz="900" b="0" i="0" u="none" strike="noStrike" cap="none" normalizeH="0" baseline="0" dirty="0">
                <a:ln>
                  <a:noFill/>
                </a:ln>
                <a:solidFill>
                  <a:srgbClr val="1750EB"/>
                </a:solidFill>
                <a:effectLst/>
                <a:latin typeface="Consolas" panose="020B0609020204030204" pitchFamily="49" charset="0"/>
                <a:ea typeface="JetBrains Mono"/>
              </a:rPr>
              <a:t>2002L</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new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TodoText(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ＭＳ ゴシック" panose="020B0609070205080204" pitchFamily="49" charset="-128"/>
              </a:rPr>
              <a:t>やること２</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TodoStatus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INCOMPLETE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a:t>
            </a:r>
            <a:endParaRPr kumimoji="0" lang="ja-JP" altLang="ja-JP" sz="1800" b="0" i="0" u="none" strike="noStrike" cap="none" normalizeH="0" baseline="0" dirty="0">
              <a:ln>
                <a:noFill/>
              </a:ln>
              <a:solidFill>
                <a:schemeClr val="tx1"/>
              </a:solidFill>
              <a:effectLst/>
              <a:latin typeface="Consolas" panose="020B0609020204030204" pitchFamily="49" charset="0"/>
            </a:endParaRPr>
          </a:p>
        </p:txBody>
      </p:sp>
    </p:spTree>
    <p:extLst>
      <p:ext uri="{BB962C8B-B14F-4D97-AF65-F5344CB8AC3E}">
        <p14:creationId xmlns:p14="http://schemas.microsoft.com/office/powerpoint/2010/main" val="201681397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965077"/>
          </a:xfrm>
          <a:prstGeom prst="rect">
            <a:avLst/>
          </a:prstGeom>
          <a:noFill/>
        </p:spPr>
        <p:txBody>
          <a:bodyPr wrap="square" rtlCol="0">
            <a:spAutoFit/>
          </a:bodyPr>
          <a:lstStyle/>
          <a:p>
            <a:pPr>
              <a:lnSpc>
                <a:spcPts val="3200"/>
              </a:lnSpc>
            </a:pPr>
            <a:r>
              <a:rPr kumimoji="1" lang="en-US" altLang="ja-JP" sz="2000" dirty="0" err="1">
                <a:latin typeface="Meiryo UI" panose="020B0604030504040204" pitchFamily="50" charset="-128"/>
                <a:ea typeface="Meiryo UI" panose="020B0604030504040204" pitchFamily="50" charset="-128"/>
              </a:rPr>
              <a:t>Nablarch</a:t>
            </a:r>
            <a:r>
              <a:rPr kumimoji="1" lang="ja-JP" altLang="en-US" sz="2000" dirty="0">
                <a:latin typeface="Meiryo UI" panose="020B0604030504040204" pitchFamily="50" charset="-128"/>
                <a:ea typeface="Meiryo UI" panose="020B0604030504040204" pitchFamily="50" charset="-128"/>
              </a:rPr>
              <a:t>のデータベースアクセスは</a:t>
            </a:r>
            <a:r>
              <a:rPr kumimoji="1" lang="en-US" altLang="ja-JP" sz="2000" dirty="0">
                <a:latin typeface="Meiryo UI" panose="020B0604030504040204" pitchFamily="50" charset="-128"/>
                <a:ea typeface="Meiryo UI" panose="020B0604030504040204" pitchFamily="50" charset="-128"/>
              </a:rPr>
              <a:t>2</a:t>
            </a:r>
            <a:r>
              <a:rPr kumimoji="1" lang="ja-JP" altLang="en-US" sz="2000" dirty="0">
                <a:latin typeface="Meiryo UI" panose="020B0604030504040204" pitchFamily="50" charset="-128"/>
                <a:ea typeface="Meiryo UI" panose="020B0604030504040204" pitchFamily="50" charset="-128"/>
              </a:rPr>
              <a:t>つの方法があります。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hlinkClick r:id="rId3"/>
              </a:rPr>
              <a:t>JDBC</a:t>
            </a:r>
            <a:r>
              <a:rPr kumimoji="1" lang="ja-JP" altLang="en-US" sz="2000" dirty="0">
                <a:latin typeface="Meiryo UI" panose="020B0604030504040204" pitchFamily="50" charset="-128"/>
                <a:ea typeface="Meiryo UI" panose="020B0604030504040204" pitchFamily="50" charset="-128"/>
                <a:hlinkClick r:id="rId3"/>
              </a:rPr>
              <a:t>ラッパー</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　</a:t>
            </a:r>
            <a:r>
              <a:rPr kumimoji="1" lang="en-US" altLang="ja-JP" sz="2000" dirty="0">
                <a:latin typeface="Meiryo UI" panose="020B0604030504040204" pitchFamily="50" charset="-128"/>
                <a:ea typeface="Meiryo UI" panose="020B0604030504040204" pitchFamily="50" charset="-128"/>
              </a:rPr>
              <a:t>JDBC</a:t>
            </a:r>
            <a:r>
              <a:rPr kumimoji="1" lang="ja-JP" altLang="en-US" sz="2000" dirty="0">
                <a:latin typeface="Meiryo UI" panose="020B0604030504040204" pitchFamily="50" charset="-128"/>
                <a:ea typeface="Meiryo UI" panose="020B0604030504040204" pitchFamily="50" charset="-128"/>
              </a:rPr>
              <a:t>に機能追加。</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　</a:t>
            </a:r>
            <a:r>
              <a:rPr kumimoji="1" lang="en-US" altLang="ja-JP" sz="2000" dirty="0">
                <a:latin typeface="Meiryo UI" panose="020B0604030504040204" pitchFamily="50" charset="-128"/>
                <a:ea typeface="Meiryo UI" panose="020B0604030504040204" pitchFamily="50" charset="-128"/>
              </a:rPr>
              <a:t>SQL</a:t>
            </a:r>
            <a:r>
              <a:rPr kumimoji="1" lang="ja-JP" altLang="en-US" sz="2000" dirty="0">
                <a:latin typeface="Meiryo UI" panose="020B0604030504040204" pitchFamily="50" charset="-128"/>
                <a:ea typeface="Meiryo UI" panose="020B0604030504040204" pitchFamily="50" charset="-128"/>
              </a:rPr>
              <a:t>ファイル、</a:t>
            </a:r>
            <a:r>
              <a:rPr kumimoji="1" lang="en-US" altLang="ja-JP" sz="2000" dirty="0">
                <a:latin typeface="Meiryo UI" panose="020B0604030504040204" pitchFamily="50" charset="-128"/>
                <a:ea typeface="Meiryo UI" panose="020B0604030504040204" pitchFamily="50" charset="-128"/>
              </a:rPr>
              <a:t>Bean</a:t>
            </a:r>
            <a:r>
              <a:rPr kumimoji="1" lang="ja-JP" altLang="en-US" sz="2000" dirty="0">
                <a:latin typeface="Meiryo UI" panose="020B0604030504040204" pitchFamily="50" charset="-128"/>
                <a:ea typeface="Meiryo UI" panose="020B0604030504040204" pitchFamily="50" charset="-128"/>
              </a:rPr>
              <a:t>のバインド、条件や</a:t>
            </a:r>
            <a:r>
              <a:rPr kumimoji="1" lang="en-US" altLang="ja-JP" sz="2000" dirty="0">
                <a:latin typeface="Meiryo UI" panose="020B0604030504040204" pitchFamily="50" charset="-128"/>
                <a:ea typeface="Meiryo UI" panose="020B0604030504040204" pitchFamily="50" charset="-128"/>
              </a:rPr>
              <a:t>IN</a:t>
            </a:r>
            <a:r>
              <a:rPr kumimoji="1" lang="ja-JP" altLang="en-US" sz="2000" dirty="0">
                <a:latin typeface="Meiryo UI" panose="020B0604030504040204" pitchFamily="50" charset="-128"/>
                <a:ea typeface="Meiryo UI" panose="020B0604030504040204" pitchFamily="50" charset="-128"/>
              </a:rPr>
              <a:t>句の動的な構築など。</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hlinkClick r:id="rId4"/>
              </a:rPr>
              <a:t>ユニバーサル</a:t>
            </a:r>
            <a:r>
              <a:rPr kumimoji="1" lang="en-US" altLang="ja-JP" sz="2000" dirty="0">
                <a:latin typeface="Meiryo UI" panose="020B0604030504040204" pitchFamily="50" charset="-128"/>
                <a:ea typeface="Meiryo UI" panose="020B0604030504040204" pitchFamily="50" charset="-128"/>
                <a:hlinkClick r:id="rId4"/>
              </a:rPr>
              <a:t>DAO</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　</a:t>
            </a:r>
            <a:r>
              <a:rPr kumimoji="1" lang="en-US" altLang="ja-JP" sz="2000" dirty="0">
                <a:latin typeface="Meiryo UI" panose="020B0604030504040204" pitchFamily="50" charset="-128"/>
                <a:ea typeface="Meiryo UI" panose="020B0604030504040204" pitchFamily="50" charset="-128"/>
              </a:rPr>
              <a:t>JDBC</a:t>
            </a:r>
            <a:r>
              <a:rPr kumimoji="1" lang="ja-JP" altLang="en-US" sz="2000" dirty="0">
                <a:latin typeface="Meiryo UI" panose="020B0604030504040204" pitchFamily="50" charset="-128"/>
                <a:ea typeface="Meiryo UI" panose="020B0604030504040204" pitchFamily="50" charset="-128"/>
              </a:rPr>
              <a:t>ラッパーの機能に簡易的な</a:t>
            </a:r>
            <a:r>
              <a:rPr kumimoji="1" lang="en-US" altLang="ja-JP" sz="2000" dirty="0">
                <a:latin typeface="Meiryo UI" panose="020B0604030504040204" pitchFamily="50" charset="-128"/>
                <a:ea typeface="Meiryo UI" panose="020B0604030504040204" pitchFamily="50" charset="-128"/>
              </a:rPr>
              <a:t>O/R</a:t>
            </a:r>
            <a:r>
              <a:rPr kumimoji="1" lang="ja-JP" altLang="en-US" sz="2000" dirty="0">
                <a:latin typeface="Meiryo UI" panose="020B0604030504040204" pitchFamily="50" charset="-128"/>
                <a:ea typeface="Meiryo UI" panose="020B0604030504040204" pitchFamily="50" charset="-128"/>
              </a:rPr>
              <a:t>マッパーを追加。</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　</a:t>
            </a:r>
            <a:r>
              <a:rPr kumimoji="1" lang="en-US" altLang="ja-JP" sz="2000" dirty="0">
                <a:latin typeface="Meiryo UI" panose="020B0604030504040204" pitchFamily="50" charset="-128"/>
                <a:ea typeface="Meiryo UI" panose="020B0604030504040204" pitchFamily="50" charset="-128"/>
              </a:rPr>
              <a:t>JPA</a:t>
            </a:r>
            <a:r>
              <a:rPr kumimoji="1" lang="ja-JP" altLang="en-US" sz="2000" dirty="0">
                <a:latin typeface="Meiryo UI" panose="020B0604030504040204" pitchFamily="50" charset="-128"/>
                <a:ea typeface="Meiryo UI" panose="020B0604030504040204" pitchFamily="50" charset="-128"/>
              </a:rPr>
              <a:t>アノテーションを付けた</a:t>
            </a:r>
            <a:r>
              <a:rPr kumimoji="1" lang="en-US" altLang="ja-JP" sz="2000" dirty="0">
                <a:latin typeface="Meiryo UI" panose="020B0604030504040204" pitchFamily="50" charset="-128"/>
                <a:ea typeface="Meiryo UI" panose="020B0604030504040204" pitchFamily="50" charset="-128"/>
              </a:rPr>
              <a:t>Entity</a:t>
            </a:r>
            <a:r>
              <a:rPr kumimoji="1" lang="ja-JP" altLang="en-US" sz="2000" dirty="0">
                <a:latin typeface="Meiryo UI" panose="020B0604030504040204" pitchFamily="50" charset="-128"/>
                <a:ea typeface="Meiryo UI" panose="020B0604030504040204" pitchFamily="50" charset="-128"/>
              </a:rPr>
              <a:t>で単純な</a:t>
            </a:r>
            <a:r>
              <a:rPr kumimoji="1" lang="en-US" altLang="ja-JP" sz="2000" dirty="0">
                <a:latin typeface="Meiryo UI" panose="020B0604030504040204" pitchFamily="50" charset="-128"/>
                <a:ea typeface="Meiryo UI" panose="020B0604030504040204" pitchFamily="50" charset="-128"/>
              </a:rPr>
              <a:t>CRUD</a:t>
            </a:r>
            <a:r>
              <a:rPr kumimoji="1" lang="ja-JP" altLang="en-US" sz="2000" dirty="0">
                <a:latin typeface="Meiryo UI" panose="020B0604030504040204" pitchFamily="50" charset="-128"/>
                <a:ea typeface="Meiryo UI" panose="020B0604030504040204" pitchFamily="50" charset="-128"/>
              </a:rPr>
              <a:t>、検索結果を</a:t>
            </a:r>
            <a:r>
              <a:rPr kumimoji="1" lang="en-US" altLang="ja-JP" sz="2000" dirty="0">
                <a:latin typeface="Meiryo UI" panose="020B0604030504040204" pitchFamily="50" charset="-128"/>
                <a:ea typeface="Meiryo UI" panose="020B0604030504040204" pitchFamily="50" charset="-128"/>
              </a:rPr>
              <a:t>Bean</a:t>
            </a:r>
            <a:r>
              <a:rPr kumimoji="1" lang="ja-JP" altLang="en-US" sz="2000" dirty="0">
                <a:latin typeface="Meiryo UI" panose="020B0604030504040204" pitchFamily="50" charset="-128"/>
                <a:ea typeface="Meiryo UI" panose="020B0604030504040204" pitchFamily="50" charset="-128"/>
              </a:rPr>
              <a:t>にマッピング、遅延ロードなど。</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　関連はサポートなし。</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ユニバーサル</a:t>
            </a:r>
            <a:r>
              <a:rPr kumimoji="1" lang="en-US" altLang="ja-JP" sz="2000" dirty="0">
                <a:latin typeface="Meiryo UI" panose="020B0604030504040204" pitchFamily="50" charset="-128"/>
                <a:ea typeface="Meiryo UI" panose="020B0604030504040204" pitchFamily="50" charset="-128"/>
              </a:rPr>
              <a:t>DAO</a:t>
            </a:r>
            <a:r>
              <a:rPr kumimoji="1" lang="ja-JP" altLang="en-US" sz="2000" dirty="0">
                <a:latin typeface="Meiryo UI" panose="020B0604030504040204" pitchFamily="50" charset="-128"/>
                <a:ea typeface="Meiryo UI" panose="020B0604030504040204" pitchFamily="50" charset="-128"/>
              </a:rPr>
              <a:t>で簡単に実現できない場合は</a:t>
            </a:r>
            <a:r>
              <a:rPr kumimoji="1" lang="en-US" altLang="ja-JP" sz="2000" dirty="0">
                <a:latin typeface="Meiryo UI" panose="020B0604030504040204" pitchFamily="50" charset="-128"/>
                <a:ea typeface="Meiryo UI" panose="020B0604030504040204" pitchFamily="50" charset="-128"/>
              </a:rPr>
              <a:t>JDBC</a:t>
            </a:r>
            <a:r>
              <a:rPr kumimoji="1" lang="ja-JP" altLang="en-US" sz="2000" dirty="0">
                <a:latin typeface="Meiryo UI" panose="020B0604030504040204" pitchFamily="50" charset="-128"/>
                <a:ea typeface="Meiryo UI" panose="020B0604030504040204" pitchFamily="50" charset="-128"/>
              </a:rPr>
              <a:t>ラッパーを使います。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データベースアクセス</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81</a:t>
            </a:fld>
            <a:endParaRPr kumimoji="1" lang="ja-JP" altLang="en-US"/>
          </a:p>
        </p:txBody>
      </p:sp>
    </p:spTree>
    <p:extLst>
      <p:ext uri="{BB962C8B-B14F-4D97-AF65-F5344CB8AC3E}">
        <p14:creationId xmlns:p14="http://schemas.microsoft.com/office/powerpoint/2010/main" val="188837218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正方形/長方形 19">
            <a:extLst>
              <a:ext uri="{FF2B5EF4-FFF2-40B4-BE49-F238E27FC236}">
                <a16:creationId xmlns:a16="http://schemas.microsoft.com/office/drawing/2014/main" id="{B44D26D6-FECD-4239-9964-7A56BA52A642}"/>
              </a:ext>
            </a:extLst>
          </p:cNvPr>
          <p:cNvSpPr/>
          <p:nvPr/>
        </p:nvSpPr>
        <p:spPr>
          <a:xfrm>
            <a:off x="560172" y="1609460"/>
            <a:ext cx="10651855" cy="4692130"/>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err="1">
                <a:solidFill>
                  <a:schemeClr val="tx1"/>
                </a:solidFill>
              </a:rPr>
              <a:t>todo</a:t>
            </a:r>
            <a:endParaRPr kumimoji="1" lang="ja-JP" altLang="en-US" dirty="0">
              <a:solidFill>
                <a:schemeClr val="tx1"/>
              </a:solidFill>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027270"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infrastructure</a:t>
            </a:r>
            <a:r>
              <a:rPr kumimoji="1" lang="ja-JP" altLang="en-US" sz="2800" b="1" dirty="0">
                <a:latin typeface="Meiryo UI" panose="020B0604030504040204" pitchFamily="50" charset="-128"/>
                <a:ea typeface="Meiryo UI" panose="020B0604030504040204" pitchFamily="50" charset="-128"/>
              </a:rPr>
              <a:t>パッケージの変更</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82</a:t>
            </a:fld>
            <a:endParaRPr kumimoji="1" lang="ja-JP" altLang="en-US"/>
          </a:p>
        </p:txBody>
      </p:sp>
      <p:sp>
        <p:nvSpPr>
          <p:cNvPr id="9" name="テキスト ボックス 8">
            <a:extLst>
              <a:ext uri="{FF2B5EF4-FFF2-40B4-BE49-F238E27FC236}">
                <a16:creationId xmlns:a16="http://schemas.microsoft.com/office/drawing/2014/main" id="{831827DC-C59C-4AF4-8535-36978D8345E0}"/>
              </a:ext>
            </a:extLst>
          </p:cNvPr>
          <p:cNvSpPr txBox="1"/>
          <p:nvPr/>
        </p:nvSpPr>
        <p:spPr>
          <a:xfrm>
            <a:off x="856738" y="2673008"/>
            <a:ext cx="1363909"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TodosAction</a:t>
            </a:r>
            <a:endParaRPr kumimoji="1" lang="ja-JP" altLang="en-US" dirty="0">
              <a:solidFill>
                <a:schemeClr val="bg1"/>
              </a:solidFill>
            </a:endParaRPr>
          </a:p>
        </p:txBody>
      </p:sp>
      <p:sp>
        <p:nvSpPr>
          <p:cNvPr id="11" name="テキスト ボックス 10">
            <a:extLst>
              <a:ext uri="{FF2B5EF4-FFF2-40B4-BE49-F238E27FC236}">
                <a16:creationId xmlns:a16="http://schemas.microsoft.com/office/drawing/2014/main" id="{D447FFA0-A180-4B11-829F-1487FDDD0DBC}"/>
              </a:ext>
            </a:extLst>
          </p:cNvPr>
          <p:cNvSpPr txBox="1"/>
          <p:nvPr/>
        </p:nvSpPr>
        <p:spPr>
          <a:xfrm>
            <a:off x="2317562" y="5236361"/>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a:t>
            </a:r>
            <a:endParaRPr kumimoji="1" lang="ja-JP" altLang="en-US" dirty="0">
              <a:solidFill>
                <a:schemeClr val="bg1"/>
              </a:solidFill>
            </a:endParaRPr>
          </a:p>
        </p:txBody>
      </p:sp>
      <p:sp>
        <p:nvSpPr>
          <p:cNvPr id="17" name="テキスト ボックス 16">
            <a:extLst>
              <a:ext uri="{FF2B5EF4-FFF2-40B4-BE49-F238E27FC236}">
                <a16:creationId xmlns:a16="http://schemas.microsoft.com/office/drawing/2014/main" id="{76A3C426-D6AE-4432-AA2B-2B8300EAAACB}"/>
              </a:ext>
            </a:extLst>
          </p:cNvPr>
          <p:cNvSpPr txBox="1"/>
          <p:nvPr/>
        </p:nvSpPr>
        <p:spPr>
          <a:xfrm>
            <a:off x="2846083" y="2673008"/>
            <a:ext cx="1371251"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TodoService</a:t>
            </a:r>
            <a:endParaRPr kumimoji="1" lang="ja-JP" altLang="en-US" dirty="0">
              <a:solidFill>
                <a:schemeClr val="bg1"/>
              </a:solidFill>
            </a:endParaRPr>
          </a:p>
        </p:txBody>
      </p:sp>
      <p:sp>
        <p:nvSpPr>
          <p:cNvPr id="19" name="テキスト ボックス 18">
            <a:extLst>
              <a:ext uri="{FF2B5EF4-FFF2-40B4-BE49-F238E27FC236}">
                <a16:creationId xmlns:a16="http://schemas.microsoft.com/office/drawing/2014/main" id="{2D30347F-EE2D-4F3D-B5D2-136090F343E9}"/>
              </a:ext>
            </a:extLst>
          </p:cNvPr>
          <p:cNvSpPr txBox="1"/>
          <p:nvPr/>
        </p:nvSpPr>
        <p:spPr>
          <a:xfrm>
            <a:off x="6714195" y="2673008"/>
            <a:ext cx="2060894"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JdbcTodoRepository</a:t>
            </a:r>
            <a:endParaRPr kumimoji="1" lang="ja-JP" altLang="en-US" dirty="0">
              <a:solidFill>
                <a:schemeClr val="bg1"/>
              </a:solidFill>
            </a:endParaRPr>
          </a:p>
        </p:txBody>
      </p:sp>
      <p:sp>
        <p:nvSpPr>
          <p:cNvPr id="24" name="正方形/長方形 23">
            <a:extLst>
              <a:ext uri="{FF2B5EF4-FFF2-40B4-BE49-F238E27FC236}">
                <a16:creationId xmlns:a16="http://schemas.microsoft.com/office/drawing/2014/main" id="{A13F7AD3-068B-4D62-9197-4D7D4FE33F67}"/>
              </a:ext>
            </a:extLst>
          </p:cNvPr>
          <p:cNvSpPr/>
          <p:nvPr/>
        </p:nvSpPr>
        <p:spPr>
          <a:xfrm>
            <a:off x="6540866" y="2058107"/>
            <a:ext cx="4569905" cy="177476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infrastructure</a:t>
            </a:r>
            <a:endParaRPr kumimoji="1" lang="ja-JP" altLang="en-US" dirty="0">
              <a:solidFill>
                <a:schemeClr val="tx1"/>
              </a:solidFill>
            </a:endParaRPr>
          </a:p>
        </p:txBody>
      </p:sp>
      <p:sp>
        <p:nvSpPr>
          <p:cNvPr id="26" name="テキスト ボックス 25">
            <a:extLst>
              <a:ext uri="{FF2B5EF4-FFF2-40B4-BE49-F238E27FC236}">
                <a16:creationId xmlns:a16="http://schemas.microsoft.com/office/drawing/2014/main" id="{C362A373-6A3B-433F-BF4F-428AFDBF51AB}"/>
              </a:ext>
            </a:extLst>
          </p:cNvPr>
          <p:cNvSpPr txBox="1"/>
          <p:nvPr/>
        </p:nvSpPr>
        <p:spPr>
          <a:xfrm>
            <a:off x="4579044" y="2674100"/>
            <a:ext cx="1658291"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TodoRepository</a:t>
            </a:r>
            <a:endParaRPr kumimoji="1" lang="ja-JP" altLang="en-US" dirty="0">
              <a:solidFill>
                <a:schemeClr val="bg1"/>
              </a:solidFill>
            </a:endParaRPr>
          </a:p>
        </p:txBody>
      </p:sp>
      <p:sp>
        <p:nvSpPr>
          <p:cNvPr id="28" name="正方形/長方形 27">
            <a:extLst>
              <a:ext uri="{FF2B5EF4-FFF2-40B4-BE49-F238E27FC236}">
                <a16:creationId xmlns:a16="http://schemas.microsoft.com/office/drawing/2014/main" id="{CA6B8E50-336A-4A89-B43E-B4D01B57AA07}"/>
              </a:ext>
            </a:extLst>
          </p:cNvPr>
          <p:cNvSpPr/>
          <p:nvPr/>
        </p:nvSpPr>
        <p:spPr>
          <a:xfrm>
            <a:off x="2596928" y="2058107"/>
            <a:ext cx="3807619" cy="177476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application</a:t>
            </a:r>
            <a:endParaRPr kumimoji="1" lang="ja-JP" altLang="en-US" dirty="0">
              <a:solidFill>
                <a:schemeClr val="tx1"/>
              </a:solidFill>
            </a:endParaRPr>
          </a:p>
        </p:txBody>
      </p:sp>
      <p:sp>
        <p:nvSpPr>
          <p:cNvPr id="30" name="正方形/長方形 29">
            <a:extLst>
              <a:ext uri="{FF2B5EF4-FFF2-40B4-BE49-F238E27FC236}">
                <a16:creationId xmlns:a16="http://schemas.microsoft.com/office/drawing/2014/main" id="{B4FD9F51-275A-4862-9AF8-3ABEFC5EEA2F}"/>
              </a:ext>
            </a:extLst>
          </p:cNvPr>
          <p:cNvSpPr/>
          <p:nvPr/>
        </p:nvSpPr>
        <p:spPr>
          <a:xfrm>
            <a:off x="693043" y="2058107"/>
            <a:ext cx="1725619" cy="177476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err="1">
                <a:solidFill>
                  <a:schemeClr val="tx1"/>
                </a:solidFill>
              </a:rPr>
              <a:t>api</a:t>
            </a:r>
            <a:endParaRPr kumimoji="1" lang="ja-JP" altLang="en-US" dirty="0">
              <a:solidFill>
                <a:schemeClr val="tx1"/>
              </a:solidFill>
            </a:endParaRPr>
          </a:p>
        </p:txBody>
      </p:sp>
      <p:sp>
        <p:nvSpPr>
          <p:cNvPr id="32" name="正方形/長方形 31">
            <a:extLst>
              <a:ext uri="{FF2B5EF4-FFF2-40B4-BE49-F238E27FC236}">
                <a16:creationId xmlns:a16="http://schemas.microsoft.com/office/drawing/2014/main" id="{00BE82F3-2877-44AB-8F26-EF55BF4D7CA5}"/>
              </a:ext>
            </a:extLst>
          </p:cNvPr>
          <p:cNvSpPr/>
          <p:nvPr/>
        </p:nvSpPr>
        <p:spPr>
          <a:xfrm>
            <a:off x="2016367" y="4342962"/>
            <a:ext cx="6234309" cy="186964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domain</a:t>
            </a:r>
            <a:endParaRPr kumimoji="1" lang="ja-JP" altLang="en-US" dirty="0">
              <a:solidFill>
                <a:schemeClr val="tx1"/>
              </a:solidFill>
            </a:endParaRPr>
          </a:p>
        </p:txBody>
      </p:sp>
      <p:sp>
        <p:nvSpPr>
          <p:cNvPr id="34" name="テキスト ボックス 33">
            <a:extLst>
              <a:ext uri="{FF2B5EF4-FFF2-40B4-BE49-F238E27FC236}">
                <a16:creationId xmlns:a16="http://schemas.microsoft.com/office/drawing/2014/main" id="{3AA8EC96-B3CB-44BD-B747-5B1221B7588B}"/>
              </a:ext>
            </a:extLst>
          </p:cNvPr>
          <p:cNvSpPr txBox="1"/>
          <p:nvPr/>
        </p:nvSpPr>
        <p:spPr>
          <a:xfrm>
            <a:off x="4519219" y="4814202"/>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TodoId</a:t>
            </a:r>
            <a:endParaRPr kumimoji="1" lang="ja-JP" altLang="en-US" dirty="0">
              <a:solidFill>
                <a:schemeClr val="bg1"/>
              </a:solidFill>
            </a:endParaRPr>
          </a:p>
        </p:txBody>
      </p:sp>
      <p:sp>
        <p:nvSpPr>
          <p:cNvPr id="36" name="テキスト ボックス 35">
            <a:extLst>
              <a:ext uri="{FF2B5EF4-FFF2-40B4-BE49-F238E27FC236}">
                <a16:creationId xmlns:a16="http://schemas.microsoft.com/office/drawing/2014/main" id="{4C2F1D95-87C9-46FE-AAF6-E368E3382462}"/>
              </a:ext>
            </a:extLst>
          </p:cNvPr>
          <p:cNvSpPr txBox="1"/>
          <p:nvPr/>
        </p:nvSpPr>
        <p:spPr>
          <a:xfrm>
            <a:off x="4528062" y="5238168"/>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TodoText</a:t>
            </a:r>
            <a:endParaRPr kumimoji="1" lang="ja-JP" altLang="en-US" dirty="0">
              <a:solidFill>
                <a:schemeClr val="bg1"/>
              </a:solidFill>
            </a:endParaRPr>
          </a:p>
        </p:txBody>
      </p:sp>
      <p:sp>
        <p:nvSpPr>
          <p:cNvPr id="38" name="テキスト ボックス 37">
            <a:extLst>
              <a:ext uri="{FF2B5EF4-FFF2-40B4-BE49-F238E27FC236}">
                <a16:creationId xmlns:a16="http://schemas.microsoft.com/office/drawing/2014/main" id="{AB69BCE2-4B29-4C1E-AD9B-9A8741609565}"/>
              </a:ext>
            </a:extLst>
          </p:cNvPr>
          <p:cNvSpPr txBox="1"/>
          <p:nvPr/>
        </p:nvSpPr>
        <p:spPr>
          <a:xfrm>
            <a:off x="4519219" y="5661721"/>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TodoStatus</a:t>
            </a:r>
            <a:endParaRPr kumimoji="1" lang="ja-JP" altLang="en-US" dirty="0">
              <a:solidFill>
                <a:schemeClr val="bg1"/>
              </a:solidFill>
            </a:endParaRPr>
          </a:p>
        </p:txBody>
      </p:sp>
      <p:sp>
        <p:nvSpPr>
          <p:cNvPr id="40" name="テキスト ボックス 39">
            <a:extLst>
              <a:ext uri="{FF2B5EF4-FFF2-40B4-BE49-F238E27FC236}">
                <a16:creationId xmlns:a16="http://schemas.microsoft.com/office/drawing/2014/main" id="{BC86A210-904D-488B-B1F4-C19BF2CF628E}"/>
              </a:ext>
            </a:extLst>
          </p:cNvPr>
          <p:cNvSpPr txBox="1"/>
          <p:nvPr/>
        </p:nvSpPr>
        <p:spPr>
          <a:xfrm>
            <a:off x="6545013" y="4815445"/>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UserId</a:t>
            </a:r>
            <a:endParaRPr kumimoji="1" lang="ja-JP" altLang="en-US" dirty="0">
              <a:solidFill>
                <a:schemeClr val="bg1"/>
              </a:solidFill>
            </a:endParaRPr>
          </a:p>
        </p:txBody>
      </p:sp>
      <p:sp>
        <p:nvSpPr>
          <p:cNvPr id="44" name="正方形/長方形 43">
            <a:extLst>
              <a:ext uri="{FF2B5EF4-FFF2-40B4-BE49-F238E27FC236}">
                <a16:creationId xmlns:a16="http://schemas.microsoft.com/office/drawing/2014/main" id="{963C6B72-8A76-43F2-A0A9-1C5D34AF833D}"/>
              </a:ext>
            </a:extLst>
          </p:cNvPr>
          <p:cNvSpPr/>
          <p:nvPr/>
        </p:nvSpPr>
        <p:spPr>
          <a:xfrm>
            <a:off x="9128672" y="2557791"/>
            <a:ext cx="1829850" cy="1119840"/>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entity</a:t>
            </a:r>
            <a:endParaRPr kumimoji="1" lang="ja-JP" altLang="en-US" dirty="0">
              <a:solidFill>
                <a:schemeClr val="tx1"/>
              </a:solidFill>
            </a:endParaRPr>
          </a:p>
        </p:txBody>
      </p:sp>
      <p:sp>
        <p:nvSpPr>
          <p:cNvPr id="46" name="テキスト ボックス 45">
            <a:extLst>
              <a:ext uri="{FF2B5EF4-FFF2-40B4-BE49-F238E27FC236}">
                <a16:creationId xmlns:a16="http://schemas.microsoft.com/office/drawing/2014/main" id="{6298709F-D66D-4C65-ADA5-6450B744A55A}"/>
              </a:ext>
            </a:extLst>
          </p:cNvPr>
          <p:cNvSpPr txBox="1"/>
          <p:nvPr/>
        </p:nvSpPr>
        <p:spPr>
          <a:xfrm>
            <a:off x="9371876" y="2972891"/>
            <a:ext cx="1484852"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TodoEntity</a:t>
            </a:r>
            <a:endParaRPr kumimoji="1" lang="ja-JP" altLang="en-US" dirty="0">
              <a:solidFill>
                <a:schemeClr val="bg1"/>
              </a:solidFill>
            </a:endParaRPr>
          </a:p>
        </p:txBody>
      </p:sp>
      <p:cxnSp>
        <p:nvCxnSpPr>
          <p:cNvPr id="51" name="直線矢印コネクタ 50">
            <a:extLst>
              <a:ext uri="{FF2B5EF4-FFF2-40B4-BE49-F238E27FC236}">
                <a16:creationId xmlns:a16="http://schemas.microsoft.com/office/drawing/2014/main" id="{29972C1C-D2F2-496C-8FA0-49B9DB6C4D13}"/>
              </a:ext>
            </a:extLst>
          </p:cNvPr>
          <p:cNvCxnSpPr>
            <a:cxnSpLocks/>
            <a:stCxn id="9" idx="3"/>
            <a:endCxn id="17" idx="1"/>
          </p:cNvCxnSpPr>
          <p:nvPr/>
        </p:nvCxnSpPr>
        <p:spPr>
          <a:xfrm>
            <a:off x="2220647" y="2857674"/>
            <a:ext cx="625436" cy="0"/>
          </a:xfrm>
          <a:prstGeom prst="straightConnector1">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56" name="直線矢印コネクタ 55">
            <a:extLst>
              <a:ext uri="{FF2B5EF4-FFF2-40B4-BE49-F238E27FC236}">
                <a16:creationId xmlns:a16="http://schemas.microsoft.com/office/drawing/2014/main" id="{20994FE4-C05F-4348-A4A2-28BFD4414A68}"/>
              </a:ext>
            </a:extLst>
          </p:cNvPr>
          <p:cNvCxnSpPr>
            <a:cxnSpLocks/>
            <a:stCxn id="17" idx="3"/>
            <a:endCxn id="26" idx="1"/>
          </p:cNvCxnSpPr>
          <p:nvPr/>
        </p:nvCxnSpPr>
        <p:spPr>
          <a:xfrm>
            <a:off x="4217334" y="2857674"/>
            <a:ext cx="361710" cy="1092"/>
          </a:xfrm>
          <a:prstGeom prst="straightConnector1">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60" name="直線矢印コネクタ 59">
            <a:extLst>
              <a:ext uri="{FF2B5EF4-FFF2-40B4-BE49-F238E27FC236}">
                <a16:creationId xmlns:a16="http://schemas.microsoft.com/office/drawing/2014/main" id="{330FBFCA-62C8-404E-A75B-67A109ACD3B1}"/>
              </a:ext>
            </a:extLst>
          </p:cNvPr>
          <p:cNvCxnSpPr>
            <a:cxnSpLocks/>
            <a:stCxn id="19" idx="2"/>
            <a:endCxn id="46" idx="1"/>
          </p:cNvCxnSpPr>
          <p:nvPr/>
        </p:nvCxnSpPr>
        <p:spPr>
          <a:xfrm rot="16200000" flipH="1">
            <a:off x="8500651" y="2286331"/>
            <a:ext cx="115217" cy="1627234"/>
          </a:xfrm>
          <a:prstGeom prst="bentConnector2">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66" name="直線矢印コネクタ 65">
            <a:extLst>
              <a:ext uri="{FF2B5EF4-FFF2-40B4-BE49-F238E27FC236}">
                <a16:creationId xmlns:a16="http://schemas.microsoft.com/office/drawing/2014/main" id="{0E84C361-F2C1-47B8-BEAD-1FBF5181123F}"/>
              </a:ext>
            </a:extLst>
          </p:cNvPr>
          <p:cNvCxnSpPr>
            <a:cxnSpLocks/>
            <a:stCxn id="24" idx="2"/>
            <a:endCxn id="32" idx="3"/>
          </p:cNvCxnSpPr>
          <p:nvPr/>
        </p:nvCxnSpPr>
        <p:spPr>
          <a:xfrm rot="5400000">
            <a:off x="7815793" y="4267756"/>
            <a:ext cx="1444911" cy="575143"/>
          </a:xfrm>
          <a:prstGeom prst="bentConnector2">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69" name="直線矢印コネクタ 68">
            <a:extLst>
              <a:ext uri="{FF2B5EF4-FFF2-40B4-BE49-F238E27FC236}">
                <a16:creationId xmlns:a16="http://schemas.microsoft.com/office/drawing/2014/main" id="{D0F4529E-5D2D-4B56-B367-E8B355014DEC}"/>
              </a:ext>
            </a:extLst>
          </p:cNvPr>
          <p:cNvCxnSpPr>
            <a:cxnSpLocks/>
            <a:stCxn id="28" idx="2"/>
            <a:endCxn id="32" idx="0"/>
          </p:cNvCxnSpPr>
          <p:nvPr/>
        </p:nvCxnSpPr>
        <p:spPr>
          <a:xfrm rot="16200000" flipH="1">
            <a:off x="4562085" y="3771525"/>
            <a:ext cx="510090" cy="632784"/>
          </a:xfrm>
          <a:prstGeom prst="bentConnector3">
            <a:avLst>
              <a:gd name="adj1" fmla="val 50000"/>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72" name="直線矢印コネクタ 71">
            <a:extLst>
              <a:ext uri="{FF2B5EF4-FFF2-40B4-BE49-F238E27FC236}">
                <a16:creationId xmlns:a16="http://schemas.microsoft.com/office/drawing/2014/main" id="{B013876F-187F-4168-9204-B972BBBB27AF}"/>
              </a:ext>
            </a:extLst>
          </p:cNvPr>
          <p:cNvCxnSpPr>
            <a:cxnSpLocks/>
            <a:stCxn id="30" idx="2"/>
            <a:endCxn id="32" idx="1"/>
          </p:cNvCxnSpPr>
          <p:nvPr/>
        </p:nvCxnSpPr>
        <p:spPr>
          <a:xfrm rot="16200000" flipH="1">
            <a:off x="1063655" y="4325070"/>
            <a:ext cx="1444911" cy="460514"/>
          </a:xfrm>
          <a:prstGeom prst="bentConnector2">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grpSp>
        <p:nvGrpSpPr>
          <p:cNvPr id="81" name="グループ化 80">
            <a:extLst>
              <a:ext uri="{FF2B5EF4-FFF2-40B4-BE49-F238E27FC236}">
                <a16:creationId xmlns:a16="http://schemas.microsoft.com/office/drawing/2014/main" id="{28EC7FF3-814B-4190-923F-920025D9C596}"/>
              </a:ext>
            </a:extLst>
          </p:cNvPr>
          <p:cNvGrpSpPr/>
          <p:nvPr/>
        </p:nvGrpSpPr>
        <p:grpSpPr>
          <a:xfrm>
            <a:off x="6219999" y="2778469"/>
            <a:ext cx="494196" cy="149470"/>
            <a:chOff x="6295935" y="3089758"/>
            <a:chExt cx="494196" cy="149470"/>
          </a:xfrm>
        </p:grpSpPr>
        <p:cxnSp>
          <p:nvCxnSpPr>
            <p:cNvPr id="63" name="直線矢印コネクタ 62">
              <a:extLst>
                <a:ext uri="{FF2B5EF4-FFF2-40B4-BE49-F238E27FC236}">
                  <a16:creationId xmlns:a16="http://schemas.microsoft.com/office/drawing/2014/main" id="{128F3414-50CC-447D-AFB2-A078F0B1E6A4}"/>
                </a:ext>
              </a:extLst>
            </p:cNvPr>
            <p:cNvCxnSpPr>
              <a:cxnSpLocks/>
              <a:stCxn id="19" idx="1"/>
              <a:endCxn id="26" idx="3"/>
            </p:cNvCxnSpPr>
            <p:nvPr/>
          </p:nvCxnSpPr>
          <p:spPr>
            <a:xfrm flipH="1">
              <a:off x="6313271" y="3168963"/>
              <a:ext cx="476860" cy="1092"/>
            </a:xfrm>
            <a:prstGeom prst="straightConnector1">
              <a:avLst/>
            </a:prstGeom>
            <a:ln w="38100">
              <a:solidFill>
                <a:schemeClr val="bg1">
                  <a:lumMod val="65000"/>
                </a:schemeClr>
              </a:solidFill>
              <a:miter lim="800000"/>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80" name="二等辺三角形 79">
              <a:extLst>
                <a:ext uri="{FF2B5EF4-FFF2-40B4-BE49-F238E27FC236}">
                  <a16:creationId xmlns:a16="http://schemas.microsoft.com/office/drawing/2014/main" id="{E0DABA6E-2390-43BA-BA11-00E900875370}"/>
                </a:ext>
              </a:extLst>
            </p:cNvPr>
            <p:cNvSpPr/>
            <p:nvPr/>
          </p:nvSpPr>
          <p:spPr>
            <a:xfrm rot="16200000">
              <a:off x="6285627" y="3100066"/>
              <a:ext cx="149470" cy="128853"/>
            </a:xfrm>
            <a:prstGeom prst="triangle">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93" name="直線矢印コネクタ 92">
            <a:extLst>
              <a:ext uri="{FF2B5EF4-FFF2-40B4-BE49-F238E27FC236}">
                <a16:creationId xmlns:a16="http://schemas.microsoft.com/office/drawing/2014/main" id="{FDB96F6D-39F2-4E39-A522-7794E2316B97}"/>
              </a:ext>
            </a:extLst>
          </p:cNvPr>
          <p:cNvCxnSpPr>
            <a:cxnSpLocks/>
            <a:stCxn id="11" idx="3"/>
            <a:endCxn id="36" idx="1"/>
          </p:cNvCxnSpPr>
          <p:nvPr/>
        </p:nvCxnSpPr>
        <p:spPr>
          <a:xfrm>
            <a:off x="3802414" y="5421027"/>
            <a:ext cx="725648" cy="1807"/>
          </a:xfrm>
          <a:prstGeom prst="straightConnector1">
            <a:avLst/>
          </a:prstGeom>
          <a:ln w="38100">
            <a:solidFill>
              <a:schemeClr val="bg1">
                <a:lumMod val="65000"/>
              </a:schemeClr>
            </a:solidFill>
            <a:prstDash val="solid"/>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02" name="直線矢印コネクタ 101">
            <a:extLst>
              <a:ext uri="{FF2B5EF4-FFF2-40B4-BE49-F238E27FC236}">
                <a16:creationId xmlns:a16="http://schemas.microsoft.com/office/drawing/2014/main" id="{694C88B8-AACC-479E-ACB1-A5BECB6815DE}"/>
              </a:ext>
            </a:extLst>
          </p:cNvPr>
          <p:cNvCxnSpPr>
            <a:cxnSpLocks/>
            <a:stCxn id="11" idx="3"/>
            <a:endCxn id="34" idx="1"/>
          </p:cNvCxnSpPr>
          <p:nvPr/>
        </p:nvCxnSpPr>
        <p:spPr>
          <a:xfrm flipV="1">
            <a:off x="3802414" y="4998868"/>
            <a:ext cx="716805" cy="422159"/>
          </a:xfrm>
          <a:prstGeom prst="straightConnector1">
            <a:avLst/>
          </a:prstGeom>
          <a:ln w="38100">
            <a:solidFill>
              <a:schemeClr val="bg1">
                <a:lumMod val="65000"/>
              </a:schemeClr>
            </a:solidFill>
            <a:prstDash val="solid"/>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07" name="直線矢印コネクタ 106">
            <a:extLst>
              <a:ext uri="{FF2B5EF4-FFF2-40B4-BE49-F238E27FC236}">
                <a16:creationId xmlns:a16="http://schemas.microsoft.com/office/drawing/2014/main" id="{98B7E328-8781-4E60-A107-41059BE18812}"/>
              </a:ext>
            </a:extLst>
          </p:cNvPr>
          <p:cNvCxnSpPr>
            <a:cxnSpLocks/>
            <a:stCxn id="11" idx="3"/>
            <a:endCxn id="38" idx="1"/>
          </p:cNvCxnSpPr>
          <p:nvPr/>
        </p:nvCxnSpPr>
        <p:spPr>
          <a:xfrm>
            <a:off x="3802414" y="5421027"/>
            <a:ext cx="716805" cy="425360"/>
          </a:xfrm>
          <a:prstGeom prst="straightConnector1">
            <a:avLst/>
          </a:prstGeom>
          <a:ln w="38100">
            <a:solidFill>
              <a:schemeClr val="bg1">
                <a:lumMod val="65000"/>
              </a:schemeClr>
            </a:solidFill>
            <a:prstDash val="solid"/>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596790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51021"/>
          </a:xfrm>
          <a:prstGeom prst="rect">
            <a:avLst/>
          </a:prstGeom>
          <a:noFill/>
        </p:spPr>
        <p:txBody>
          <a:bodyPr wrap="square" rtlCol="0">
            <a:spAutoFit/>
          </a:bodyPr>
          <a:lstStyle/>
          <a:p>
            <a:pPr>
              <a:lnSpc>
                <a:spcPts val="3200"/>
              </a:lnSpc>
            </a:pPr>
            <a:r>
              <a:rPr kumimoji="1" lang="en-US" altLang="ja-JP" sz="2000" dirty="0" err="1">
                <a:highlight>
                  <a:srgbClr val="FFFF00"/>
                </a:highlight>
                <a:latin typeface="Meiryo UI" panose="020B0604030504040204" pitchFamily="50" charset="-128"/>
                <a:ea typeface="Meiryo UI" panose="020B0604030504040204" pitchFamily="50" charset="-128"/>
              </a:rPr>
              <a:t>TodoEntity</a:t>
            </a:r>
            <a:r>
              <a:rPr kumimoji="1" lang="ja-JP" altLang="en-US" sz="2000" dirty="0">
                <a:highlight>
                  <a:srgbClr val="FFFF00"/>
                </a:highlight>
                <a:latin typeface="Meiryo UI" panose="020B0604030504040204" pitchFamily="50" charset="-128"/>
                <a:ea typeface="Meiryo UI" panose="020B0604030504040204" pitchFamily="50" charset="-128"/>
              </a:rPr>
              <a:t>クラス</a:t>
            </a:r>
            <a:r>
              <a:rPr kumimoji="1" lang="ja-JP" altLang="en-US" sz="2000" dirty="0">
                <a:latin typeface="Meiryo UI" panose="020B0604030504040204" pitchFamily="50" charset="-128"/>
                <a:ea typeface="Meiryo UI" panose="020B0604030504040204" pitchFamily="50" charset="-128"/>
              </a:rPr>
              <a:t>を確認します。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en-US" altLang="ja-JP" sz="2800" b="1" dirty="0" err="1">
                <a:latin typeface="Meiryo UI" panose="020B0604030504040204" pitchFamily="50" charset="-128"/>
                <a:ea typeface="Meiryo UI" panose="020B0604030504040204" pitchFamily="50" charset="-128"/>
              </a:rPr>
              <a:t>TodoEntity</a:t>
            </a:r>
            <a:r>
              <a:rPr kumimoji="1" lang="ja-JP" altLang="en-US" sz="2800" b="1" dirty="0">
                <a:latin typeface="Meiryo UI" panose="020B0604030504040204" pitchFamily="50" charset="-128"/>
                <a:ea typeface="Meiryo UI" panose="020B0604030504040204" pitchFamily="50" charset="-128"/>
              </a:rPr>
              <a:t>クラスの確認</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83</a:t>
            </a:fld>
            <a:endParaRPr kumimoji="1" lang="ja-JP" altLang="en-US"/>
          </a:p>
        </p:txBody>
      </p:sp>
      <p:sp>
        <p:nvSpPr>
          <p:cNvPr id="5" name="Rectangle 1">
            <a:extLst>
              <a:ext uri="{FF2B5EF4-FFF2-40B4-BE49-F238E27FC236}">
                <a16:creationId xmlns:a16="http://schemas.microsoft.com/office/drawing/2014/main" id="{0413F122-6F03-42AF-AE17-D9A9B1786C28}"/>
              </a:ext>
            </a:extLst>
          </p:cNvPr>
          <p:cNvSpPr>
            <a:spLocks noChangeArrowheads="1"/>
          </p:cNvSpPr>
          <p:nvPr/>
        </p:nvSpPr>
        <p:spPr bwMode="auto">
          <a:xfrm>
            <a:off x="6317266" y="2097616"/>
            <a:ext cx="2843511" cy="3000821"/>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package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com.example.todo.infrastructure.entity</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javax.persistence.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@Entity</a:t>
            </a:r>
            <a:b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@Table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(name = </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“todo”</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@Access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AccessType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FIELD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class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TodoEntity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@Id</a:t>
            </a:r>
            <a:b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private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Long </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todoId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private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String </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text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private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Boolean </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completed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private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String </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userId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en-US" altLang="ja-JP" sz="900" b="0" i="0" u="none" strike="noStrike" cap="none" normalizeH="0" baseline="0" dirty="0">
                <a:ln>
                  <a:noFill/>
                </a:ln>
                <a:solidFill>
                  <a:srgbClr val="0033B3"/>
                </a:solidFill>
                <a:effectLst/>
                <a:latin typeface="Consolas" panose="020B0609020204030204" pitchFamily="49" charset="0"/>
                <a:ea typeface="JetBrains Mono"/>
              </a:rPr>
              <a:t>//</a:t>
            </a:r>
            <a:r>
              <a:rPr kumimoji="0" lang="ja-JP" altLang="en-US" sz="900" b="0" i="0" u="none" strike="noStrike" cap="none" normalizeH="0" baseline="0" dirty="0">
                <a:ln>
                  <a:noFill/>
                </a:ln>
                <a:solidFill>
                  <a:srgbClr val="0033B3"/>
                </a:solidFill>
                <a:effectLst/>
                <a:latin typeface="Consolas" panose="020B0609020204030204" pitchFamily="49" charset="0"/>
                <a:ea typeface="JetBrains Mono"/>
              </a:rPr>
              <a:t> </a:t>
            </a:r>
            <a:r>
              <a:rPr kumimoji="0" lang="en-US" altLang="ja-JP" sz="900" b="0" i="0" u="none" strike="noStrike" cap="none" normalizeH="0" baseline="0" dirty="0">
                <a:ln>
                  <a:noFill/>
                </a:ln>
                <a:solidFill>
                  <a:srgbClr val="0033B3"/>
                </a:solidFill>
                <a:effectLst/>
                <a:latin typeface="Consolas" panose="020B0609020204030204" pitchFamily="49" charset="0"/>
                <a:ea typeface="JetBrains Mono"/>
              </a:rPr>
              <a:t>getter/setter</a:t>
            </a:r>
            <a:r>
              <a:rPr kumimoji="0" lang="ja-JP" altLang="en-US" sz="900" b="0" i="0" u="none" strike="noStrike" cap="none" normalizeH="0" baseline="0" dirty="0">
                <a:ln>
                  <a:noFill/>
                </a:ln>
                <a:solidFill>
                  <a:srgbClr val="0033B3"/>
                </a:solidFill>
                <a:effectLst/>
                <a:latin typeface="Consolas" panose="020B0609020204030204" pitchFamily="49" charset="0"/>
                <a:ea typeface="JetBrains Mono"/>
              </a:rPr>
              <a:t>は省略</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endParaRPr kumimoji="0" lang="ja-JP" altLang="ja-JP" sz="1800" b="0" i="0" u="none" strike="noStrike" cap="none" normalizeH="0" baseline="0" dirty="0">
              <a:ln>
                <a:noFill/>
              </a:ln>
              <a:solidFill>
                <a:schemeClr val="tx1"/>
              </a:solidFill>
              <a:effectLst/>
              <a:latin typeface="Consolas" panose="020B0609020204030204" pitchFamily="49" charset="0"/>
            </a:endParaRPr>
          </a:p>
        </p:txBody>
      </p:sp>
      <p:sp>
        <p:nvSpPr>
          <p:cNvPr id="10" name="テキスト ボックス 9">
            <a:extLst>
              <a:ext uri="{FF2B5EF4-FFF2-40B4-BE49-F238E27FC236}">
                <a16:creationId xmlns:a16="http://schemas.microsoft.com/office/drawing/2014/main" id="{C0A6BB52-682E-4D8A-8043-A24A517600DF}"/>
              </a:ext>
            </a:extLst>
          </p:cNvPr>
          <p:cNvSpPr txBox="1"/>
          <p:nvPr/>
        </p:nvSpPr>
        <p:spPr>
          <a:xfrm>
            <a:off x="10768518" y="169054"/>
            <a:ext cx="1307547" cy="451021"/>
          </a:xfrm>
          <a:prstGeom prst="rect">
            <a:avLst/>
          </a:prstGeom>
          <a:solidFill>
            <a:schemeClr val="accent6"/>
          </a:solidFill>
        </p:spPr>
        <p:txBody>
          <a:bodyPr wrap="square" rtlCol="0">
            <a:spAutoFit/>
          </a:bodyPr>
          <a:lstStyle/>
          <a:p>
            <a:pPr algn="ctr">
              <a:lnSpc>
                <a:spcPts val="3200"/>
              </a:lnSpc>
            </a:pPr>
            <a:r>
              <a:rPr kumimoji="1" lang="en-US" altLang="ja-JP" sz="2000" dirty="0">
                <a:solidFill>
                  <a:schemeClr val="bg1"/>
                </a:solidFill>
                <a:latin typeface="Meiryo UI" panose="020B0604030504040204" pitchFamily="50" charset="-128"/>
                <a:ea typeface="Meiryo UI" panose="020B0604030504040204" pitchFamily="50" charset="-128"/>
              </a:rPr>
              <a:t>Reading</a:t>
            </a:r>
          </a:p>
        </p:txBody>
      </p:sp>
      <p:sp>
        <p:nvSpPr>
          <p:cNvPr id="11" name="Rectangle 2">
            <a:extLst>
              <a:ext uri="{FF2B5EF4-FFF2-40B4-BE49-F238E27FC236}">
                <a16:creationId xmlns:a16="http://schemas.microsoft.com/office/drawing/2014/main" id="{9D505476-2FBA-4477-B25D-F185A492D034}"/>
              </a:ext>
            </a:extLst>
          </p:cNvPr>
          <p:cNvSpPr>
            <a:spLocks noChangeArrowheads="1"/>
          </p:cNvSpPr>
          <p:nvPr/>
        </p:nvSpPr>
        <p:spPr bwMode="auto">
          <a:xfrm>
            <a:off x="2155970" y="2821608"/>
            <a:ext cx="3682768" cy="1338828"/>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CREATE TABLE </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todo</a:t>
            </a:r>
            <a:br>
              <a:rPr kumimoji="0" lang="ja-JP" altLang="ja-JP" sz="900" b="0" i="0" u="none" strike="noStrike" cap="none" normalizeH="0" baseline="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todo_id   BIGINT      </a:t>
            </a: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NOT NULL</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text      </a:t>
            </a: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VARCHAR</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a:ln>
                  <a:noFill/>
                </a:ln>
                <a:solidFill>
                  <a:srgbClr val="1750EB"/>
                </a:solidFill>
                <a:effectLst/>
                <a:latin typeface="Consolas" panose="020B0609020204030204" pitchFamily="49" charset="0"/>
                <a:ea typeface="JetBrains Mono"/>
              </a:rPr>
              <a:t>20</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NOT NULL</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completed BOOLEAN     </a:t>
            </a: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NOT NULL</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user_id   </a:t>
            </a: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VARCHAR</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a:ln>
                  <a:noFill/>
                </a:ln>
                <a:solidFill>
                  <a:srgbClr val="1750EB"/>
                </a:solidFill>
                <a:effectLst/>
                <a:latin typeface="Consolas" panose="020B0609020204030204" pitchFamily="49" charset="0"/>
                <a:ea typeface="JetBrains Mono"/>
              </a:rPr>
              <a:t>40</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NOT NULL</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PRIMARY KEY </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(todo_id),</a:t>
            </a:r>
            <a:br>
              <a:rPr kumimoji="0" lang="ja-JP" altLang="ja-JP" sz="900" b="0" i="0" u="none" strike="noStrike" cap="none" normalizeH="0" baseline="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FOREIGN KEY </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(user_id) </a:t>
            </a: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REFERENCES </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account (user_id)</a:t>
            </a:r>
            <a:br>
              <a:rPr kumimoji="0" lang="ja-JP" altLang="ja-JP" sz="900" b="0" i="0" u="none" strike="noStrike" cap="none" normalizeH="0" baseline="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a:t>
            </a:r>
            <a:endParaRPr kumimoji="0" lang="ja-JP" altLang="ja-JP" sz="1800" b="0" i="0" u="none" strike="noStrike" cap="none" normalizeH="0" baseline="0">
              <a:ln>
                <a:noFill/>
              </a:ln>
              <a:solidFill>
                <a:schemeClr val="tx1"/>
              </a:solidFill>
              <a:effectLst/>
              <a:latin typeface="Consolas" panose="020B0609020204030204" pitchFamily="49" charset="0"/>
            </a:endParaRPr>
          </a:p>
        </p:txBody>
      </p:sp>
    </p:spTree>
    <p:extLst>
      <p:ext uri="{BB962C8B-B14F-4D97-AF65-F5344CB8AC3E}">
        <p14:creationId xmlns:p14="http://schemas.microsoft.com/office/powerpoint/2010/main" val="316383639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144340"/>
          </a:xfrm>
          <a:prstGeom prst="rect">
            <a:avLst/>
          </a:prstGeom>
          <a:noFill/>
        </p:spPr>
        <p:txBody>
          <a:bodyPr wrap="square" rtlCol="0">
            <a:spAutoFit/>
          </a:bodyPr>
          <a:lstStyle/>
          <a:p>
            <a:pPr>
              <a:lnSpc>
                <a:spcPts val="3200"/>
              </a:lnSpc>
            </a:pPr>
            <a:r>
              <a:rPr kumimoji="1" lang="en-US" altLang="ja-JP" sz="2000" dirty="0" err="1">
                <a:highlight>
                  <a:srgbClr val="FFFF00"/>
                </a:highlight>
                <a:latin typeface="Meiryo UI" panose="020B0604030504040204" pitchFamily="50" charset="-128"/>
                <a:ea typeface="Meiryo UI" panose="020B0604030504040204" pitchFamily="50" charset="-128"/>
              </a:rPr>
              <a:t>JdbcTodoRepository</a:t>
            </a:r>
            <a:r>
              <a:rPr kumimoji="1" lang="ja-JP" altLang="en-US" sz="2000" dirty="0">
                <a:highlight>
                  <a:srgbClr val="FFFF00"/>
                </a:highlight>
                <a:latin typeface="Meiryo UI" panose="020B0604030504040204" pitchFamily="50" charset="-128"/>
                <a:ea typeface="Meiryo UI" panose="020B0604030504040204" pitchFamily="50" charset="-128"/>
              </a:rPr>
              <a:t>クラス</a:t>
            </a:r>
            <a:r>
              <a:rPr kumimoji="1" lang="ja-JP" altLang="en-US" sz="2000" dirty="0">
                <a:latin typeface="Meiryo UI" panose="020B0604030504040204" pitchFamily="50" charset="-128"/>
                <a:ea typeface="Meiryo UI" panose="020B0604030504040204" pitchFamily="50" charset="-128"/>
              </a:rPr>
              <a:t>を変更します。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ユニバーサル</a:t>
            </a:r>
            <a:r>
              <a:rPr kumimoji="1" lang="en-US" altLang="ja-JP" sz="2000" dirty="0">
                <a:latin typeface="Meiryo UI" panose="020B0604030504040204" pitchFamily="50" charset="-128"/>
                <a:ea typeface="Meiryo UI" panose="020B0604030504040204" pitchFamily="50" charset="-128"/>
              </a:rPr>
              <a:t>DAO</a:t>
            </a:r>
            <a:r>
              <a:rPr kumimoji="1" lang="ja-JP" altLang="en-US" sz="2000" dirty="0">
                <a:latin typeface="Meiryo UI" panose="020B0604030504040204" pitchFamily="50" charset="-128"/>
                <a:ea typeface="Meiryo UI" panose="020B0604030504040204" pitchFamily="50" charset="-128"/>
              </a:rPr>
              <a:t>を使用して</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DB</a:t>
            </a:r>
            <a:r>
              <a:rPr kumimoji="1" lang="ja-JP" altLang="en-US" sz="2000" dirty="0">
                <a:latin typeface="Meiryo UI" panose="020B0604030504040204" pitchFamily="50" charset="-128"/>
                <a:ea typeface="Meiryo UI" panose="020B0604030504040204" pitchFamily="50" charset="-128"/>
              </a:rPr>
              <a:t>からデータを取得するように修正します。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ユーザー</a:t>
            </a:r>
            <a:r>
              <a:rPr kumimoji="1" lang="en-US" altLang="ja-JP" sz="2000" dirty="0">
                <a:latin typeface="Meiryo UI" panose="020B0604030504040204" pitchFamily="50" charset="-128"/>
                <a:ea typeface="Meiryo UI" panose="020B0604030504040204" pitchFamily="50" charset="-128"/>
              </a:rPr>
              <a:t>ID</a:t>
            </a:r>
            <a:r>
              <a:rPr kumimoji="1" lang="ja-JP" altLang="en-US" sz="2000" dirty="0">
                <a:latin typeface="Meiryo UI" panose="020B0604030504040204" pitchFamily="50" charset="-128"/>
                <a:ea typeface="Meiryo UI" panose="020B0604030504040204" pitchFamily="50" charset="-128"/>
              </a:rPr>
              <a:t>に紐づく</a:t>
            </a:r>
            <a:r>
              <a:rPr kumimoji="1" lang="en-US" altLang="ja-JP" sz="2000" dirty="0">
                <a:latin typeface="Meiryo UI" panose="020B0604030504040204" pitchFamily="50" charset="-128"/>
                <a:ea typeface="Meiryo UI" panose="020B0604030504040204" pitchFamily="50" charset="-128"/>
              </a:rPr>
              <a:t>ToDo</a:t>
            </a:r>
            <a:r>
              <a:rPr kumimoji="1" lang="ja-JP" altLang="en-US" sz="2000" dirty="0">
                <a:latin typeface="Meiryo UI" panose="020B0604030504040204" pitchFamily="50" charset="-128"/>
                <a:ea typeface="Meiryo UI" panose="020B0604030504040204" pitchFamily="50" charset="-128"/>
              </a:rPr>
              <a:t>を取得しますが、</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ユーザー</a:t>
            </a:r>
            <a:r>
              <a:rPr kumimoji="1" lang="en-US" altLang="ja-JP" sz="2000" dirty="0">
                <a:latin typeface="Meiryo UI" panose="020B0604030504040204" pitchFamily="50" charset="-128"/>
                <a:ea typeface="Meiryo UI" panose="020B0604030504040204" pitchFamily="50" charset="-128"/>
              </a:rPr>
              <a:t>ID</a:t>
            </a:r>
            <a:r>
              <a:rPr kumimoji="1" lang="ja-JP" altLang="en-US" sz="2000" dirty="0">
                <a:latin typeface="Meiryo UI" panose="020B0604030504040204" pitchFamily="50" charset="-128"/>
                <a:ea typeface="Meiryo UI" panose="020B0604030504040204" pitchFamily="50" charset="-128"/>
              </a:rPr>
              <a:t>は</a:t>
            </a:r>
            <a:r>
              <a:rPr kumimoji="1" lang="en-US" altLang="ja-JP" sz="2000" dirty="0" err="1">
                <a:latin typeface="Meiryo UI" panose="020B0604030504040204" pitchFamily="50" charset="-128"/>
                <a:ea typeface="Meiryo UI" panose="020B0604030504040204" pitchFamily="50" charset="-128"/>
              </a:rPr>
              <a:t>todo</a:t>
            </a:r>
            <a:r>
              <a:rPr kumimoji="1" lang="ja-JP" altLang="en-US" sz="2000" dirty="0">
                <a:latin typeface="Meiryo UI" panose="020B0604030504040204" pitchFamily="50" charset="-128"/>
                <a:ea typeface="Meiryo UI" panose="020B0604030504040204" pitchFamily="50" charset="-128"/>
              </a:rPr>
              <a:t>テーブルの主キーでは</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ありません。</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ユニバーサル</a:t>
            </a:r>
            <a:r>
              <a:rPr kumimoji="1" lang="en-US" altLang="ja-JP" sz="2000" dirty="0">
                <a:latin typeface="Meiryo UI" panose="020B0604030504040204" pitchFamily="50" charset="-128"/>
                <a:ea typeface="Meiryo UI" panose="020B0604030504040204" pitchFamily="50" charset="-128"/>
              </a:rPr>
              <a:t>DAO</a:t>
            </a:r>
            <a:r>
              <a:rPr kumimoji="1" lang="ja-JP" altLang="en-US" sz="2000" dirty="0">
                <a:latin typeface="Meiryo UI" panose="020B0604030504040204" pitchFamily="50" charset="-128"/>
                <a:ea typeface="Meiryo UI" panose="020B0604030504040204" pitchFamily="50" charset="-128"/>
              </a:rPr>
              <a:t>では主キーを使用しない</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検索には</a:t>
            </a:r>
            <a:r>
              <a:rPr kumimoji="1" lang="en-US" altLang="ja-JP" sz="2000" dirty="0">
                <a:latin typeface="Meiryo UI" panose="020B0604030504040204" pitchFamily="50" charset="-128"/>
                <a:ea typeface="Meiryo UI" panose="020B0604030504040204" pitchFamily="50" charset="-128"/>
              </a:rPr>
              <a:t>SQL</a:t>
            </a:r>
            <a:r>
              <a:rPr kumimoji="1" lang="ja-JP" altLang="en-US" sz="2000" dirty="0">
                <a:latin typeface="Meiryo UI" panose="020B0604030504040204" pitchFamily="50" charset="-128"/>
                <a:ea typeface="Meiryo UI" panose="020B0604030504040204" pitchFamily="50" charset="-128"/>
              </a:rPr>
              <a:t>ファイルを使用します。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pPr algn="just"/>
            <a:r>
              <a:rPr kumimoji="1" lang="en-US" altLang="ja-JP" sz="2800" b="1" dirty="0" err="1">
                <a:latin typeface="Meiryo UI" panose="020B0604030504040204" pitchFamily="50" charset="-128"/>
                <a:ea typeface="Meiryo UI" panose="020B0604030504040204" pitchFamily="50" charset="-128"/>
              </a:rPr>
              <a:t>JdbcTodoRepository</a:t>
            </a:r>
            <a:r>
              <a:rPr kumimoji="1" lang="ja-JP" altLang="en-US" sz="2800" b="1" dirty="0">
                <a:latin typeface="Meiryo UI" panose="020B0604030504040204" pitchFamily="50" charset="-128"/>
                <a:ea typeface="Meiryo UI" panose="020B0604030504040204" pitchFamily="50" charset="-128"/>
              </a:rPr>
              <a:t>クラスの変更</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84</a:t>
            </a:fld>
            <a:endParaRPr kumimoji="1" lang="ja-JP" altLang="en-US"/>
          </a:p>
        </p:txBody>
      </p:sp>
      <p:sp>
        <p:nvSpPr>
          <p:cNvPr id="2" name="Rectangle 1">
            <a:extLst>
              <a:ext uri="{FF2B5EF4-FFF2-40B4-BE49-F238E27FC236}">
                <a16:creationId xmlns:a16="http://schemas.microsoft.com/office/drawing/2014/main" id="{27E3DF3C-6859-46CD-AB66-20A0334FF668}"/>
              </a:ext>
            </a:extLst>
          </p:cNvPr>
          <p:cNvSpPr>
            <a:spLocks noChangeArrowheads="1"/>
          </p:cNvSpPr>
          <p:nvPr/>
        </p:nvSpPr>
        <p:spPr bwMode="auto">
          <a:xfrm>
            <a:off x="5528345" y="1187805"/>
            <a:ext cx="6316955" cy="4385816"/>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package com.example.todo.infrastructure;</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import com.example.todo.application.TodoRepository;</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import com.example.todo.domain.*;</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com.example.todo.infrastructure.entity.TodoEntity</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nablarch.common.dao.EntityList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nablarch.common.dao.UniversalDao</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import nablarch.core.repository.di.config.externalize.annotation.SystemRepositoryComponent;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import java.util.List;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java.util.Map</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java.util.stream.Collectors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@SystemRepositoryComponent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public class JdbcTodoRepository implements TodoRepository {</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@Override</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public List&lt;Todo&gt; list(UserId userId)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Map</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&lt;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String</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String</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&gt;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condition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Map</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of</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"userId"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userId.value());</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EntityList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&lt;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TodoEntity</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&gt;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todoEntities</a:t>
            </a:r>
            <a:b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UniversalDao</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findAllBySqlFile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TodoEntity</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class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"FIND_BY_USERID"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condition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return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todoEntities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.stream().map(</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this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::createTodo).collect(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Collectors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toList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private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createTodo</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TodoEntity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entity)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return new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Todo(</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new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TodoId(entity.getTodoId()),</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new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TodoText(entity.getText()),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entity.getCompleted() ?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TodoStatus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COMPLETED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TodoStatus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INCOMPLETE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endParaRPr kumimoji="0" lang="ja-JP" altLang="ja-JP" sz="1800" b="0" i="0" u="none" strike="noStrike" cap="none" normalizeH="0" baseline="0" dirty="0">
              <a:ln>
                <a:noFill/>
              </a:ln>
              <a:solidFill>
                <a:schemeClr val="tx1"/>
              </a:solidFill>
              <a:effectLst/>
              <a:latin typeface="Consolas" panose="020B0609020204030204" pitchFamily="49" charset="0"/>
            </a:endParaRPr>
          </a:p>
        </p:txBody>
      </p:sp>
    </p:spTree>
    <p:extLst>
      <p:ext uri="{BB962C8B-B14F-4D97-AF65-F5344CB8AC3E}">
        <p14:creationId xmlns:p14="http://schemas.microsoft.com/office/powerpoint/2010/main" val="78569554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97F9E67E-01EB-43AC-A202-721813615457}"/>
              </a:ext>
            </a:extLst>
          </p:cNvPr>
          <p:cNvSpPr/>
          <p:nvPr/>
        </p:nvSpPr>
        <p:spPr>
          <a:xfrm>
            <a:off x="0" y="16778"/>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73A493F2-1C0D-40DA-A9BF-24BEFAFC281F}"/>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dirty="0">
                <a:solidFill>
                  <a:schemeClr val="bg1"/>
                </a:solidFill>
                <a:latin typeface="Meiryo UI" panose="020B0604030504040204" pitchFamily="50" charset="-128"/>
                <a:ea typeface="Meiryo UI" panose="020B0604030504040204" pitchFamily="50" charset="-128"/>
              </a:rPr>
              <a:t>Work</a:t>
            </a: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pPr algn="just"/>
            <a:r>
              <a:rPr kumimoji="1" lang="en-US" altLang="ja-JP" sz="2800" b="1" dirty="0" err="1">
                <a:latin typeface="Meiryo UI" panose="020B0604030504040204" pitchFamily="50" charset="-128"/>
                <a:ea typeface="Meiryo UI" panose="020B0604030504040204" pitchFamily="50" charset="-128"/>
              </a:rPr>
              <a:t>JdbcTodoRepository</a:t>
            </a:r>
            <a:r>
              <a:rPr kumimoji="1" lang="ja-JP" altLang="en-US" sz="2800" b="1" dirty="0">
                <a:latin typeface="Meiryo UI" panose="020B0604030504040204" pitchFamily="50" charset="-128"/>
                <a:ea typeface="Meiryo UI" panose="020B0604030504040204" pitchFamily="50" charset="-128"/>
              </a:rPr>
              <a:t>クラスの変更</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85</a:t>
            </a:fld>
            <a:endParaRPr kumimoji="1" lang="ja-JP" altLang="en-US"/>
          </a:p>
        </p:txBody>
      </p:sp>
      <p:sp>
        <p:nvSpPr>
          <p:cNvPr id="11" name="テキスト ボックス 10">
            <a:extLst>
              <a:ext uri="{FF2B5EF4-FFF2-40B4-BE49-F238E27FC236}">
                <a16:creationId xmlns:a16="http://schemas.microsoft.com/office/drawing/2014/main" id="{32CE0531-F181-4EC0-9543-C15FF42F0BE1}"/>
              </a:ext>
            </a:extLst>
          </p:cNvPr>
          <p:cNvSpPr txBox="1"/>
          <p:nvPr/>
        </p:nvSpPr>
        <p:spPr>
          <a:xfrm>
            <a:off x="715816" y="1308543"/>
            <a:ext cx="10888049" cy="4144340"/>
          </a:xfrm>
          <a:prstGeom prst="rect">
            <a:avLst/>
          </a:prstGeom>
          <a:noFill/>
        </p:spPr>
        <p:txBody>
          <a:bodyPr wrap="square" rtlCol="0">
            <a:spAutoFit/>
          </a:bodyPr>
          <a:lstStyle/>
          <a:p>
            <a:pPr>
              <a:lnSpc>
                <a:spcPts val="3200"/>
              </a:lnSpc>
            </a:pPr>
            <a:r>
              <a:rPr kumimoji="1" lang="en-US" altLang="ja-JP" sz="2000" dirty="0" err="1">
                <a:highlight>
                  <a:srgbClr val="FFFF00"/>
                </a:highlight>
                <a:latin typeface="Meiryo UI" panose="020B0604030504040204" pitchFamily="50" charset="-128"/>
                <a:ea typeface="Meiryo UI" panose="020B0604030504040204" pitchFamily="50" charset="-128"/>
              </a:rPr>
              <a:t>JdbcTodoRepository</a:t>
            </a:r>
            <a:r>
              <a:rPr kumimoji="1" lang="ja-JP" altLang="en-US" sz="2000" dirty="0">
                <a:highlight>
                  <a:srgbClr val="FFFF00"/>
                </a:highlight>
                <a:latin typeface="Meiryo UI" panose="020B0604030504040204" pitchFamily="50" charset="-128"/>
                <a:ea typeface="Meiryo UI" panose="020B0604030504040204" pitchFamily="50" charset="-128"/>
              </a:rPr>
              <a:t>クラス</a:t>
            </a:r>
            <a:r>
              <a:rPr kumimoji="1" lang="ja-JP" altLang="en-US" sz="2000" dirty="0">
                <a:latin typeface="Meiryo UI" panose="020B0604030504040204" pitchFamily="50" charset="-128"/>
                <a:ea typeface="Meiryo UI" panose="020B0604030504040204" pitchFamily="50" charset="-128"/>
              </a:rPr>
              <a:t>を変更します。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ユニバーサル</a:t>
            </a:r>
            <a:r>
              <a:rPr kumimoji="1" lang="en-US" altLang="ja-JP" sz="2000" dirty="0">
                <a:latin typeface="Meiryo UI" panose="020B0604030504040204" pitchFamily="50" charset="-128"/>
                <a:ea typeface="Meiryo UI" panose="020B0604030504040204" pitchFamily="50" charset="-128"/>
              </a:rPr>
              <a:t>DAO</a:t>
            </a:r>
            <a:r>
              <a:rPr kumimoji="1" lang="ja-JP" altLang="en-US" sz="2000" dirty="0">
                <a:latin typeface="Meiryo UI" panose="020B0604030504040204" pitchFamily="50" charset="-128"/>
                <a:ea typeface="Meiryo UI" panose="020B0604030504040204" pitchFamily="50" charset="-128"/>
              </a:rPr>
              <a:t>を使用して</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DB</a:t>
            </a:r>
            <a:r>
              <a:rPr kumimoji="1" lang="ja-JP" altLang="en-US" sz="2000" dirty="0">
                <a:latin typeface="Meiryo UI" panose="020B0604030504040204" pitchFamily="50" charset="-128"/>
                <a:ea typeface="Meiryo UI" panose="020B0604030504040204" pitchFamily="50" charset="-128"/>
              </a:rPr>
              <a:t>からデータを取得するように修正します。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ユーザー</a:t>
            </a:r>
            <a:r>
              <a:rPr kumimoji="1" lang="en-US" altLang="ja-JP" sz="2000" dirty="0">
                <a:latin typeface="Meiryo UI" panose="020B0604030504040204" pitchFamily="50" charset="-128"/>
                <a:ea typeface="Meiryo UI" panose="020B0604030504040204" pitchFamily="50" charset="-128"/>
              </a:rPr>
              <a:t>ID</a:t>
            </a:r>
            <a:r>
              <a:rPr kumimoji="1" lang="ja-JP" altLang="en-US" sz="2000" dirty="0">
                <a:latin typeface="Meiryo UI" panose="020B0604030504040204" pitchFamily="50" charset="-128"/>
                <a:ea typeface="Meiryo UI" panose="020B0604030504040204" pitchFamily="50" charset="-128"/>
              </a:rPr>
              <a:t>に紐づく</a:t>
            </a:r>
            <a:r>
              <a:rPr kumimoji="1" lang="en-US" altLang="ja-JP" sz="2000" dirty="0">
                <a:latin typeface="Meiryo UI" panose="020B0604030504040204" pitchFamily="50" charset="-128"/>
                <a:ea typeface="Meiryo UI" panose="020B0604030504040204" pitchFamily="50" charset="-128"/>
              </a:rPr>
              <a:t>ToDo</a:t>
            </a:r>
            <a:r>
              <a:rPr kumimoji="1" lang="ja-JP" altLang="en-US" sz="2000" dirty="0">
                <a:latin typeface="Meiryo UI" panose="020B0604030504040204" pitchFamily="50" charset="-128"/>
                <a:ea typeface="Meiryo UI" panose="020B0604030504040204" pitchFamily="50" charset="-128"/>
              </a:rPr>
              <a:t>を取得しますが、</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ユーザー</a:t>
            </a:r>
            <a:r>
              <a:rPr kumimoji="1" lang="en-US" altLang="ja-JP" sz="2000" dirty="0">
                <a:latin typeface="Meiryo UI" panose="020B0604030504040204" pitchFamily="50" charset="-128"/>
                <a:ea typeface="Meiryo UI" panose="020B0604030504040204" pitchFamily="50" charset="-128"/>
              </a:rPr>
              <a:t>ID</a:t>
            </a:r>
            <a:r>
              <a:rPr kumimoji="1" lang="ja-JP" altLang="en-US" sz="2000" dirty="0">
                <a:latin typeface="Meiryo UI" panose="020B0604030504040204" pitchFamily="50" charset="-128"/>
                <a:ea typeface="Meiryo UI" panose="020B0604030504040204" pitchFamily="50" charset="-128"/>
              </a:rPr>
              <a:t>は</a:t>
            </a:r>
            <a:r>
              <a:rPr kumimoji="1" lang="en-US" altLang="ja-JP" sz="2000" dirty="0" err="1">
                <a:latin typeface="Meiryo UI" panose="020B0604030504040204" pitchFamily="50" charset="-128"/>
                <a:ea typeface="Meiryo UI" panose="020B0604030504040204" pitchFamily="50" charset="-128"/>
              </a:rPr>
              <a:t>todo</a:t>
            </a:r>
            <a:r>
              <a:rPr kumimoji="1" lang="ja-JP" altLang="en-US" sz="2000" dirty="0">
                <a:latin typeface="Meiryo UI" panose="020B0604030504040204" pitchFamily="50" charset="-128"/>
                <a:ea typeface="Meiryo UI" panose="020B0604030504040204" pitchFamily="50" charset="-128"/>
              </a:rPr>
              <a:t>テーブルの主キーでは</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ありません。</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ユニバーサル</a:t>
            </a:r>
            <a:r>
              <a:rPr kumimoji="1" lang="en-US" altLang="ja-JP" sz="2000" dirty="0">
                <a:latin typeface="Meiryo UI" panose="020B0604030504040204" pitchFamily="50" charset="-128"/>
                <a:ea typeface="Meiryo UI" panose="020B0604030504040204" pitchFamily="50" charset="-128"/>
              </a:rPr>
              <a:t>DAO</a:t>
            </a:r>
            <a:r>
              <a:rPr kumimoji="1" lang="ja-JP" altLang="en-US" sz="2000" dirty="0">
                <a:latin typeface="Meiryo UI" panose="020B0604030504040204" pitchFamily="50" charset="-128"/>
                <a:ea typeface="Meiryo UI" panose="020B0604030504040204" pitchFamily="50" charset="-128"/>
              </a:rPr>
              <a:t>では主キーを使用しない</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検索には</a:t>
            </a:r>
            <a:r>
              <a:rPr kumimoji="1" lang="en-US" altLang="ja-JP" sz="2000" dirty="0">
                <a:latin typeface="Meiryo UI" panose="020B0604030504040204" pitchFamily="50" charset="-128"/>
                <a:ea typeface="Meiryo UI" panose="020B0604030504040204" pitchFamily="50" charset="-128"/>
              </a:rPr>
              <a:t>SQL</a:t>
            </a:r>
            <a:r>
              <a:rPr kumimoji="1" lang="ja-JP" altLang="en-US" sz="2000" dirty="0">
                <a:latin typeface="Meiryo UI" panose="020B0604030504040204" pitchFamily="50" charset="-128"/>
                <a:ea typeface="Meiryo UI" panose="020B0604030504040204" pitchFamily="50" charset="-128"/>
              </a:rPr>
              <a:t>ファイルを使用します。</a:t>
            </a:r>
            <a:endParaRPr kumimoji="1" lang="en-US" altLang="ja-JP" sz="2000" dirty="0">
              <a:latin typeface="Meiryo UI" panose="020B0604030504040204" pitchFamily="50" charset="-128"/>
              <a:ea typeface="Meiryo UI" panose="020B0604030504040204" pitchFamily="50" charset="-128"/>
            </a:endParaRPr>
          </a:p>
        </p:txBody>
      </p:sp>
      <p:sp>
        <p:nvSpPr>
          <p:cNvPr id="13" name="Rectangle 1">
            <a:extLst>
              <a:ext uri="{FF2B5EF4-FFF2-40B4-BE49-F238E27FC236}">
                <a16:creationId xmlns:a16="http://schemas.microsoft.com/office/drawing/2014/main" id="{012D0BE8-257C-441A-9706-BB095E966F07}"/>
              </a:ext>
            </a:extLst>
          </p:cNvPr>
          <p:cNvSpPr>
            <a:spLocks noChangeArrowheads="1"/>
          </p:cNvSpPr>
          <p:nvPr/>
        </p:nvSpPr>
        <p:spPr bwMode="auto">
          <a:xfrm>
            <a:off x="5528345" y="1187805"/>
            <a:ext cx="6316955" cy="4385816"/>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package com.example.todo.infrastructure;</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import com.example.todo.application.TodoRepository;</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import com.example.todo.domain.*;</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com.example.todo.infrastructure.entity.TodoEntity</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nablarch.common.dao.EntityList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nablarch.common.dao.UniversalDao</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import nablarch.core.repository.di.config.externalize.annotation.SystemRepositoryComponent;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import java.util.List;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java.util.Map</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java.util.stream.Collectors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@SystemRepositoryComponent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public class JdbcTodoRepository implements TodoRepository {</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@Override</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public List&lt;Todo&gt; list(UserId userId)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Map</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&lt;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String</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String</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&gt;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condition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Map</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of</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"userId"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userId.value());</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EntityList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&lt;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TodoEntity</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&gt;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todoEntities</a:t>
            </a:r>
            <a:b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UniversalDao</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findAllBySqlFile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TodoEntity</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class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"FIND_BY_USERID"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condition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return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todoEntities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.stream().map(</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this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::createTodo).collect(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Collectors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toList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private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createTodo</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TodoEntity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entity)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return new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Todo(</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new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TodoId(entity.getTodoId()),</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new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TodoText(entity.getText()),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entity.getCompleted() ?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TodoStatus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COMPLETED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TodoStatus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INCOMPLETE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endParaRPr kumimoji="0" lang="ja-JP" altLang="ja-JP" sz="1800" b="0" i="0" u="none" strike="noStrike" cap="none" normalizeH="0" baseline="0" dirty="0">
              <a:ln>
                <a:noFill/>
              </a:ln>
              <a:solidFill>
                <a:schemeClr val="tx1"/>
              </a:solidFill>
              <a:effectLst/>
              <a:latin typeface="Consolas" panose="020B0609020204030204" pitchFamily="49" charset="0"/>
            </a:endParaRPr>
          </a:p>
        </p:txBody>
      </p:sp>
    </p:spTree>
    <p:extLst>
      <p:ext uri="{BB962C8B-B14F-4D97-AF65-F5344CB8AC3E}">
        <p14:creationId xmlns:p14="http://schemas.microsoft.com/office/powerpoint/2010/main" val="113194497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554708"/>
          </a:xfrm>
          <a:prstGeom prst="rect">
            <a:avLst/>
          </a:prstGeom>
          <a:noFill/>
        </p:spPr>
        <p:txBody>
          <a:bodyPr wrap="square" rtlCol="0">
            <a:spAutoFit/>
          </a:bodyPr>
          <a:lstStyle/>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SQL</a:t>
            </a:r>
            <a:r>
              <a:rPr kumimoji="1" lang="ja-JP" altLang="en-US" sz="2000" dirty="0">
                <a:highlight>
                  <a:srgbClr val="FFFF00"/>
                </a:highlight>
                <a:latin typeface="Meiryo UI" panose="020B0604030504040204" pitchFamily="50" charset="-128"/>
                <a:ea typeface="Meiryo UI" panose="020B0604030504040204" pitchFamily="50" charset="-128"/>
              </a:rPr>
              <a:t>ファイル</a:t>
            </a:r>
            <a:r>
              <a:rPr kumimoji="1" lang="ja-JP" altLang="en-US" sz="2000" dirty="0">
                <a:latin typeface="Meiryo UI" panose="020B0604030504040204" pitchFamily="50" charset="-128"/>
                <a:ea typeface="Meiryo UI" panose="020B0604030504040204" pitchFamily="50" charset="-128"/>
              </a:rPr>
              <a:t>を作成します。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ユニバーサル</a:t>
            </a:r>
            <a:r>
              <a:rPr kumimoji="1" lang="en-US" altLang="ja-JP" sz="2000" dirty="0">
                <a:latin typeface="Meiryo UI" panose="020B0604030504040204" pitchFamily="50" charset="-128"/>
                <a:ea typeface="Meiryo UI" panose="020B0604030504040204" pitchFamily="50" charset="-128"/>
              </a:rPr>
              <a:t>DAO</a:t>
            </a:r>
            <a:r>
              <a:rPr kumimoji="1" lang="ja-JP" altLang="en-US" sz="2000" dirty="0">
                <a:latin typeface="Meiryo UI" panose="020B0604030504040204" pitchFamily="50" charset="-128"/>
                <a:ea typeface="Meiryo UI" panose="020B0604030504040204" pitchFamily="50" charset="-128"/>
              </a:rPr>
              <a:t>で使用する</a:t>
            </a:r>
            <a:r>
              <a:rPr kumimoji="1" lang="en-US" altLang="ja-JP" sz="2000" dirty="0">
                <a:latin typeface="Meiryo UI" panose="020B0604030504040204" pitchFamily="50" charset="-128"/>
                <a:ea typeface="Meiryo UI" panose="020B0604030504040204" pitchFamily="50" charset="-128"/>
              </a:rPr>
              <a:t>SQL</a:t>
            </a:r>
            <a:r>
              <a:rPr kumimoji="1" lang="ja-JP" altLang="en-US" sz="2000" dirty="0">
                <a:latin typeface="Meiryo UI" panose="020B0604030504040204" pitchFamily="50" charset="-128"/>
                <a:ea typeface="Meiryo UI" panose="020B0604030504040204" pitchFamily="50" charset="-128"/>
              </a:rPr>
              <a:t>ファイルを使用するためには、</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Entity</a:t>
            </a:r>
            <a:r>
              <a:rPr kumimoji="1" lang="ja-JP" altLang="en-US" sz="2000" dirty="0">
                <a:latin typeface="Meiryo UI" panose="020B0604030504040204" pitchFamily="50" charset="-128"/>
                <a:ea typeface="Meiryo UI" panose="020B0604030504040204" pitchFamily="50" charset="-128"/>
              </a:rPr>
              <a:t>クラスと同じクラスパス上に</a:t>
            </a:r>
            <a:r>
              <a:rPr kumimoji="1" lang="en-US" altLang="ja-JP" sz="2000" dirty="0">
                <a:latin typeface="Meiryo UI" panose="020B0604030504040204" pitchFamily="50" charset="-128"/>
                <a:ea typeface="Meiryo UI" panose="020B0604030504040204" pitchFamily="50" charset="-128"/>
              </a:rPr>
              <a:t>SQL</a:t>
            </a:r>
            <a:r>
              <a:rPr kumimoji="1" lang="ja-JP" altLang="en-US" sz="2000" dirty="0">
                <a:latin typeface="Meiryo UI" panose="020B0604030504040204" pitchFamily="50" charset="-128"/>
                <a:ea typeface="Meiryo UI" panose="020B0604030504040204" pitchFamily="50" charset="-128"/>
              </a:rPr>
              <a:t>ファイルを配置します。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err="1">
                <a:latin typeface="Meiryo UI" panose="020B0604030504040204" pitchFamily="50" charset="-128"/>
                <a:ea typeface="Meiryo UI" panose="020B0604030504040204" pitchFamily="50" charset="-128"/>
              </a:rPr>
              <a:t>src</a:t>
            </a:r>
            <a:r>
              <a:rPr kumimoji="1" lang="en-US" altLang="ja-JP" sz="2000" dirty="0">
                <a:latin typeface="Meiryo UI" panose="020B0604030504040204" pitchFamily="50" charset="-128"/>
                <a:ea typeface="Meiryo UI" panose="020B0604030504040204" pitchFamily="50" charset="-128"/>
              </a:rPr>
              <a:t>/main/resources</a:t>
            </a:r>
            <a:r>
              <a:rPr kumimoji="1" lang="ja-JP" altLang="en-US" sz="2000" dirty="0">
                <a:latin typeface="Meiryo UI" panose="020B0604030504040204" pitchFamily="50" charset="-128"/>
                <a:ea typeface="Meiryo UI" panose="020B0604030504040204" pitchFamily="50" charset="-128"/>
              </a:rPr>
              <a:t>の下に</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com/example/</a:t>
            </a:r>
            <a:r>
              <a:rPr kumimoji="1" lang="en-US" altLang="ja-JP" sz="2000" dirty="0" err="1">
                <a:highlight>
                  <a:srgbClr val="FFFF00"/>
                </a:highlight>
                <a:latin typeface="Meiryo UI" panose="020B0604030504040204" pitchFamily="50" charset="-128"/>
                <a:ea typeface="Meiryo UI" panose="020B0604030504040204" pitchFamily="50" charset="-128"/>
              </a:rPr>
              <a:t>todo</a:t>
            </a:r>
            <a:r>
              <a:rPr kumimoji="1" lang="en-US" altLang="ja-JP" sz="2000" dirty="0">
                <a:highlight>
                  <a:srgbClr val="FFFF00"/>
                </a:highlight>
                <a:latin typeface="Meiryo UI" panose="020B0604030504040204" pitchFamily="50" charset="-128"/>
                <a:ea typeface="Meiryo UI" panose="020B0604030504040204" pitchFamily="50" charset="-128"/>
              </a:rPr>
              <a:t>/infrastructure/entity</a:t>
            </a:r>
            <a:r>
              <a:rPr kumimoji="1" lang="ja-JP" altLang="en-US" sz="2000" dirty="0">
                <a:highlight>
                  <a:srgbClr val="FFFF00"/>
                </a:highlight>
                <a:latin typeface="Meiryo UI" panose="020B0604030504040204" pitchFamily="50" charset="-128"/>
                <a:ea typeface="Meiryo UI" panose="020B0604030504040204" pitchFamily="50" charset="-128"/>
              </a:rPr>
              <a:t>ディレクトリ</a:t>
            </a: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を作成します。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err="1">
                <a:latin typeface="Meiryo UI" panose="020B0604030504040204" pitchFamily="50" charset="-128"/>
                <a:ea typeface="Meiryo UI" panose="020B0604030504040204" pitchFamily="50" charset="-128"/>
              </a:rPr>
              <a:t>TodoEntity</a:t>
            </a:r>
            <a:r>
              <a:rPr kumimoji="1" lang="ja-JP" altLang="en-US" sz="2000" dirty="0">
                <a:latin typeface="Meiryo UI" panose="020B0604030504040204" pitchFamily="50" charset="-128"/>
                <a:ea typeface="Meiryo UI" panose="020B0604030504040204" pitchFamily="50" charset="-128"/>
              </a:rPr>
              <a:t>クラスに対応する</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err="1">
                <a:highlight>
                  <a:srgbClr val="FFFF00"/>
                </a:highlight>
                <a:latin typeface="Meiryo UI" panose="020B0604030504040204" pitchFamily="50" charset="-128"/>
                <a:ea typeface="Meiryo UI" panose="020B0604030504040204" pitchFamily="50" charset="-128"/>
              </a:rPr>
              <a:t>TodoEntity.sql</a:t>
            </a:r>
            <a:r>
              <a:rPr kumimoji="1" lang="ja-JP" altLang="en-US" sz="2000" dirty="0">
                <a:highlight>
                  <a:srgbClr val="FFFF00"/>
                </a:highlight>
                <a:latin typeface="Meiryo UI" panose="020B0604030504040204" pitchFamily="50" charset="-128"/>
                <a:ea typeface="Meiryo UI" panose="020B0604030504040204" pitchFamily="50" charset="-128"/>
              </a:rPr>
              <a:t>ファイル</a:t>
            </a:r>
            <a:r>
              <a:rPr kumimoji="1" lang="ja-JP" altLang="en-US" sz="2000" dirty="0">
                <a:latin typeface="Meiryo UI" panose="020B0604030504040204" pitchFamily="50" charset="-128"/>
                <a:ea typeface="Meiryo UI" panose="020B0604030504040204" pitchFamily="50" charset="-128"/>
              </a:rPr>
              <a:t>を作成します。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SQL</a:t>
            </a:r>
            <a:r>
              <a:rPr kumimoji="1" lang="ja-JP" altLang="en-US" sz="2800" b="1" dirty="0">
                <a:latin typeface="Meiryo UI" panose="020B0604030504040204" pitchFamily="50" charset="-128"/>
                <a:ea typeface="Meiryo UI" panose="020B0604030504040204" pitchFamily="50" charset="-128"/>
              </a:rPr>
              <a:t>ファイルの作成</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86</a:t>
            </a:fld>
            <a:endParaRPr kumimoji="1" lang="ja-JP" altLang="en-US"/>
          </a:p>
        </p:txBody>
      </p:sp>
      <p:sp>
        <p:nvSpPr>
          <p:cNvPr id="5" name="Rectangle 1">
            <a:extLst>
              <a:ext uri="{FF2B5EF4-FFF2-40B4-BE49-F238E27FC236}">
                <a16:creationId xmlns:a16="http://schemas.microsoft.com/office/drawing/2014/main" id="{AB461EA1-51C9-41A9-8407-FB2A24AD9D02}"/>
              </a:ext>
            </a:extLst>
          </p:cNvPr>
          <p:cNvSpPr>
            <a:spLocks noChangeArrowheads="1"/>
          </p:cNvSpPr>
          <p:nvPr/>
        </p:nvSpPr>
        <p:spPr bwMode="auto">
          <a:xfrm>
            <a:off x="7524924" y="4606523"/>
            <a:ext cx="1634247" cy="1338828"/>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FIND_BY_USERID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select</a:t>
            </a:r>
            <a:b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FROM</a:t>
            </a:r>
            <a:b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todo</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WHERE</a:t>
            </a:r>
            <a:b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user_id = :userId</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ORDER BY</a:t>
            </a:r>
            <a:b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todo_id</a:t>
            </a:r>
            <a:endParaRPr kumimoji="0" lang="ja-JP" altLang="ja-JP" sz="1800" b="0" i="0" u="none" strike="noStrike" cap="none" normalizeH="0" baseline="0" dirty="0">
              <a:ln>
                <a:noFill/>
              </a:ln>
              <a:solidFill>
                <a:schemeClr val="tx1"/>
              </a:solidFill>
              <a:effectLst/>
              <a:latin typeface="Consolas" panose="020B0609020204030204" pitchFamily="49" charset="0"/>
            </a:endParaRPr>
          </a:p>
        </p:txBody>
      </p:sp>
      <p:sp>
        <p:nvSpPr>
          <p:cNvPr id="7" name="Rectangle 2">
            <a:extLst>
              <a:ext uri="{FF2B5EF4-FFF2-40B4-BE49-F238E27FC236}">
                <a16:creationId xmlns:a16="http://schemas.microsoft.com/office/drawing/2014/main" id="{95F50781-7307-49C2-AA32-07247DA9DA60}"/>
              </a:ext>
            </a:extLst>
          </p:cNvPr>
          <p:cNvSpPr>
            <a:spLocks noChangeArrowheads="1"/>
          </p:cNvSpPr>
          <p:nvPr/>
        </p:nvSpPr>
        <p:spPr bwMode="auto">
          <a:xfrm>
            <a:off x="7524924" y="2948338"/>
            <a:ext cx="3749879" cy="1338828"/>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CREATE TABLE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todo</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todo_id   BIGINT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NOT NULL</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text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VARCHAR</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1750EB"/>
                </a:solidFill>
                <a:effectLst/>
                <a:latin typeface="Consolas" panose="020B0609020204030204" pitchFamily="49" charset="0"/>
                <a:ea typeface="JetBrains Mono"/>
              </a:rPr>
              <a:t>20</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NOT NULL</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completed BOOLEAN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NOT NULL</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user_id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VARCHAR</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1750EB"/>
                </a:solidFill>
                <a:effectLst/>
                <a:latin typeface="Consolas" panose="020B0609020204030204" pitchFamily="49" charset="0"/>
                <a:ea typeface="JetBrains Mono"/>
              </a:rPr>
              <a:t>40</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NOT NULL</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PRIMARY KEY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(todo_id),</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FOREIGN KEY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(user_id)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REFERENCES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account (user_id)</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endParaRPr kumimoji="0" lang="ja-JP" altLang="ja-JP" sz="1800" b="0" i="0" u="none" strike="noStrike" cap="none" normalizeH="0" baseline="0" dirty="0">
              <a:ln>
                <a:noFill/>
              </a:ln>
              <a:solidFill>
                <a:schemeClr val="tx1"/>
              </a:solidFill>
              <a:effectLst/>
              <a:latin typeface="Consolas" panose="020B0609020204030204" pitchFamily="49" charset="0"/>
            </a:endParaRPr>
          </a:p>
        </p:txBody>
      </p:sp>
    </p:spTree>
    <p:extLst>
      <p:ext uri="{BB962C8B-B14F-4D97-AF65-F5344CB8AC3E}">
        <p14:creationId xmlns:p14="http://schemas.microsoft.com/office/powerpoint/2010/main" val="155048797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B45A681C-383F-4F03-8F0E-F27AC50EE286}"/>
              </a:ext>
            </a:extLst>
          </p:cNvPr>
          <p:cNvSpPr/>
          <p:nvPr/>
        </p:nvSpPr>
        <p:spPr>
          <a:xfrm>
            <a:off x="0" y="0"/>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84E7B92F-10DB-465B-8444-372A2332377D}"/>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dirty="0">
                <a:solidFill>
                  <a:schemeClr val="bg1"/>
                </a:solidFill>
                <a:latin typeface="Meiryo UI" panose="020B0604030504040204" pitchFamily="50" charset="-128"/>
                <a:ea typeface="Meiryo UI" panose="020B0604030504040204" pitchFamily="50" charset="-128"/>
              </a:rPr>
              <a:t>Work</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554708"/>
          </a:xfrm>
          <a:prstGeom prst="rect">
            <a:avLst/>
          </a:prstGeom>
          <a:noFill/>
        </p:spPr>
        <p:txBody>
          <a:bodyPr wrap="square" rtlCol="0">
            <a:spAutoFit/>
          </a:bodyPr>
          <a:lstStyle/>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SQL</a:t>
            </a:r>
            <a:r>
              <a:rPr kumimoji="1" lang="ja-JP" altLang="en-US" sz="2000" dirty="0">
                <a:highlight>
                  <a:srgbClr val="FFFF00"/>
                </a:highlight>
                <a:latin typeface="Meiryo UI" panose="020B0604030504040204" pitchFamily="50" charset="-128"/>
                <a:ea typeface="Meiryo UI" panose="020B0604030504040204" pitchFamily="50" charset="-128"/>
              </a:rPr>
              <a:t>ファイル</a:t>
            </a:r>
            <a:r>
              <a:rPr kumimoji="1" lang="ja-JP" altLang="en-US" sz="2000" dirty="0">
                <a:latin typeface="Meiryo UI" panose="020B0604030504040204" pitchFamily="50" charset="-128"/>
                <a:ea typeface="Meiryo UI" panose="020B0604030504040204" pitchFamily="50" charset="-128"/>
              </a:rPr>
              <a:t>を作成します。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ユニバーサル</a:t>
            </a:r>
            <a:r>
              <a:rPr kumimoji="1" lang="en-US" altLang="ja-JP" sz="2000" dirty="0">
                <a:latin typeface="Meiryo UI" panose="020B0604030504040204" pitchFamily="50" charset="-128"/>
                <a:ea typeface="Meiryo UI" panose="020B0604030504040204" pitchFamily="50" charset="-128"/>
              </a:rPr>
              <a:t>DAO</a:t>
            </a:r>
            <a:r>
              <a:rPr kumimoji="1" lang="ja-JP" altLang="en-US" sz="2000" dirty="0">
                <a:latin typeface="Meiryo UI" panose="020B0604030504040204" pitchFamily="50" charset="-128"/>
                <a:ea typeface="Meiryo UI" panose="020B0604030504040204" pitchFamily="50" charset="-128"/>
              </a:rPr>
              <a:t>で使用する</a:t>
            </a:r>
            <a:r>
              <a:rPr kumimoji="1" lang="en-US" altLang="ja-JP" sz="2000" dirty="0">
                <a:latin typeface="Meiryo UI" panose="020B0604030504040204" pitchFamily="50" charset="-128"/>
                <a:ea typeface="Meiryo UI" panose="020B0604030504040204" pitchFamily="50" charset="-128"/>
              </a:rPr>
              <a:t>SQL</a:t>
            </a:r>
            <a:r>
              <a:rPr kumimoji="1" lang="ja-JP" altLang="en-US" sz="2000" dirty="0">
                <a:latin typeface="Meiryo UI" panose="020B0604030504040204" pitchFamily="50" charset="-128"/>
                <a:ea typeface="Meiryo UI" panose="020B0604030504040204" pitchFamily="50" charset="-128"/>
              </a:rPr>
              <a:t>ファイルを使用するためには、</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Entity</a:t>
            </a:r>
            <a:r>
              <a:rPr kumimoji="1" lang="ja-JP" altLang="en-US" sz="2000" dirty="0">
                <a:latin typeface="Meiryo UI" panose="020B0604030504040204" pitchFamily="50" charset="-128"/>
                <a:ea typeface="Meiryo UI" panose="020B0604030504040204" pitchFamily="50" charset="-128"/>
              </a:rPr>
              <a:t>クラスと同じクラスパス上に</a:t>
            </a:r>
            <a:r>
              <a:rPr kumimoji="1" lang="en-US" altLang="ja-JP" sz="2000" dirty="0">
                <a:latin typeface="Meiryo UI" panose="020B0604030504040204" pitchFamily="50" charset="-128"/>
                <a:ea typeface="Meiryo UI" panose="020B0604030504040204" pitchFamily="50" charset="-128"/>
              </a:rPr>
              <a:t>SQL</a:t>
            </a:r>
            <a:r>
              <a:rPr kumimoji="1" lang="ja-JP" altLang="en-US" sz="2000" dirty="0">
                <a:latin typeface="Meiryo UI" panose="020B0604030504040204" pitchFamily="50" charset="-128"/>
                <a:ea typeface="Meiryo UI" panose="020B0604030504040204" pitchFamily="50" charset="-128"/>
              </a:rPr>
              <a:t>ファイルを配置します。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err="1">
                <a:latin typeface="Meiryo UI" panose="020B0604030504040204" pitchFamily="50" charset="-128"/>
                <a:ea typeface="Meiryo UI" panose="020B0604030504040204" pitchFamily="50" charset="-128"/>
              </a:rPr>
              <a:t>src</a:t>
            </a:r>
            <a:r>
              <a:rPr kumimoji="1" lang="en-US" altLang="ja-JP" sz="2000" dirty="0">
                <a:latin typeface="Meiryo UI" panose="020B0604030504040204" pitchFamily="50" charset="-128"/>
                <a:ea typeface="Meiryo UI" panose="020B0604030504040204" pitchFamily="50" charset="-128"/>
              </a:rPr>
              <a:t>/main/resources</a:t>
            </a:r>
            <a:r>
              <a:rPr kumimoji="1" lang="ja-JP" altLang="en-US" sz="2000" dirty="0">
                <a:latin typeface="Meiryo UI" panose="020B0604030504040204" pitchFamily="50" charset="-128"/>
                <a:ea typeface="Meiryo UI" panose="020B0604030504040204" pitchFamily="50" charset="-128"/>
              </a:rPr>
              <a:t>の下に</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com/example/</a:t>
            </a:r>
            <a:r>
              <a:rPr kumimoji="1" lang="en-US" altLang="ja-JP" sz="2000" dirty="0" err="1">
                <a:highlight>
                  <a:srgbClr val="FFFF00"/>
                </a:highlight>
                <a:latin typeface="Meiryo UI" panose="020B0604030504040204" pitchFamily="50" charset="-128"/>
                <a:ea typeface="Meiryo UI" panose="020B0604030504040204" pitchFamily="50" charset="-128"/>
              </a:rPr>
              <a:t>todo</a:t>
            </a:r>
            <a:r>
              <a:rPr kumimoji="1" lang="en-US" altLang="ja-JP" sz="2000" dirty="0">
                <a:highlight>
                  <a:srgbClr val="FFFF00"/>
                </a:highlight>
                <a:latin typeface="Meiryo UI" panose="020B0604030504040204" pitchFamily="50" charset="-128"/>
                <a:ea typeface="Meiryo UI" panose="020B0604030504040204" pitchFamily="50" charset="-128"/>
              </a:rPr>
              <a:t>/infrastructure/entity</a:t>
            </a:r>
            <a:r>
              <a:rPr kumimoji="1" lang="ja-JP" altLang="en-US" sz="2000" dirty="0">
                <a:highlight>
                  <a:srgbClr val="FFFF00"/>
                </a:highlight>
                <a:latin typeface="Meiryo UI" panose="020B0604030504040204" pitchFamily="50" charset="-128"/>
                <a:ea typeface="Meiryo UI" panose="020B0604030504040204" pitchFamily="50" charset="-128"/>
              </a:rPr>
              <a:t>ディレクトリ</a:t>
            </a: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を作成します。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err="1">
                <a:latin typeface="Meiryo UI" panose="020B0604030504040204" pitchFamily="50" charset="-128"/>
                <a:ea typeface="Meiryo UI" panose="020B0604030504040204" pitchFamily="50" charset="-128"/>
              </a:rPr>
              <a:t>TodoEntity</a:t>
            </a:r>
            <a:r>
              <a:rPr kumimoji="1" lang="ja-JP" altLang="en-US" sz="2000" dirty="0">
                <a:latin typeface="Meiryo UI" panose="020B0604030504040204" pitchFamily="50" charset="-128"/>
                <a:ea typeface="Meiryo UI" panose="020B0604030504040204" pitchFamily="50" charset="-128"/>
              </a:rPr>
              <a:t>クラスに対応する</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err="1">
                <a:highlight>
                  <a:srgbClr val="FFFF00"/>
                </a:highlight>
                <a:latin typeface="Meiryo UI" panose="020B0604030504040204" pitchFamily="50" charset="-128"/>
                <a:ea typeface="Meiryo UI" panose="020B0604030504040204" pitchFamily="50" charset="-128"/>
              </a:rPr>
              <a:t>TodoEntity.sql</a:t>
            </a:r>
            <a:r>
              <a:rPr kumimoji="1" lang="ja-JP" altLang="en-US" sz="2000" dirty="0">
                <a:highlight>
                  <a:srgbClr val="FFFF00"/>
                </a:highlight>
                <a:latin typeface="Meiryo UI" panose="020B0604030504040204" pitchFamily="50" charset="-128"/>
                <a:ea typeface="Meiryo UI" panose="020B0604030504040204" pitchFamily="50" charset="-128"/>
              </a:rPr>
              <a:t>ファイル</a:t>
            </a:r>
            <a:r>
              <a:rPr kumimoji="1" lang="ja-JP" altLang="en-US" sz="2000" dirty="0">
                <a:latin typeface="Meiryo UI" panose="020B0604030504040204" pitchFamily="50" charset="-128"/>
                <a:ea typeface="Meiryo UI" panose="020B0604030504040204" pitchFamily="50" charset="-128"/>
              </a:rPr>
              <a:t>を作成します。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SQL</a:t>
            </a:r>
            <a:r>
              <a:rPr kumimoji="1" lang="ja-JP" altLang="en-US" sz="2800" b="1" dirty="0">
                <a:latin typeface="Meiryo UI" panose="020B0604030504040204" pitchFamily="50" charset="-128"/>
                <a:ea typeface="Meiryo UI" panose="020B0604030504040204" pitchFamily="50" charset="-128"/>
              </a:rPr>
              <a:t>ファイルの作成</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87</a:t>
            </a:fld>
            <a:endParaRPr kumimoji="1" lang="ja-JP" altLang="en-US"/>
          </a:p>
        </p:txBody>
      </p:sp>
      <p:sp>
        <p:nvSpPr>
          <p:cNvPr id="13" name="Rectangle 1">
            <a:extLst>
              <a:ext uri="{FF2B5EF4-FFF2-40B4-BE49-F238E27FC236}">
                <a16:creationId xmlns:a16="http://schemas.microsoft.com/office/drawing/2014/main" id="{72ED391E-6294-4F7C-AAB2-63BC4F0AF68B}"/>
              </a:ext>
            </a:extLst>
          </p:cNvPr>
          <p:cNvSpPr>
            <a:spLocks noChangeArrowheads="1"/>
          </p:cNvSpPr>
          <p:nvPr/>
        </p:nvSpPr>
        <p:spPr bwMode="auto">
          <a:xfrm>
            <a:off x="7524924" y="4606523"/>
            <a:ext cx="1634247" cy="1338828"/>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FIND_BY_USERID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select</a:t>
            </a:r>
            <a:b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FROM</a:t>
            </a:r>
            <a:b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todo</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WHERE</a:t>
            </a:r>
            <a:b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user_id = :userId</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ORDER BY</a:t>
            </a:r>
            <a:b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todo_id</a:t>
            </a:r>
            <a:endParaRPr kumimoji="0" lang="ja-JP" altLang="ja-JP" sz="1800" b="0" i="0" u="none" strike="noStrike" cap="none" normalizeH="0" baseline="0" dirty="0">
              <a:ln>
                <a:noFill/>
              </a:ln>
              <a:solidFill>
                <a:schemeClr val="tx1"/>
              </a:solidFill>
              <a:effectLst/>
              <a:latin typeface="Consolas" panose="020B0609020204030204" pitchFamily="49" charset="0"/>
            </a:endParaRPr>
          </a:p>
        </p:txBody>
      </p:sp>
      <p:sp>
        <p:nvSpPr>
          <p:cNvPr id="15" name="Rectangle 2">
            <a:extLst>
              <a:ext uri="{FF2B5EF4-FFF2-40B4-BE49-F238E27FC236}">
                <a16:creationId xmlns:a16="http://schemas.microsoft.com/office/drawing/2014/main" id="{2D5A2EBF-DAE1-43D2-8D1F-282DD182E8FA}"/>
              </a:ext>
            </a:extLst>
          </p:cNvPr>
          <p:cNvSpPr>
            <a:spLocks noChangeArrowheads="1"/>
          </p:cNvSpPr>
          <p:nvPr/>
        </p:nvSpPr>
        <p:spPr bwMode="auto">
          <a:xfrm>
            <a:off x="7524924" y="2948338"/>
            <a:ext cx="3749879" cy="1338828"/>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CREATE TABLE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todo</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todo_id   BIGINT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NOT NULL</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text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VARCHAR</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1750EB"/>
                </a:solidFill>
                <a:effectLst/>
                <a:latin typeface="Consolas" panose="020B0609020204030204" pitchFamily="49" charset="0"/>
                <a:ea typeface="JetBrains Mono"/>
              </a:rPr>
              <a:t>20</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NOT NULL</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completed BOOLEAN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NOT NULL</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user_id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VARCHAR</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1750EB"/>
                </a:solidFill>
                <a:effectLst/>
                <a:latin typeface="Consolas" panose="020B0609020204030204" pitchFamily="49" charset="0"/>
                <a:ea typeface="JetBrains Mono"/>
              </a:rPr>
              <a:t>40</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NOT NULL</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PRIMARY KEY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(todo_id),</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FOREIGN KEY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(user_id)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REFERENCES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account (user_id)</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endParaRPr kumimoji="0" lang="ja-JP" altLang="ja-JP" sz="1800" b="0" i="0" u="none" strike="noStrike" cap="none" normalizeH="0" baseline="0" dirty="0">
              <a:ln>
                <a:noFill/>
              </a:ln>
              <a:solidFill>
                <a:schemeClr val="tx1"/>
              </a:solidFill>
              <a:effectLst/>
              <a:latin typeface="Consolas" panose="020B0609020204030204" pitchFamily="49" charset="0"/>
            </a:endParaRPr>
          </a:p>
        </p:txBody>
      </p:sp>
    </p:spTree>
    <p:extLst>
      <p:ext uri="{BB962C8B-B14F-4D97-AF65-F5344CB8AC3E}">
        <p14:creationId xmlns:p14="http://schemas.microsoft.com/office/powerpoint/2010/main" val="232908836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3733971"/>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テスト実行時に</a:t>
            </a:r>
            <a:r>
              <a:rPr kumimoji="1" lang="en-US" altLang="ja-JP" sz="2000" dirty="0">
                <a:latin typeface="Meiryo UI" panose="020B0604030504040204" pitchFamily="50" charset="-128"/>
                <a:ea typeface="Meiryo UI" panose="020B0604030504040204" pitchFamily="50" charset="-128"/>
              </a:rPr>
              <a:t>DB</a:t>
            </a:r>
            <a:r>
              <a:rPr kumimoji="1" lang="ja-JP" altLang="en-US" sz="2000" dirty="0">
                <a:latin typeface="Meiryo UI" panose="020B0604030504040204" pitchFamily="50" charset="-128"/>
                <a:ea typeface="Meiryo UI" panose="020B0604030504040204" pitchFamily="50" charset="-128"/>
              </a:rPr>
              <a:t>にテストデータを投入するため</a:t>
            </a:r>
            <a:r>
              <a:rPr kumimoji="1" lang="ja-JP" altLang="en-US" sz="2000" dirty="0">
                <a:highlight>
                  <a:srgbClr val="FFFF00"/>
                </a:highlight>
                <a:latin typeface="Meiryo UI" panose="020B0604030504040204" pitchFamily="50" charset="-128"/>
                <a:ea typeface="Meiryo UI" panose="020B0604030504040204" pitchFamily="50" charset="-128"/>
              </a:rPr>
              <a:t>テストデータ</a:t>
            </a:r>
            <a:r>
              <a:rPr kumimoji="1" lang="ja-JP" altLang="en-US" sz="2000" dirty="0">
                <a:latin typeface="Meiryo UI" panose="020B0604030504040204" pitchFamily="50" charset="-128"/>
                <a:ea typeface="Meiryo UI" panose="020B0604030504040204" pitchFamily="50" charset="-128"/>
              </a:rPr>
              <a:t>を作成します。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テスト用リソースディレクトリの</a:t>
            </a:r>
            <a:r>
              <a:rPr kumimoji="1" lang="en-US" altLang="ja-JP" sz="2000" dirty="0" err="1">
                <a:latin typeface="Meiryo UI" panose="020B0604030504040204" pitchFamily="50" charset="-128"/>
                <a:ea typeface="Meiryo UI" panose="020B0604030504040204" pitchFamily="50" charset="-128"/>
              </a:rPr>
              <a:t>src</a:t>
            </a:r>
            <a:r>
              <a:rPr kumimoji="1" lang="en-US" altLang="ja-JP" sz="2000" dirty="0">
                <a:latin typeface="Meiryo UI" panose="020B0604030504040204" pitchFamily="50" charset="-128"/>
                <a:ea typeface="Meiryo UI" panose="020B0604030504040204" pitchFamily="50" charset="-128"/>
              </a:rPr>
              <a:t>/test/resources</a:t>
            </a:r>
            <a:r>
              <a:rPr kumimoji="1" lang="ja-JP" altLang="en-US" sz="2000" dirty="0">
                <a:latin typeface="Meiryo UI" panose="020B0604030504040204" pitchFamily="50" charset="-128"/>
                <a:ea typeface="Meiryo UI" panose="020B0604030504040204" pitchFamily="50" charset="-128"/>
              </a:rPr>
              <a:t>に、</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err="1">
                <a:highlight>
                  <a:srgbClr val="FFFF00"/>
                </a:highlight>
                <a:latin typeface="Meiryo UI" panose="020B0604030504040204" pitchFamily="50" charset="-128"/>
                <a:ea typeface="Meiryo UI" panose="020B0604030504040204" pitchFamily="50" charset="-128"/>
              </a:rPr>
              <a:t>db</a:t>
            </a:r>
            <a:r>
              <a:rPr kumimoji="1" lang="en-US" altLang="ja-JP" sz="2000" dirty="0">
                <a:highlight>
                  <a:srgbClr val="FFFF00"/>
                </a:highlight>
                <a:latin typeface="Meiryo UI" panose="020B0604030504040204" pitchFamily="50" charset="-128"/>
                <a:ea typeface="Meiryo UI" panose="020B0604030504040204" pitchFamily="50" charset="-128"/>
              </a:rPr>
              <a:t>/</a:t>
            </a:r>
            <a:r>
              <a:rPr kumimoji="1" lang="en-US" altLang="ja-JP" sz="2000" dirty="0" err="1">
                <a:highlight>
                  <a:srgbClr val="FFFF00"/>
                </a:highlight>
                <a:latin typeface="Meiryo UI" panose="020B0604030504040204" pitchFamily="50" charset="-128"/>
                <a:ea typeface="Meiryo UI" panose="020B0604030504040204" pitchFamily="50" charset="-128"/>
              </a:rPr>
              <a:t>testdata</a:t>
            </a:r>
            <a:r>
              <a:rPr kumimoji="1" lang="ja-JP" altLang="en-US" sz="2000" dirty="0">
                <a:highlight>
                  <a:srgbClr val="FFFF00"/>
                </a:highlight>
                <a:latin typeface="Meiryo UI" panose="020B0604030504040204" pitchFamily="50" charset="-128"/>
                <a:ea typeface="Meiryo UI" panose="020B0604030504040204" pitchFamily="50" charset="-128"/>
              </a:rPr>
              <a:t>ディレクトリ</a:t>
            </a:r>
            <a:r>
              <a:rPr kumimoji="1" lang="ja-JP" altLang="en-US" sz="2000" dirty="0">
                <a:latin typeface="Meiryo UI" panose="020B0604030504040204" pitchFamily="50" charset="-128"/>
                <a:ea typeface="Meiryo UI" panose="020B0604030504040204" pitchFamily="50" charset="-128"/>
              </a:rPr>
              <a:t>を作成し、</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V9999__testdata.sql</a:t>
            </a:r>
            <a:r>
              <a:rPr kumimoji="1" lang="ja-JP" altLang="en-US" sz="2000" dirty="0">
                <a:highlight>
                  <a:srgbClr val="FFFF00"/>
                </a:highlight>
                <a:latin typeface="Meiryo UI" panose="020B0604030504040204" pitchFamily="50" charset="-128"/>
                <a:ea typeface="Meiryo UI" panose="020B0604030504040204" pitchFamily="50" charset="-128"/>
              </a:rPr>
              <a:t>ファイル</a:t>
            </a:r>
            <a:r>
              <a:rPr kumimoji="1" lang="ja-JP" altLang="en-US" sz="2000" dirty="0">
                <a:latin typeface="Meiryo UI" panose="020B0604030504040204" pitchFamily="50" charset="-128"/>
                <a:ea typeface="Meiryo UI" panose="020B0604030504040204" pitchFamily="50" charset="-128"/>
              </a:rPr>
              <a:t>を作成します。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ファイルにはテストデータを登録するための</a:t>
            </a:r>
            <a:r>
              <a:rPr kumimoji="1" lang="en-US" altLang="ja-JP" sz="2000" dirty="0">
                <a:highlight>
                  <a:srgbClr val="FFFF00"/>
                </a:highlight>
                <a:latin typeface="Meiryo UI" panose="020B0604030504040204" pitchFamily="50" charset="-128"/>
                <a:ea typeface="Meiryo UI" panose="020B0604030504040204" pitchFamily="50" charset="-128"/>
              </a:rPr>
              <a:t>SQL</a:t>
            </a:r>
            <a:r>
              <a:rPr kumimoji="1" lang="ja-JP" altLang="en-US" sz="2000" dirty="0">
                <a:latin typeface="Meiryo UI" panose="020B0604030504040204" pitchFamily="50" charset="-128"/>
                <a:ea typeface="Meiryo UI" panose="020B0604030504040204" pitchFamily="50" charset="-128"/>
              </a:rPr>
              <a:t>を記述します。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テストします。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テストデータの作成</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88</a:t>
            </a:fld>
            <a:endParaRPr kumimoji="1" lang="ja-JP" altLang="en-US"/>
          </a:p>
        </p:txBody>
      </p:sp>
      <p:sp>
        <p:nvSpPr>
          <p:cNvPr id="2" name="Rectangle 1">
            <a:extLst>
              <a:ext uri="{FF2B5EF4-FFF2-40B4-BE49-F238E27FC236}">
                <a16:creationId xmlns:a16="http://schemas.microsoft.com/office/drawing/2014/main" id="{8C592C52-FA2B-4CAC-90BF-CD0BA1BB7B5C}"/>
              </a:ext>
            </a:extLst>
          </p:cNvPr>
          <p:cNvSpPr>
            <a:spLocks noChangeArrowheads="1"/>
          </p:cNvSpPr>
          <p:nvPr/>
        </p:nvSpPr>
        <p:spPr bwMode="auto">
          <a:xfrm>
            <a:off x="5276676" y="4536805"/>
            <a:ext cx="6291744" cy="1338828"/>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INSERT INTO </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account (user_id, password) </a:t>
            </a: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VALUES </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a:ln>
                  <a:noFill/>
                </a:ln>
                <a:solidFill>
                  <a:srgbClr val="067D17"/>
                </a:solidFill>
                <a:effectLst/>
                <a:latin typeface="Consolas" panose="020B0609020204030204" pitchFamily="49" charset="0"/>
                <a:ea typeface="JetBrains Mono"/>
              </a:rPr>
              <a:t>'1001'</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INSERT INTO </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account (user_id, password) </a:t>
            </a: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VALUES </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a:ln>
                  <a:noFill/>
                </a:ln>
                <a:solidFill>
                  <a:srgbClr val="067D17"/>
                </a:solidFill>
                <a:effectLst/>
                <a:latin typeface="Consolas" panose="020B0609020204030204" pitchFamily="49" charset="0"/>
                <a:ea typeface="JetBrains Mono"/>
              </a:rPr>
              <a:t>'1002'</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INSERT INTO </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user_profile (user_id, name) </a:t>
            </a: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VALUES </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a:ln>
                  <a:noFill/>
                </a:ln>
                <a:solidFill>
                  <a:srgbClr val="067D17"/>
                </a:solidFill>
                <a:effectLst/>
                <a:latin typeface="Consolas" panose="020B0609020204030204" pitchFamily="49" charset="0"/>
                <a:ea typeface="JetBrains Mono"/>
              </a:rPr>
              <a:t>'1001'</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a:ln>
                  <a:noFill/>
                </a:ln>
                <a:solidFill>
                  <a:srgbClr val="067D17"/>
                </a:solidFill>
                <a:effectLst/>
                <a:latin typeface="Consolas" panose="020B0609020204030204" pitchFamily="49" charset="0"/>
                <a:ea typeface="JetBrains Mono"/>
              </a:rPr>
              <a:t>'todo-test1'</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INSERT INTO </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user_profile (user_id, name) </a:t>
            </a: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VALUES </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a:ln>
                  <a:noFill/>
                </a:ln>
                <a:solidFill>
                  <a:srgbClr val="067D17"/>
                </a:solidFill>
                <a:effectLst/>
                <a:latin typeface="Consolas" panose="020B0609020204030204" pitchFamily="49" charset="0"/>
                <a:ea typeface="JetBrains Mono"/>
              </a:rPr>
              <a:t>'1002'</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a:ln>
                  <a:noFill/>
                </a:ln>
                <a:solidFill>
                  <a:srgbClr val="067D17"/>
                </a:solidFill>
                <a:effectLst/>
                <a:latin typeface="Consolas" panose="020B0609020204030204" pitchFamily="49" charset="0"/>
                <a:ea typeface="JetBrains Mono"/>
              </a:rPr>
              <a:t>'todo-test2'</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INSERT INTO </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todo (todo_id, text, completed, user_id) </a:t>
            </a: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VALUES </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a:ln>
                  <a:noFill/>
                </a:ln>
                <a:solidFill>
                  <a:srgbClr val="1750EB"/>
                </a:solidFill>
                <a:effectLst/>
                <a:latin typeface="Consolas" panose="020B0609020204030204" pitchFamily="49" charset="0"/>
                <a:ea typeface="JetBrains Mono"/>
              </a:rPr>
              <a:t>2001</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a:ln>
                  <a:noFill/>
                </a:ln>
                <a:solidFill>
                  <a:srgbClr val="067D17"/>
                </a:solidFill>
                <a:effectLst/>
                <a:latin typeface="Consolas" panose="020B0609020204030204" pitchFamily="49" charset="0"/>
                <a:ea typeface="ＭＳ ゴシック" panose="020B0609070205080204" pitchFamily="49" charset="-128"/>
              </a:rPr>
              <a:t>やること１</a:t>
            </a:r>
            <a:r>
              <a:rPr kumimoji="0" lang="ja-JP" altLang="ja-JP" sz="900" b="0" i="0" u="none" strike="noStrike" cap="none" normalizeH="0" baseline="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true</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a:ln>
                  <a:noFill/>
                </a:ln>
                <a:solidFill>
                  <a:srgbClr val="067D17"/>
                </a:solidFill>
                <a:effectLst/>
                <a:latin typeface="Consolas" panose="020B0609020204030204" pitchFamily="49" charset="0"/>
                <a:ea typeface="JetBrains Mono"/>
              </a:rPr>
              <a:t>'1001'</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INSERT INTO </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todo (todo_id, text, completed, user_id) </a:t>
            </a: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VALUES </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a:ln>
                  <a:noFill/>
                </a:ln>
                <a:solidFill>
                  <a:srgbClr val="1750EB"/>
                </a:solidFill>
                <a:effectLst/>
                <a:latin typeface="Consolas" panose="020B0609020204030204" pitchFamily="49" charset="0"/>
                <a:ea typeface="JetBrains Mono"/>
              </a:rPr>
              <a:t>2002</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a:ln>
                  <a:noFill/>
                </a:ln>
                <a:solidFill>
                  <a:srgbClr val="067D17"/>
                </a:solidFill>
                <a:effectLst/>
                <a:latin typeface="Consolas" panose="020B0609020204030204" pitchFamily="49" charset="0"/>
                <a:ea typeface="ＭＳ ゴシック" panose="020B0609070205080204" pitchFamily="49" charset="-128"/>
              </a:rPr>
              <a:t>やること２</a:t>
            </a:r>
            <a:r>
              <a:rPr kumimoji="0" lang="ja-JP" altLang="ja-JP" sz="900" b="0" i="0" u="none" strike="noStrike" cap="none" normalizeH="0" baseline="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false</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a:ln>
                  <a:noFill/>
                </a:ln>
                <a:solidFill>
                  <a:srgbClr val="067D17"/>
                </a:solidFill>
                <a:effectLst/>
                <a:latin typeface="Consolas" panose="020B0609020204030204" pitchFamily="49" charset="0"/>
                <a:ea typeface="JetBrains Mono"/>
              </a:rPr>
              <a:t>'1001'</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INSERT INTO </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todo (todo_id, text, completed, user_id) </a:t>
            </a: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VALUES </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a:ln>
                  <a:noFill/>
                </a:ln>
                <a:solidFill>
                  <a:srgbClr val="1750EB"/>
                </a:solidFill>
                <a:effectLst/>
                <a:latin typeface="Consolas" panose="020B0609020204030204" pitchFamily="49" charset="0"/>
                <a:ea typeface="JetBrains Mono"/>
              </a:rPr>
              <a:t>2003</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a:ln>
                  <a:noFill/>
                </a:ln>
                <a:solidFill>
                  <a:srgbClr val="067D17"/>
                </a:solidFill>
                <a:effectLst/>
                <a:latin typeface="Consolas" panose="020B0609020204030204" pitchFamily="49" charset="0"/>
                <a:ea typeface="ＭＳ ゴシック" panose="020B0609070205080204" pitchFamily="49" charset="-128"/>
              </a:rPr>
              <a:t>やること３</a:t>
            </a:r>
            <a:r>
              <a:rPr kumimoji="0" lang="ja-JP" altLang="ja-JP" sz="900" b="0" i="0" u="none" strike="noStrike" cap="none" normalizeH="0" baseline="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false</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a:ln>
                  <a:noFill/>
                </a:ln>
                <a:solidFill>
                  <a:srgbClr val="067D17"/>
                </a:solidFill>
                <a:effectLst/>
                <a:latin typeface="Consolas" panose="020B0609020204030204" pitchFamily="49" charset="0"/>
                <a:ea typeface="JetBrains Mono"/>
              </a:rPr>
              <a:t>'1002'</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a:t>
            </a:r>
            <a:endParaRPr kumimoji="0" lang="ja-JP" altLang="ja-JP" sz="1800" b="0" i="0" u="none" strike="noStrike" cap="none" normalizeH="0" baseline="0">
              <a:ln>
                <a:noFill/>
              </a:ln>
              <a:solidFill>
                <a:schemeClr val="tx1"/>
              </a:solidFill>
              <a:effectLst/>
              <a:latin typeface="Consolas" panose="020B0609020204030204" pitchFamily="49" charset="0"/>
            </a:endParaRPr>
          </a:p>
        </p:txBody>
      </p:sp>
    </p:spTree>
    <p:extLst>
      <p:ext uri="{BB962C8B-B14F-4D97-AF65-F5344CB8AC3E}">
        <p14:creationId xmlns:p14="http://schemas.microsoft.com/office/powerpoint/2010/main" val="323588953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9E970DF9-96E7-4F62-8083-51E6E6EA18D7}"/>
              </a:ext>
            </a:extLst>
          </p:cNvPr>
          <p:cNvSpPr/>
          <p:nvPr/>
        </p:nvSpPr>
        <p:spPr>
          <a:xfrm>
            <a:off x="0" y="0"/>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5B237FBB-31C2-4450-A1DF-D413D178C906}"/>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dirty="0">
                <a:solidFill>
                  <a:schemeClr val="bg1"/>
                </a:solidFill>
                <a:latin typeface="Meiryo UI" panose="020B0604030504040204" pitchFamily="50" charset="-128"/>
                <a:ea typeface="Meiryo UI" panose="020B0604030504040204" pitchFamily="50" charset="-128"/>
              </a:rPr>
              <a:t>Work</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3733971"/>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テスト実行時に</a:t>
            </a:r>
            <a:r>
              <a:rPr kumimoji="1" lang="en-US" altLang="ja-JP" sz="2000" dirty="0">
                <a:latin typeface="Meiryo UI" panose="020B0604030504040204" pitchFamily="50" charset="-128"/>
                <a:ea typeface="Meiryo UI" panose="020B0604030504040204" pitchFamily="50" charset="-128"/>
              </a:rPr>
              <a:t>DB</a:t>
            </a:r>
            <a:r>
              <a:rPr kumimoji="1" lang="ja-JP" altLang="en-US" sz="2000" dirty="0">
                <a:latin typeface="Meiryo UI" panose="020B0604030504040204" pitchFamily="50" charset="-128"/>
                <a:ea typeface="Meiryo UI" panose="020B0604030504040204" pitchFamily="50" charset="-128"/>
              </a:rPr>
              <a:t>にテストデータを投入するため</a:t>
            </a:r>
            <a:r>
              <a:rPr kumimoji="1" lang="ja-JP" altLang="en-US" sz="2000" dirty="0">
                <a:highlight>
                  <a:srgbClr val="FFFF00"/>
                </a:highlight>
                <a:latin typeface="Meiryo UI" panose="020B0604030504040204" pitchFamily="50" charset="-128"/>
                <a:ea typeface="Meiryo UI" panose="020B0604030504040204" pitchFamily="50" charset="-128"/>
              </a:rPr>
              <a:t>テストデータ</a:t>
            </a:r>
            <a:r>
              <a:rPr kumimoji="1" lang="ja-JP" altLang="en-US" sz="2000" dirty="0">
                <a:latin typeface="Meiryo UI" panose="020B0604030504040204" pitchFamily="50" charset="-128"/>
                <a:ea typeface="Meiryo UI" panose="020B0604030504040204" pitchFamily="50" charset="-128"/>
              </a:rPr>
              <a:t>を作成します。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テスト用リソースディレクトリの</a:t>
            </a:r>
            <a:r>
              <a:rPr kumimoji="1" lang="en-US" altLang="ja-JP" sz="2000" dirty="0" err="1">
                <a:latin typeface="Meiryo UI" panose="020B0604030504040204" pitchFamily="50" charset="-128"/>
                <a:ea typeface="Meiryo UI" panose="020B0604030504040204" pitchFamily="50" charset="-128"/>
              </a:rPr>
              <a:t>src</a:t>
            </a:r>
            <a:r>
              <a:rPr kumimoji="1" lang="en-US" altLang="ja-JP" sz="2000" dirty="0">
                <a:latin typeface="Meiryo UI" panose="020B0604030504040204" pitchFamily="50" charset="-128"/>
                <a:ea typeface="Meiryo UI" panose="020B0604030504040204" pitchFamily="50" charset="-128"/>
              </a:rPr>
              <a:t>/test/resources</a:t>
            </a:r>
            <a:r>
              <a:rPr kumimoji="1" lang="ja-JP" altLang="en-US" sz="2000" dirty="0">
                <a:latin typeface="Meiryo UI" panose="020B0604030504040204" pitchFamily="50" charset="-128"/>
                <a:ea typeface="Meiryo UI" panose="020B0604030504040204" pitchFamily="50" charset="-128"/>
              </a:rPr>
              <a:t>に、</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err="1">
                <a:highlight>
                  <a:srgbClr val="FFFF00"/>
                </a:highlight>
                <a:latin typeface="Meiryo UI" panose="020B0604030504040204" pitchFamily="50" charset="-128"/>
                <a:ea typeface="Meiryo UI" panose="020B0604030504040204" pitchFamily="50" charset="-128"/>
              </a:rPr>
              <a:t>db</a:t>
            </a:r>
            <a:r>
              <a:rPr kumimoji="1" lang="en-US" altLang="ja-JP" sz="2000" dirty="0">
                <a:highlight>
                  <a:srgbClr val="FFFF00"/>
                </a:highlight>
                <a:latin typeface="Meiryo UI" panose="020B0604030504040204" pitchFamily="50" charset="-128"/>
                <a:ea typeface="Meiryo UI" panose="020B0604030504040204" pitchFamily="50" charset="-128"/>
              </a:rPr>
              <a:t>/</a:t>
            </a:r>
            <a:r>
              <a:rPr kumimoji="1" lang="en-US" altLang="ja-JP" sz="2000" dirty="0" err="1">
                <a:highlight>
                  <a:srgbClr val="FFFF00"/>
                </a:highlight>
                <a:latin typeface="Meiryo UI" panose="020B0604030504040204" pitchFamily="50" charset="-128"/>
                <a:ea typeface="Meiryo UI" panose="020B0604030504040204" pitchFamily="50" charset="-128"/>
              </a:rPr>
              <a:t>testdata</a:t>
            </a:r>
            <a:r>
              <a:rPr kumimoji="1" lang="ja-JP" altLang="en-US" sz="2000" dirty="0">
                <a:highlight>
                  <a:srgbClr val="FFFF00"/>
                </a:highlight>
                <a:latin typeface="Meiryo UI" panose="020B0604030504040204" pitchFamily="50" charset="-128"/>
                <a:ea typeface="Meiryo UI" panose="020B0604030504040204" pitchFamily="50" charset="-128"/>
              </a:rPr>
              <a:t>ディレクトリ</a:t>
            </a:r>
            <a:r>
              <a:rPr kumimoji="1" lang="ja-JP" altLang="en-US" sz="2000" dirty="0">
                <a:latin typeface="Meiryo UI" panose="020B0604030504040204" pitchFamily="50" charset="-128"/>
                <a:ea typeface="Meiryo UI" panose="020B0604030504040204" pitchFamily="50" charset="-128"/>
              </a:rPr>
              <a:t>を作成し、</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V9999__testdata.sql</a:t>
            </a:r>
            <a:r>
              <a:rPr kumimoji="1" lang="ja-JP" altLang="en-US" sz="2000" dirty="0">
                <a:highlight>
                  <a:srgbClr val="FFFF00"/>
                </a:highlight>
                <a:latin typeface="Meiryo UI" panose="020B0604030504040204" pitchFamily="50" charset="-128"/>
                <a:ea typeface="Meiryo UI" panose="020B0604030504040204" pitchFamily="50" charset="-128"/>
              </a:rPr>
              <a:t>ファイル</a:t>
            </a:r>
            <a:r>
              <a:rPr kumimoji="1" lang="ja-JP" altLang="en-US" sz="2000" dirty="0">
                <a:latin typeface="Meiryo UI" panose="020B0604030504040204" pitchFamily="50" charset="-128"/>
                <a:ea typeface="Meiryo UI" panose="020B0604030504040204" pitchFamily="50" charset="-128"/>
              </a:rPr>
              <a:t>を作成します。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ファイルにはテストデータを登録するための</a:t>
            </a:r>
            <a:r>
              <a:rPr kumimoji="1" lang="en-US" altLang="ja-JP" sz="2000" dirty="0">
                <a:highlight>
                  <a:srgbClr val="FFFF00"/>
                </a:highlight>
                <a:latin typeface="Meiryo UI" panose="020B0604030504040204" pitchFamily="50" charset="-128"/>
                <a:ea typeface="Meiryo UI" panose="020B0604030504040204" pitchFamily="50" charset="-128"/>
              </a:rPr>
              <a:t>SQL</a:t>
            </a:r>
            <a:r>
              <a:rPr kumimoji="1" lang="ja-JP" altLang="en-US" sz="2000" dirty="0">
                <a:latin typeface="Meiryo UI" panose="020B0604030504040204" pitchFamily="50" charset="-128"/>
                <a:ea typeface="Meiryo UI" panose="020B0604030504040204" pitchFamily="50" charset="-128"/>
              </a:rPr>
              <a:t>を記述します。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テストします。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テストデータの作成</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89</a:t>
            </a:fld>
            <a:endParaRPr kumimoji="1" lang="ja-JP" altLang="en-US"/>
          </a:p>
        </p:txBody>
      </p:sp>
      <p:sp>
        <p:nvSpPr>
          <p:cNvPr id="11" name="Rectangle 1">
            <a:extLst>
              <a:ext uri="{FF2B5EF4-FFF2-40B4-BE49-F238E27FC236}">
                <a16:creationId xmlns:a16="http://schemas.microsoft.com/office/drawing/2014/main" id="{F0AA1F98-ED41-4E7D-AAF7-B643B13BBFA9}"/>
              </a:ext>
            </a:extLst>
          </p:cNvPr>
          <p:cNvSpPr>
            <a:spLocks noChangeArrowheads="1"/>
          </p:cNvSpPr>
          <p:nvPr/>
        </p:nvSpPr>
        <p:spPr bwMode="auto">
          <a:xfrm>
            <a:off x="5276676" y="4536805"/>
            <a:ext cx="6291744" cy="1338828"/>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INSERT INTO </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account (user_id, password) </a:t>
            </a: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VALUES </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a:ln>
                  <a:noFill/>
                </a:ln>
                <a:solidFill>
                  <a:srgbClr val="067D17"/>
                </a:solidFill>
                <a:effectLst/>
                <a:latin typeface="Consolas" panose="020B0609020204030204" pitchFamily="49" charset="0"/>
                <a:ea typeface="JetBrains Mono"/>
              </a:rPr>
              <a:t>'1001'</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INSERT INTO </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account (user_id, password) </a:t>
            </a: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VALUES </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a:ln>
                  <a:noFill/>
                </a:ln>
                <a:solidFill>
                  <a:srgbClr val="067D17"/>
                </a:solidFill>
                <a:effectLst/>
                <a:latin typeface="Consolas" panose="020B0609020204030204" pitchFamily="49" charset="0"/>
                <a:ea typeface="JetBrains Mono"/>
              </a:rPr>
              <a:t>'1002'</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INSERT INTO </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user_profile (user_id, name) </a:t>
            </a: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VALUES </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a:ln>
                  <a:noFill/>
                </a:ln>
                <a:solidFill>
                  <a:srgbClr val="067D17"/>
                </a:solidFill>
                <a:effectLst/>
                <a:latin typeface="Consolas" panose="020B0609020204030204" pitchFamily="49" charset="0"/>
                <a:ea typeface="JetBrains Mono"/>
              </a:rPr>
              <a:t>'1001'</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a:ln>
                  <a:noFill/>
                </a:ln>
                <a:solidFill>
                  <a:srgbClr val="067D17"/>
                </a:solidFill>
                <a:effectLst/>
                <a:latin typeface="Consolas" panose="020B0609020204030204" pitchFamily="49" charset="0"/>
                <a:ea typeface="JetBrains Mono"/>
              </a:rPr>
              <a:t>'todo-test1'</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INSERT INTO </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user_profile (user_id, name) </a:t>
            </a: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VALUES </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a:ln>
                  <a:noFill/>
                </a:ln>
                <a:solidFill>
                  <a:srgbClr val="067D17"/>
                </a:solidFill>
                <a:effectLst/>
                <a:latin typeface="Consolas" panose="020B0609020204030204" pitchFamily="49" charset="0"/>
                <a:ea typeface="JetBrains Mono"/>
              </a:rPr>
              <a:t>'1002'</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a:ln>
                  <a:noFill/>
                </a:ln>
                <a:solidFill>
                  <a:srgbClr val="067D17"/>
                </a:solidFill>
                <a:effectLst/>
                <a:latin typeface="Consolas" panose="020B0609020204030204" pitchFamily="49" charset="0"/>
                <a:ea typeface="JetBrains Mono"/>
              </a:rPr>
              <a:t>'todo-test2'</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INSERT INTO </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todo (todo_id, text, completed, user_id) </a:t>
            </a: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VALUES </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a:ln>
                  <a:noFill/>
                </a:ln>
                <a:solidFill>
                  <a:srgbClr val="1750EB"/>
                </a:solidFill>
                <a:effectLst/>
                <a:latin typeface="Consolas" panose="020B0609020204030204" pitchFamily="49" charset="0"/>
                <a:ea typeface="JetBrains Mono"/>
              </a:rPr>
              <a:t>2001</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a:ln>
                  <a:noFill/>
                </a:ln>
                <a:solidFill>
                  <a:srgbClr val="067D17"/>
                </a:solidFill>
                <a:effectLst/>
                <a:latin typeface="Consolas" panose="020B0609020204030204" pitchFamily="49" charset="0"/>
                <a:ea typeface="ＭＳ ゴシック" panose="020B0609070205080204" pitchFamily="49" charset="-128"/>
              </a:rPr>
              <a:t>やること１</a:t>
            </a:r>
            <a:r>
              <a:rPr kumimoji="0" lang="ja-JP" altLang="ja-JP" sz="900" b="0" i="0" u="none" strike="noStrike" cap="none" normalizeH="0" baseline="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true</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a:ln>
                  <a:noFill/>
                </a:ln>
                <a:solidFill>
                  <a:srgbClr val="067D17"/>
                </a:solidFill>
                <a:effectLst/>
                <a:latin typeface="Consolas" panose="020B0609020204030204" pitchFamily="49" charset="0"/>
                <a:ea typeface="JetBrains Mono"/>
              </a:rPr>
              <a:t>'1001'</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INSERT INTO </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todo (todo_id, text, completed, user_id) </a:t>
            </a: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VALUES </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a:ln>
                  <a:noFill/>
                </a:ln>
                <a:solidFill>
                  <a:srgbClr val="1750EB"/>
                </a:solidFill>
                <a:effectLst/>
                <a:latin typeface="Consolas" panose="020B0609020204030204" pitchFamily="49" charset="0"/>
                <a:ea typeface="JetBrains Mono"/>
              </a:rPr>
              <a:t>2002</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a:ln>
                  <a:noFill/>
                </a:ln>
                <a:solidFill>
                  <a:srgbClr val="067D17"/>
                </a:solidFill>
                <a:effectLst/>
                <a:latin typeface="Consolas" panose="020B0609020204030204" pitchFamily="49" charset="0"/>
                <a:ea typeface="ＭＳ ゴシック" panose="020B0609070205080204" pitchFamily="49" charset="-128"/>
              </a:rPr>
              <a:t>やること２</a:t>
            </a:r>
            <a:r>
              <a:rPr kumimoji="0" lang="ja-JP" altLang="ja-JP" sz="900" b="0" i="0" u="none" strike="noStrike" cap="none" normalizeH="0" baseline="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false</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a:ln>
                  <a:noFill/>
                </a:ln>
                <a:solidFill>
                  <a:srgbClr val="067D17"/>
                </a:solidFill>
                <a:effectLst/>
                <a:latin typeface="Consolas" panose="020B0609020204030204" pitchFamily="49" charset="0"/>
                <a:ea typeface="JetBrains Mono"/>
              </a:rPr>
              <a:t>'1001'</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INSERT INTO </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todo (todo_id, text, completed, user_id) </a:t>
            </a: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VALUES </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a:ln>
                  <a:noFill/>
                </a:ln>
                <a:solidFill>
                  <a:srgbClr val="1750EB"/>
                </a:solidFill>
                <a:effectLst/>
                <a:latin typeface="Consolas" panose="020B0609020204030204" pitchFamily="49" charset="0"/>
                <a:ea typeface="JetBrains Mono"/>
              </a:rPr>
              <a:t>2003</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a:ln>
                  <a:noFill/>
                </a:ln>
                <a:solidFill>
                  <a:srgbClr val="067D17"/>
                </a:solidFill>
                <a:effectLst/>
                <a:latin typeface="Consolas" panose="020B0609020204030204" pitchFamily="49" charset="0"/>
                <a:ea typeface="ＭＳ ゴシック" panose="020B0609070205080204" pitchFamily="49" charset="-128"/>
              </a:rPr>
              <a:t>やること３</a:t>
            </a:r>
            <a:r>
              <a:rPr kumimoji="0" lang="ja-JP" altLang="ja-JP" sz="900" b="0" i="0" u="none" strike="noStrike" cap="none" normalizeH="0" baseline="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false</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a:ln>
                  <a:noFill/>
                </a:ln>
                <a:solidFill>
                  <a:srgbClr val="067D17"/>
                </a:solidFill>
                <a:effectLst/>
                <a:latin typeface="Consolas" panose="020B0609020204030204" pitchFamily="49" charset="0"/>
                <a:ea typeface="JetBrains Mono"/>
              </a:rPr>
              <a:t>'1002'</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a:t>
            </a:r>
            <a:endParaRPr kumimoji="0" lang="ja-JP" altLang="ja-JP" sz="1800" b="0" i="0" u="none" strike="noStrike" cap="none" normalizeH="0" baseline="0">
              <a:ln>
                <a:noFill/>
              </a:ln>
              <a:solidFill>
                <a:schemeClr val="tx1"/>
              </a:solidFill>
              <a:effectLst/>
              <a:latin typeface="Consolas" panose="020B0609020204030204" pitchFamily="49" charset="0"/>
            </a:endParaRPr>
          </a:p>
        </p:txBody>
      </p:sp>
    </p:spTree>
    <p:extLst>
      <p:ext uri="{BB962C8B-B14F-4D97-AF65-F5344CB8AC3E}">
        <p14:creationId xmlns:p14="http://schemas.microsoft.com/office/powerpoint/2010/main" val="1007367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ハンズオンのゴール</a:t>
            </a:r>
          </a:p>
        </p:txBody>
      </p:sp>
      <p:sp>
        <p:nvSpPr>
          <p:cNvPr id="4" name="テキスト ボックス 3">
            <a:extLst>
              <a:ext uri="{FF2B5EF4-FFF2-40B4-BE49-F238E27FC236}">
                <a16:creationId xmlns:a16="http://schemas.microsoft.com/office/drawing/2014/main" id="{60E481D4-A9A8-4C0B-8729-0AEF9198E0F8}"/>
              </a:ext>
            </a:extLst>
          </p:cNvPr>
          <p:cNvSpPr txBox="1"/>
          <p:nvPr/>
        </p:nvSpPr>
        <p:spPr>
          <a:xfrm>
            <a:off x="1323965" y="4363521"/>
            <a:ext cx="9182561" cy="1030347"/>
          </a:xfrm>
          <a:prstGeom prst="rect">
            <a:avLst/>
          </a:prstGeom>
          <a:noFill/>
        </p:spPr>
        <p:txBody>
          <a:bodyPr wrap="square" rtlCol="0">
            <a:spAutoFit/>
          </a:bodyPr>
          <a:lstStyle/>
          <a:p>
            <a:pPr>
              <a:lnSpc>
                <a:spcPts val="2400"/>
              </a:lnSpc>
            </a:pPr>
            <a:r>
              <a:rPr kumimoji="1" lang="en-US" altLang="ja-JP" sz="3600" dirty="0">
                <a:latin typeface="Meiryo UI" panose="020B0604030504040204" pitchFamily="50" charset="-128"/>
                <a:ea typeface="Meiryo UI" panose="020B0604030504040204" pitchFamily="50" charset="-128"/>
              </a:rPr>
              <a:t>REST</a:t>
            </a:r>
          </a:p>
          <a:p>
            <a:pPr>
              <a:lnSpc>
                <a:spcPts val="2400"/>
              </a:lnSpc>
            </a:pPr>
            <a:r>
              <a:rPr kumimoji="1" lang="ja-JP" altLang="en-US" sz="3600" dirty="0">
                <a:latin typeface="Meiryo UI" panose="020B0604030504040204" pitchFamily="50" charset="-128"/>
                <a:ea typeface="Meiryo UI" panose="020B0604030504040204" pitchFamily="50" charset="-128"/>
              </a:rPr>
              <a:t>　　　　　　　　　＜　　</a:t>
            </a:r>
            <a:r>
              <a:rPr kumimoji="1" lang="en-US" altLang="ja-JP" sz="3600" dirty="0">
                <a:highlight>
                  <a:srgbClr val="FFFF00"/>
                </a:highlight>
                <a:latin typeface="Meiryo UI" panose="020B0604030504040204" pitchFamily="50" charset="-128"/>
                <a:ea typeface="Meiryo UI" panose="020B0604030504040204" pitchFamily="50" charset="-128"/>
              </a:rPr>
              <a:t>API</a:t>
            </a:r>
            <a:r>
              <a:rPr kumimoji="1" lang="ja-JP" altLang="en-US" sz="3600" dirty="0">
                <a:highlight>
                  <a:srgbClr val="FFFF00"/>
                </a:highlight>
                <a:latin typeface="Meiryo UI" panose="020B0604030504040204" pitchFamily="50" charset="-128"/>
                <a:ea typeface="Meiryo UI" panose="020B0604030504040204" pitchFamily="50" charset="-128"/>
              </a:rPr>
              <a:t>の作り方　　⇒</a:t>
            </a:r>
            <a:r>
              <a:rPr kumimoji="1" lang="en-US" altLang="ja-JP" sz="3600" dirty="0">
                <a:highlight>
                  <a:srgbClr val="FFFF00"/>
                </a:highlight>
                <a:latin typeface="Meiryo UI" panose="020B0604030504040204" pitchFamily="50" charset="-128"/>
                <a:ea typeface="Meiryo UI" panose="020B0604030504040204" pitchFamily="50" charset="-128"/>
              </a:rPr>
              <a:t>	</a:t>
            </a:r>
            <a:r>
              <a:rPr kumimoji="1" lang="ja-JP" altLang="en-US" sz="3600" dirty="0">
                <a:highlight>
                  <a:srgbClr val="FFFF00"/>
                </a:highlight>
                <a:latin typeface="Meiryo UI" panose="020B0604030504040204" pitchFamily="50" charset="-128"/>
                <a:ea typeface="Meiryo UI" panose="020B0604030504040204" pitchFamily="50" charset="-128"/>
              </a:rPr>
              <a:t>　体験</a:t>
            </a:r>
            <a:endParaRPr kumimoji="1" lang="en-US" altLang="ja-JP" sz="3600" dirty="0">
              <a:highlight>
                <a:srgbClr val="FFFF00"/>
              </a:highlight>
              <a:latin typeface="Meiryo UI" panose="020B0604030504040204" pitchFamily="50" charset="-128"/>
              <a:ea typeface="Meiryo UI" panose="020B0604030504040204" pitchFamily="50" charset="-128"/>
            </a:endParaRPr>
          </a:p>
          <a:p>
            <a:pPr>
              <a:lnSpc>
                <a:spcPts val="2400"/>
              </a:lnSpc>
            </a:pPr>
            <a:r>
              <a:rPr kumimoji="1" lang="en-US" altLang="ja-JP" sz="3600" dirty="0" err="1">
                <a:latin typeface="Meiryo UI" panose="020B0604030504040204" pitchFamily="50" charset="-128"/>
                <a:ea typeface="Meiryo UI" panose="020B0604030504040204" pitchFamily="50" charset="-128"/>
              </a:rPr>
              <a:t>Nablarch</a:t>
            </a:r>
            <a:endParaRPr kumimoji="1" lang="en-US" altLang="ja-JP" sz="3600" dirty="0">
              <a:latin typeface="Meiryo UI" panose="020B0604030504040204" pitchFamily="50" charset="-128"/>
              <a:ea typeface="Meiryo UI" panose="020B0604030504040204" pitchFamily="50" charset="-128"/>
            </a:endParaRPr>
          </a:p>
        </p:txBody>
      </p:sp>
      <p:sp>
        <p:nvSpPr>
          <p:cNvPr id="8" name="テキスト ボックス 7">
            <a:extLst>
              <a:ext uri="{FF2B5EF4-FFF2-40B4-BE49-F238E27FC236}">
                <a16:creationId xmlns:a16="http://schemas.microsoft.com/office/drawing/2014/main" id="{247F2356-F77C-4730-A52A-BB76645B0716}"/>
              </a:ext>
            </a:extLst>
          </p:cNvPr>
          <p:cNvSpPr txBox="1"/>
          <p:nvPr/>
        </p:nvSpPr>
        <p:spPr>
          <a:xfrm>
            <a:off x="715816" y="1308543"/>
            <a:ext cx="10888049" cy="2092496"/>
          </a:xfrm>
          <a:prstGeom prst="rect">
            <a:avLst/>
          </a:prstGeom>
          <a:noFill/>
        </p:spPr>
        <p:txBody>
          <a:bodyPr wrap="square" rtlCol="0">
            <a:spAutoFit/>
          </a:bodyPr>
          <a:lstStyle/>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API</a:t>
            </a:r>
            <a:r>
              <a:rPr kumimoji="1" lang="ja-JP" altLang="en-US" sz="2000" dirty="0">
                <a:highlight>
                  <a:srgbClr val="FFFF00"/>
                </a:highlight>
                <a:latin typeface="Meiryo UI" panose="020B0604030504040204" pitchFamily="50" charset="-128"/>
                <a:ea typeface="Meiryo UI" panose="020B0604030504040204" pitchFamily="50" charset="-128"/>
              </a:rPr>
              <a:t>の作り方を体験する</a:t>
            </a:r>
            <a:r>
              <a:rPr kumimoji="1" lang="ja-JP" altLang="en-US" sz="2000" dirty="0">
                <a:latin typeface="Meiryo UI" panose="020B0604030504040204" pitchFamily="50" charset="-128"/>
                <a:ea typeface="Meiryo UI" panose="020B0604030504040204" pitchFamily="50" charset="-128"/>
              </a:rPr>
              <a:t>がゴールです。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REST</a:t>
            </a:r>
            <a:r>
              <a:rPr kumimoji="1" lang="ja-JP" altLang="en-US" sz="2000" dirty="0">
                <a:latin typeface="Meiryo UI" panose="020B0604030504040204" pitchFamily="50" charset="-128"/>
                <a:ea typeface="Meiryo UI" panose="020B0604030504040204" pitchFamily="50" charset="-128"/>
              </a:rPr>
              <a:t>の仕様や</a:t>
            </a:r>
            <a:r>
              <a:rPr kumimoji="1" lang="en-US" altLang="ja-JP" sz="2000" dirty="0" err="1">
                <a:latin typeface="Meiryo UI" panose="020B0604030504040204" pitchFamily="50" charset="-128"/>
                <a:ea typeface="Meiryo UI" panose="020B0604030504040204" pitchFamily="50" charset="-128"/>
              </a:rPr>
              <a:t>Nablarch</a:t>
            </a:r>
            <a:r>
              <a:rPr kumimoji="1" lang="ja-JP" altLang="en-US" sz="2000" dirty="0">
                <a:latin typeface="Meiryo UI" panose="020B0604030504040204" pitchFamily="50" charset="-128"/>
                <a:ea typeface="Meiryo UI" panose="020B0604030504040204" pitchFamily="50" charset="-128"/>
              </a:rPr>
              <a:t>の使い方は細かく説明しないです。（質問はしても大丈夫です！）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API</a:t>
            </a:r>
            <a:r>
              <a:rPr kumimoji="1" lang="ja-JP" altLang="en-US" sz="2000" dirty="0">
                <a:latin typeface="Meiryo UI" panose="020B0604030504040204" pitchFamily="50" charset="-128"/>
                <a:ea typeface="Meiryo UI" panose="020B0604030504040204" pitchFamily="50" charset="-128"/>
              </a:rPr>
              <a:t>の開発に必要となる技術要素をできるだけ多く体験できるように構成しています。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そのため、じっくりコーディングするより、ショートカットしてどんどん進めていくハンズオンです。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皆さんが作業しただけにならず、皆さんに</a:t>
            </a:r>
            <a:r>
              <a:rPr kumimoji="1" lang="en-US" altLang="ja-JP" sz="2000" dirty="0">
                <a:highlight>
                  <a:srgbClr val="FFFF00"/>
                </a:highlight>
                <a:latin typeface="Meiryo UI" panose="020B0604030504040204" pitchFamily="50" charset="-128"/>
                <a:ea typeface="Meiryo UI" panose="020B0604030504040204" pitchFamily="50" charset="-128"/>
              </a:rPr>
              <a:t>API</a:t>
            </a:r>
            <a:r>
              <a:rPr kumimoji="1" lang="ja-JP" altLang="en-US" sz="2000" dirty="0">
                <a:highlight>
                  <a:srgbClr val="FFFF00"/>
                </a:highlight>
                <a:latin typeface="Meiryo UI" panose="020B0604030504040204" pitchFamily="50" charset="-128"/>
                <a:ea typeface="Meiryo UI" panose="020B0604030504040204" pitchFamily="50" charset="-128"/>
              </a:rPr>
              <a:t>の作り方</a:t>
            </a:r>
            <a:r>
              <a:rPr kumimoji="1" lang="ja-JP" altLang="en-US" sz="2000" dirty="0">
                <a:latin typeface="Meiryo UI" panose="020B0604030504040204" pitchFamily="50" charset="-128"/>
                <a:ea typeface="Meiryo UI" panose="020B0604030504040204" pitchFamily="50" charset="-128"/>
              </a:rPr>
              <a:t>を持ち帰ってもらえるように頑張ります！</a:t>
            </a:r>
            <a:endParaRPr kumimoji="1" lang="en-US" altLang="ja-JP" sz="2000" dirty="0">
              <a:latin typeface="Meiryo UI" panose="020B0604030504040204" pitchFamily="50" charset="-128"/>
              <a:ea typeface="Meiryo UI" panose="020B0604030504040204" pitchFamily="50" charset="-128"/>
            </a:endParaRPr>
          </a:p>
        </p:txBody>
      </p:sp>
      <p:sp>
        <p:nvSpPr>
          <p:cNvPr id="2" name="スライド番号プレースホルダー 1">
            <a:extLst>
              <a:ext uri="{FF2B5EF4-FFF2-40B4-BE49-F238E27FC236}">
                <a16:creationId xmlns:a16="http://schemas.microsoft.com/office/drawing/2014/main" id="{69B16EA2-3329-4272-9AD7-2BB492FD8FEB}"/>
              </a:ext>
            </a:extLst>
          </p:cNvPr>
          <p:cNvSpPr>
            <a:spLocks noGrp="1"/>
          </p:cNvSpPr>
          <p:nvPr>
            <p:ph type="sldNum" sz="quarter" idx="12"/>
          </p:nvPr>
        </p:nvSpPr>
        <p:spPr/>
        <p:txBody>
          <a:bodyPr/>
          <a:lstStyle/>
          <a:p>
            <a:fld id="{A783C381-2822-4F05-8A88-66F73725CF2D}" type="slidenum">
              <a:rPr kumimoji="1" lang="ja-JP" altLang="en-US" smtClean="0"/>
              <a:t>9</a:t>
            </a:fld>
            <a:endParaRPr kumimoji="1" lang="ja-JP" altLang="en-US"/>
          </a:p>
        </p:txBody>
      </p:sp>
    </p:spTree>
    <p:extLst>
      <p:ext uri="{BB962C8B-B14F-4D97-AF65-F5344CB8AC3E}">
        <p14:creationId xmlns:p14="http://schemas.microsoft.com/office/powerpoint/2010/main" val="102374253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622570" y="900000"/>
            <a:ext cx="10846341" cy="4796492"/>
          </a:xfrm>
          <a:prstGeom prst="rect">
            <a:avLst/>
          </a:prstGeom>
          <a:noFill/>
          <a:ln>
            <a:noFill/>
          </a:ln>
          <a:effectLst/>
        </p:spPr>
        <p:txBody>
          <a:bodyPr wrap="square" tIns="360000" bIns="360000" rtlCol="0" anchor="ctr">
            <a:noAutofit/>
          </a:bodyPr>
          <a:lstStyle/>
          <a:p>
            <a:r>
              <a:rPr lang="ja-JP" altLang="en-US" sz="4400" b="1" dirty="0">
                <a:solidFill>
                  <a:schemeClr val="bg1"/>
                </a:solidFill>
                <a:latin typeface="Meiryo UI" panose="020B0604030504040204" pitchFamily="50" charset="-128"/>
                <a:ea typeface="Meiryo UI" panose="020B0604030504040204" pitchFamily="50" charset="-128"/>
              </a:rPr>
              <a:t>質問タイム</a:t>
            </a:r>
            <a:endParaRPr lang="en-US" altLang="ja-JP" sz="4400" b="1" dirty="0">
              <a:solidFill>
                <a:schemeClr val="bg1"/>
              </a:solidFill>
              <a:latin typeface="Meiryo UI" panose="020B0604030504040204" pitchFamily="50" charset="-128"/>
              <a:ea typeface="Meiryo UI" panose="020B0604030504040204" pitchFamily="50" charset="-128"/>
            </a:endParaRPr>
          </a:p>
          <a:p>
            <a:endParaRPr lang="en-US" altLang="ja-JP" sz="4400" b="1" dirty="0">
              <a:solidFill>
                <a:schemeClr val="bg1"/>
              </a:solidFill>
              <a:latin typeface="Meiryo UI" panose="020B0604030504040204" pitchFamily="50" charset="-128"/>
              <a:ea typeface="Meiryo UI" panose="020B0604030504040204" pitchFamily="50" charset="-128"/>
            </a:endParaRPr>
          </a:p>
          <a:p>
            <a:r>
              <a:rPr lang="en-US" altLang="ja-JP" sz="4400" b="1" dirty="0">
                <a:solidFill>
                  <a:schemeClr val="bg1"/>
                </a:solidFill>
                <a:latin typeface="Meiryo UI" panose="020B0604030504040204" pitchFamily="50" charset="-128"/>
                <a:ea typeface="Meiryo UI" panose="020B0604030504040204" pitchFamily="50" charset="-128"/>
              </a:rPr>
              <a:t>REST</a:t>
            </a:r>
            <a:r>
              <a:rPr lang="ja-JP" altLang="en-US" sz="4400" b="1" dirty="0">
                <a:solidFill>
                  <a:schemeClr val="bg1"/>
                </a:solidFill>
                <a:latin typeface="Meiryo UI" panose="020B0604030504040204" pitchFamily="50" charset="-128"/>
                <a:ea typeface="Meiryo UI" panose="020B0604030504040204" pitchFamily="50" charset="-128"/>
              </a:rPr>
              <a:t> </a:t>
            </a:r>
            <a:r>
              <a:rPr lang="en-US" altLang="ja-JP" sz="4400" b="1" dirty="0">
                <a:solidFill>
                  <a:schemeClr val="bg1"/>
                </a:solidFill>
                <a:latin typeface="Meiryo UI" panose="020B0604030504040204" pitchFamily="50" charset="-128"/>
                <a:ea typeface="Meiryo UI" panose="020B0604030504040204" pitchFamily="50" charset="-128"/>
              </a:rPr>
              <a:t>API</a:t>
            </a:r>
            <a:r>
              <a:rPr lang="ja-JP" altLang="en-US" sz="4400" b="1" dirty="0">
                <a:solidFill>
                  <a:schemeClr val="bg1"/>
                </a:solidFill>
                <a:latin typeface="Meiryo UI" panose="020B0604030504040204" pitchFamily="50" charset="-128"/>
                <a:ea typeface="Meiryo UI" panose="020B0604030504040204" pitchFamily="50" charset="-128"/>
              </a:rPr>
              <a:t>のテスト作成は難しいですか？</a:t>
            </a:r>
            <a:endParaRPr lang="en-US" altLang="ja-JP" sz="4400" b="1" dirty="0">
              <a:solidFill>
                <a:schemeClr val="bg1"/>
              </a:solidFill>
              <a:latin typeface="Meiryo UI" panose="020B0604030504040204" pitchFamily="50" charset="-128"/>
              <a:ea typeface="Meiryo UI" panose="020B0604030504040204" pitchFamily="50" charset="-128"/>
            </a:endParaRPr>
          </a:p>
        </p:txBody>
      </p:sp>
      <p:sp>
        <p:nvSpPr>
          <p:cNvPr id="3" name="スライド番号プレースホルダー 2">
            <a:extLst>
              <a:ext uri="{FF2B5EF4-FFF2-40B4-BE49-F238E27FC236}">
                <a16:creationId xmlns:a16="http://schemas.microsoft.com/office/drawing/2014/main" id="{6F448A2C-9C5D-4263-A831-BD5C7B1E0ACF}"/>
              </a:ext>
            </a:extLst>
          </p:cNvPr>
          <p:cNvSpPr>
            <a:spLocks noGrp="1"/>
          </p:cNvSpPr>
          <p:nvPr>
            <p:ph type="sldNum" sz="quarter" idx="12"/>
          </p:nvPr>
        </p:nvSpPr>
        <p:spPr/>
        <p:txBody>
          <a:bodyPr/>
          <a:lstStyle/>
          <a:p>
            <a:fld id="{A783C381-2822-4F05-8A88-66F73725CF2D}" type="slidenum">
              <a:rPr kumimoji="1" lang="ja-JP" altLang="en-US" smtClean="0"/>
              <a:t>90</a:t>
            </a:fld>
            <a:endParaRPr kumimoji="1" lang="ja-JP" altLang="en-US"/>
          </a:p>
        </p:txBody>
      </p:sp>
    </p:spTree>
    <p:extLst>
      <p:ext uri="{BB962C8B-B14F-4D97-AF65-F5344CB8AC3E}">
        <p14:creationId xmlns:p14="http://schemas.microsoft.com/office/powerpoint/2010/main" val="60887521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622570" y="900000"/>
            <a:ext cx="10846341" cy="4796492"/>
          </a:xfrm>
          <a:prstGeom prst="rect">
            <a:avLst/>
          </a:prstGeom>
          <a:noFill/>
          <a:ln>
            <a:noFill/>
          </a:ln>
          <a:effectLst/>
        </p:spPr>
        <p:txBody>
          <a:bodyPr wrap="square" tIns="360000" bIns="360000" rtlCol="0" anchor="ctr">
            <a:noAutofit/>
          </a:bodyPr>
          <a:lstStyle/>
          <a:p>
            <a:r>
              <a:rPr lang="en-US" altLang="ja-JP" sz="4400" b="1" dirty="0">
                <a:solidFill>
                  <a:schemeClr val="bg1"/>
                </a:solidFill>
                <a:latin typeface="Meiryo UI" panose="020B0604030504040204" pitchFamily="50" charset="-128"/>
                <a:ea typeface="Meiryo UI" panose="020B0604030504040204" pitchFamily="50" charset="-128"/>
              </a:rPr>
              <a:t>10</a:t>
            </a:r>
            <a:r>
              <a:rPr lang="ja-JP" altLang="en-US" sz="4400" b="1" dirty="0">
                <a:solidFill>
                  <a:schemeClr val="bg1"/>
                </a:solidFill>
                <a:latin typeface="Meiryo UI" panose="020B0604030504040204" pitchFamily="50" charset="-128"/>
                <a:ea typeface="Meiryo UI" panose="020B0604030504040204" pitchFamily="50" charset="-128"/>
              </a:rPr>
              <a:t>分休憩</a:t>
            </a:r>
            <a:endParaRPr lang="en-US" altLang="ja-JP" sz="4400" b="1" dirty="0">
              <a:solidFill>
                <a:schemeClr val="bg1"/>
              </a:solidFill>
              <a:latin typeface="Meiryo UI" panose="020B0604030504040204" pitchFamily="50" charset="-128"/>
              <a:ea typeface="Meiryo UI" panose="020B0604030504040204" pitchFamily="50" charset="-128"/>
            </a:endParaRPr>
          </a:p>
          <a:p>
            <a:endParaRPr lang="en-US" altLang="ja-JP" sz="4400" b="1" dirty="0">
              <a:solidFill>
                <a:schemeClr val="bg1"/>
              </a:solidFill>
              <a:latin typeface="Meiryo UI" panose="020B0604030504040204" pitchFamily="50" charset="-128"/>
              <a:ea typeface="Meiryo UI" panose="020B0604030504040204" pitchFamily="50" charset="-128"/>
            </a:endParaRPr>
          </a:p>
          <a:p>
            <a:r>
              <a:rPr lang="ja-JP" altLang="en-US" sz="4400" b="1" dirty="0">
                <a:solidFill>
                  <a:schemeClr val="bg1"/>
                </a:solidFill>
                <a:latin typeface="Meiryo UI" panose="020B0604030504040204" pitchFamily="50" charset="-128"/>
                <a:ea typeface="Meiryo UI" panose="020B0604030504040204" pitchFamily="50" charset="-128"/>
              </a:rPr>
              <a:t>休憩中は質問</a:t>
            </a:r>
            <a:r>
              <a:rPr lang="en-US" altLang="ja-JP" sz="4400" b="1" dirty="0">
                <a:solidFill>
                  <a:schemeClr val="bg1"/>
                </a:solidFill>
                <a:latin typeface="Meiryo UI" panose="020B0604030504040204" pitchFamily="50" charset="-128"/>
                <a:ea typeface="Meiryo UI" panose="020B0604030504040204" pitchFamily="50" charset="-128"/>
              </a:rPr>
              <a:t>OK</a:t>
            </a:r>
            <a:r>
              <a:rPr lang="ja-JP" altLang="en-US" sz="4400" b="1" dirty="0">
                <a:solidFill>
                  <a:schemeClr val="bg1"/>
                </a:solidFill>
                <a:latin typeface="Meiryo UI" panose="020B0604030504040204" pitchFamily="50" charset="-128"/>
                <a:ea typeface="Meiryo UI" panose="020B0604030504040204" pitchFamily="50" charset="-128"/>
              </a:rPr>
              <a:t>です！</a:t>
            </a:r>
            <a:endParaRPr lang="en-US" altLang="ja-JP" sz="4400" b="1" dirty="0">
              <a:solidFill>
                <a:schemeClr val="bg1"/>
              </a:solidFill>
              <a:latin typeface="Meiryo UI" panose="020B0604030504040204" pitchFamily="50" charset="-128"/>
              <a:ea typeface="Meiryo UI" panose="020B0604030504040204" pitchFamily="50" charset="-128"/>
            </a:endParaRPr>
          </a:p>
        </p:txBody>
      </p:sp>
      <p:sp>
        <p:nvSpPr>
          <p:cNvPr id="3" name="スライド番号プレースホルダー 2">
            <a:extLst>
              <a:ext uri="{FF2B5EF4-FFF2-40B4-BE49-F238E27FC236}">
                <a16:creationId xmlns:a16="http://schemas.microsoft.com/office/drawing/2014/main" id="{6F448A2C-9C5D-4263-A831-BD5C7B1E0ACF}"/>
              </a:ext>
            </a:extLst>
          </p:cNvPr>
          <p:cNvSpPr>
            <a:spLocks noGrp="1"/>
          </p:cNvSpPr>
          <p:nvPr>
            <p:ph type="sldNum" sz="quarter" idx="12"/>
          </p:nvPr>
        </p:nvSpPr>
        <p:spPr/>
        <p:txBody>
          <a:bodyPr/>
          <a:lstStyle/>
          <a:p>
            <a:fld id="{A783C381-2822-4F05-8A88-66F73725CF2D}" type="slidenum">
              <a:rPr kumimoji="1" lang="ja-JP" altLang="en-US" smtClean="0"/>
              <a:t>91</a:t>
            </a:fld>
            <a:endParaRPr kumimoji="1" lang="ja-JP" altLang="en-US"/>
          </a:p>
        </p:txBody>
      </p:sp>
    </p:spTree>
    <p:extLst>
      <p:ext uri="{BB962C8B-B14F-4D97-AF65-F5344CB8AC3E}">
        <p14:creationId xmlns:p14="http://schemas.microsoft.com/office/powerpoint/2010/main" val="246203323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0" y="900000"/>
            <a:ext cx="12188389" cy="4796492"/>
          </a:xfrm>
          <a:prstGeom prst="rect">
            <a:avLst/>
          </a:prstGeom>
          <a:noFill/>
          <a:ln>
            <a:noFill/>
          </a:ln>
          <a:effectLst/>
        </p:spPr>
        <p:txBody>
          <a:bodyPr wrap="square" tIns="360000" bIns="360000" rtlCol="0" anchor="ctr">
            <a:noAutofit/>
          </a:bodyPr>
          <a:lstStyle/>
          <a:p>
            <a:pPr algn="ctr"/>
            <a:r>
              <a:rPr lang="en-US" altLang="ja-JP" sz="4400" b="1" dirty="0">
                <a:solidFill>
                  <a:schemeClr val="bg1"/>
                </a:solidFill>
                <a:latin typeface="Meiryo UI" panose="020B0604030504040204" pitchFamily="50" charset="-128"/>
                <a:ea typeface="Meiryo UI" panose="020B0604030504040204" pitchFamily="50" charset="-128"/>
              </a:rPr>
              <a:t>ToDo</a:t>
            </a:r>
            <a:r>
              <a:rPr lang="ja-JP" altLang="en-US" sz="4400" b="1" dirty="0">
                <a:solidFill>
                  <a:schemeClr val="bg1"/>
                </a:solidFill>
                <a:latin typeface="Meiryo UI" panose="020B0604030504040204" pitchFamily="50" charset="-128"/>
                <a:ea typeface="Meiryo UI" panose="020B0604030504040204" pitchFamily="50" charset="-128"/>
              </a:rPr>
              <a:t>登録の作成</a:t>
            </a:r>
            <a:r>
              <a:rPr lang="en-US" altLang="ja-JP" sz="4400" b="1" dirty="0">
                <a:solidFill>
                  <a:schemeClr val="bg1"/>
                </a:solidFill>
                <a:latin typeface="Meiryo UI" panose="020B0604030504040204" pitchFamily="50" charset="-128"/>
                <a:ea typeface="Meiryo UI" panose="020B0604030504040204" pitchFamily="50" charset="-128"/>
              </a:rPr>
              <a:t>/</a:t>
            </a:r>
            <a:r>
              <a:rPr lang="ja-JP" altLang="en-US" sz="4400" b="1" dirty="0">
                <a:solidFill>
                  <a:schemeClr val="bg1"/>
                </a:solidFill>
                <a:latin typeface="Meiryo UI" panose="020B0604030504040204" pitchFamily="50" charset="-128"/>
                <a:ea typeface="Meiryo UI" panose="020B0604030504040204" pitchFamily="50" charset="-128"/>
              </a:rPr>
              <a:t>テスト</a:t>
            </a:r>
            <a:endParaRPr lang="en-US" altLang="ja-JP" sz="4400" b="1" dirty="0">
              <a:solidFill>
                <a:schemeClr val="bg1"/>
              </a:solidFill>
              <a:latin typeface="Meiryo UI" panose="020B0604030504040204" pitchFamily="50" charset="-128"/>
              <a:ea typeface="Meiryo UI" panose="020B0604030504040204" pitchFamily="50" charset="-128"/>
            </a:endParaRPr>
          </a:p>
        </p:txBody>
      </p:sp>
      <p:sp>
        <p:nvSpPr>
          <p:cNvPr id="3" name="スライド番号プレースホルダー 2">
            <a:extLst>
              <a:ext uri="{FF2B5EF4-FFF2-40B4-BE49-F238E27FC236}">
                <a16:creationId xmlns:a16="http://schemas.microsoft.com/office/drawing/2014/main" id="{321E0297-002D-4A75-89F3-0A09CB1787EB}"/>
              </a:ext>
            </a:extLst>
          </p:cNvPr>
          <p:cNvSpPr>
            <a:spLocks noGrp="1"/>
          </p:cNvSpPr>
          <p:nvPr>
            <p:ph type="sldNum" sz="quarter" idx="12"/>
          </p:nvPr>
        </p:nvSpPr>
        <p:spPr/>
        <p:txBody>
          <a:bodyPr/>
          <a:lstStyle/>
          <a:p>
            <a:fld id="{A783C381-2822-4F05-8A88-66F73725CF2D}" type="slidenum">
              <a:rPr kumimoji="1" lang="ja-JP" altLang="en-US" smtClean="0"/>
              <a:t>92</a:t>
            </a:fld>
            <a:endParaRPr kumimoji="1" lang="ja-JP" altLang="en-US"/>
          </a:p>
        </p:txBody>
      </p:sp>
    </p:spTree>
    <p:extLst>
      <p:ext uri="{BB962C8B-B14F-4D97-AF65-F5344CB8AC3E}">
        <p14:creationId xmlns:p14="http://schemas.microsoft.com/office/powerpoint/2010/main" val="300103033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ToDo</a:t>
            </a:r>
            <a:r>
              <a:rPr kumimoji="1" lang="ja-JP" altLang="en-US" sz="2800" b="1" dirty="0">
                <a:latin typeface="Meiryo UI" panose="020B0604030504040204" pitchFamily="50" charset="-128"/>
                <a:ea typeface="Meiryo UI" panose="020B0604030504040204" pitchFamily="50" charset="-128"/>
              </a:rPr>
              <a:t>登録</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93</a:t>
            </a:fld>
            <a:endParaRPr kumimoji="1" lang="ja-JP" altLang="en-US"/>
          </a:p>
        </p:txBody>
      </p:sp>
      <p:sp>
        <p:nvSpPr>
          <p:cNvPr id="5" name="Rectangle 1">
            <a:extLst>
              <a:ext uri="{FF2B5EF4-FFF2-40B4-BE49-F238E27FC236}">
                <a16:creationId xmlns:a16="http://schemas.microsoft.com/office/drawing/2014/main" id="{C2B3982F-69EE-4600-B541-07359A1207F9}"/>
              </a:ext>
            </a:extLst>
          </p:cNvPr>
          <p:cNvSpPr>
            <a:spLocks noChangeArrowheads="1"/>
          </p:cNvSpPr>
          <p:nvPr/>
        </p:nvSpPr>
        <p:spPr bwMode="auto">
          <a:xfrm>
            <a:off x="2709760" y="1294191"/>
            <a:ext cx="3386240" cy="3831818"/>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/api/todos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get: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a:t>
            </a:r>
            <a:r>
              <a:rPr kumimoji="0" lang="ja-JP" altLang="en-US" sz="900" b="0" i="0" u="none" strike="noStrike" cap="none" normalizeH="0" baseline="0" dirty="0">
                <a:ln>
                  <a:noFill/>
                </a:ln>
                <a:solidFill>
                  <a:schemeClr val="bg1">
                    <a:lumMod val="65000"/>
                  </a:schemeClr>
                </a:solidFill>
                <a:effectLst/>
                <a:latin typeface="Consolas" panose="020B0609020204030204" pitchFamily="49" charset="0"/>
                <a:ea typeface="JetBrains Mono"/>
              </a:rPr>
              <a:t>  ・・・</a:t>
            </a:r>
            <a:endParaRPr kumimoji="0" lang="en-US"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post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summary</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ToDo</a:t>
            </a:r>
            <a:r>
              <a:rPr kumimoji="0" lang="ja-JP" altLang="ja-JP" sz="900" b="0" i="0" u="none" strike="noStrike" cap="none" normalizeH="0" baseline="0" dirty="0">
                <a:ln>
                  <a:noFill/>
                </a:ln>
                <a:solidFill>
                  <a:srgbClr val="080808"/>
                </a:solidFill>
                <a:effectLst/>
                <a:latin typeface="Consolas" panose="020B0609020204030204" pitchFamily="49" charset="0"/>
                <a:ea typeface="ＭＳ ゴシック" panose="020B0609070205080204" pitchFamily="49" charset="-128"/>
              </a:rPr>
              <a:t>の登録</a:t>
            </a:r>
            <a:br>
              <a:rPr kumimoji="0" lang="ja-JP" altLang="ja-JP" sz="900" b="0" i="0" u="none" strike="noStrike" cap="none" normalizeH="0" baseline="0" dirty="0">
                <a:ln>
                  <a:noFill/>
                </a:ln>
                <a:solidFill>
                  <a:srgbClr val="080808"/>
                </a:solidFill>
                <a:effectLst/>
                <a:latin typeface="Consolas" panose="020B0609020204030204" pitchFamily="49" charset="0"/>
                <a:ea typeface="ＭＳ ゴシック" panose="020B0609070205080204" pitchFamily="49" charset="-128"/>
              </a:rPr>
            </a:br>
            <a:r>
              <a:rPr kumimoji="0" lang="ja-JP" altLang="ja-JP" sz="900" b="0" i="0" u="none" strike="noStrike" cap="none" normalizeH="0" baseline="0" dirty="0">
                <a:ln>
                  <a:noFill/>
                </a:ln>
                <a:solidFill>
                  <a:srgbClr val="080808"/>
                </a:solidFill>
                <a:effectLst/>
                <a:latin typeface="Consolas" panose="020B0609020204030204" pitchFamily="49" charset="0"/>
                <a:ea typeface="ＭＳ ゴシック" panose="020B0609070205080204" pitchFamily="49" charset="-128"/>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tags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 todos</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description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&gt;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ToDo</a:t>
            </a:r>
            <a:r>
              <a:rPr kumimoji="0" lang="ja-JP" altLang="ja-JP" sz="900" b="0" i="0" u="none" strike="noStrike" cap="none" normalizeH="0" baseline="0" dirty="0">
                <a:ln>
                  <a:noFill/>
                </a:ln>
                <a:solidFill>
                  <a:srgbClr val="080808"/>
                </a:solidFill>
                <a:effectLst/>
                <a:latin typeface="Consolas" panose="020B0609020204030204" pitchFamily="49" charset="0"/>
                <a:ea typeface="ＭＳ ゴシック" panose="020B0609070205080204" pitchFamily="49" charset="-128"/>
              </a:rPr>
              <a:t>を登録する。</a:t>
            </a:r>
            <a:br>
              <a:rPr kumimoji="0" lang="ja-JP" altLang="ja-JP" sz="900" b="0" i="0" u="none" strike="noStrike" cap="none" normalizeH="0" baseline="0" dirty="0">
                <a:ln>
                  <a:noFill/>
                </a:ln>
                <a:solidFill>
                  <a:srgbClr val="080808"/>
                </a:solidFill>
                <a:effectLst/>
                <a:latin typeface="Consolas" panose="020B0609020204030204" pitchFamily="49" charset="0"/>
                <a:ea typeface="ＭＳ ゴシック" panose="020B0609070205080204" pitchFamily="49" charset="-128"/>
              </a:rPr>
            </a:br>
            <a:r>
              <a:rPr kumimoji="0" lang="ja-JP" altLang="ja-JP" sz="900" b="0" i="0" u="none" strike="noStrike" cap="none" normalizeH="0" baseline="0" dirty="0">
                <a:ln>
                  <a:noFill/>
                </a:ln>
                <a:solidFill>
                  <a:srgbClr val="080808"/>
                </a:solidFill>
                <a:effectLst/>
                <a:latin typeface="Consolas" panose="020B0609020204030204" pitchFamily="49" charset="0"/>
                <a:ea typeface="ＭＳ ゴシック" panose="020B0609070205080204" pitchFamily="49" charset="-128"/>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operationId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postTodo</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requestBody</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required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true</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content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application/json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schema</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type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object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properties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text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type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string</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description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ToDo</a:t>
            </a:r>
            <a:r>
              <a:rPr kumimoji="0" lang="ja-JP" altLang="ja-JP" sz="900" b="0" i="0" u="none" strike="noStrike" cap="none" normalizeH="0" baseline="0" dirty="0">
                <a:ln>
                  <a:noFill/>
                </a:ln>
                <a:solidFill>
                  <a:srgbClr val="080808"/>
                </a:solidFill>
                <a:effectLst/>
                <a:latin typeface="Consolas" panose="020B0609020204030204" pitchFamily="49" charset="0"/>
                <a:ea typeface="ＭＳ ゴシック" panose="020B0609070205080204" pitchFamily="49" charset="-128"/>
              </a:rPr>
              <a:t>のタイトル</a:t>
            </a:r>
            <a:br>
              <a:rPr kumimoji="0" lang="ja-JP" altLang="ja-JP" sz="900" b="0" i="0" u="none" strike="noStrike" cap="none" normalizeH="0" baseline="0" dirty="0">
                <a:ln>
                  <a:noFill/>
                </a:ln>
                <a:solidFill>
                  <a:srgbClr val="080808"/>
                </a:solidFill>
                <a:effectLst/>
                <a:latin typeface="Consolas" panose="020B0609020204030204" pitchFamily="49" charset="0"/>
                <a:ea typeface="ＭＳ ゴシック" panose="020B0609070205080204" pitchFamily="49" charset="-128"/>
              </a:rPr>
            </a:br>
            <a:r>
              <a:rPr kumimoji="0" lang="ja-JP" altLang="ja-JP" sz="900" b="0" i="0" u="none" strike="noStrike" cap="none" normalizeH="0" baseline="0" dirty="0">
                <a:ln>
                  <a:noFill/>
                </a:ln>
                <a:solidFill>
                  <a:srgbClr val="080808"/>
                </a:solidFill>
                <a:effectLst/>
                <a:latin typeface="Consolas" panose="020B0609020204030204" pitchFamily="49" charset="0"/>
                <a:ea typeface="ＭＳ ゴシック" panose="020B0609070205080204" pitchFamily="49" charset="-128"/>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required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 text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additionalProperties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false</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examples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example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value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text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80808"/>
                </a:solidFill>
                <a:effectLst/>
                <a:latin typeface="Consolas" panose="020B0609020204030204" pitchFamily="49" charset="0"/>
                <a:ea typeface="ＭＳ ゴシック" panose="020B0609070205080204" pitchFamily="49" charset="-128"/>
              </a:rPr>
              <a:t>やること３</a:t>
            </a:r>
            <a:endParaRPr kumimoji="0" lang="ja-JP" altLang="ja-JP" sz="1800" b="0" i="0" u="none" strike="noStrike" cap="none" normalizeH="0" baseline="0" dirty="0">
              <a:ln>
                <a:noFill/>
              </a:ln>
              <a:solidFill>
                <a:schemeClr val="tx1"/>
              </a:solidFill>
              <a:effectLst/>
              <a:latin typeface="Consolas" panose="020B0609020204030204" pitchFamily="49" charset="0"/>
            </a:endParaRPr>
          </a:p>
        </p:txBody>
      </p:sp>
      <p:sp>
        <p:nvSpPr>
          <p:cNvPr id="8" name="Rectangle 1">
            <a:extLst>
              <a:ext uri="{FF2B5EF4-FFF2-40B4-BE49-F238E27FC236}">
                <a16:creationId xmlns:a16="http://schemas.microsoft.com/office/drawing/2014/main" id="{29FE3556-0881-437B-A392-DB78BDAA0AAA}"/>
              </a:ext>
            </a:extLst>
          </p:cNvPr>
          <p:cNvSpPr>
            <a:spLocks noChangeArrowheads="1"/>
          </p:cNvSpPr>
          <p:nvPr/>
        </p:nvSpPr>
        <p:spPr bwMode="auto">
          <a:xfrm>
            <a:off x="6257185" y="3472661"/>
            <a:ext cx="3386240" cy="2446824"/>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rgbClr val="080808"/>
                </a:solidFill>
                <a:effectLst/>
                <a:latin typeface="Consolas" panose="020B0609020204030204" pitchFamily="49" charset="0"/>
                <a:ea typeface="ＭＳ ゴシック" panose="020B0609070205080204" pitchFamily="49" charset="-128"/>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responses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'200'</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description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OK</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content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application/json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schema</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$ref</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'#/components/schemas/Todo'</a:t>
            </a:r>
            <a:b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examples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example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value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2003</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text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80808"/>
                </a:solidFill>
                <a:effectLst/>
                <a:latin typeface="Consolas" panose="020B0609020204030204" pitchFamily="49" charset="0"/>
                <a:ea typeface="ＭＳ ゴシック" panose="020B0609070205080204" pitchFamily="49" charset="-128"/>
              </a:rPr>
              <a:t>やること３</a:t>
            </a:r>
            <a:br>
              <a:rPr kumimoji="0" lang="ja-JP" altLang="ja-JP" sz="900" b="0" i="0" u="none" strike="noStrike" cap="none" normalizeH="0" baseline="0" dirty="0">
                <a:ln>
                  <a:noFill/>
                </a:ln>
                <a:solidFill>
                  <a:srgbClr val="080808"/>
                </a:solidFill>
                <a:effectLst/>
                <a:latin typeface="Consolas" panose="020B0609020204030204" pitchFamily="49" charset="0"/>
                <a:ea typeface="ＭＳ ゴシック" panose="020B0609070205080204" pitchFamily="49" charset="-128"/>
              </a:rPr>
            </a:br>
            <a:r>
              <a:rPr kumimoji="0" lang="ja-JP" altLang="ja-JP" sz="900" b="0" i="0" u="none" strike="noStrike" cap="none" normalizeH="0" baseline="0" dirty="0">
                <a:ln>
                  <a:noFill/>
                </a:ln>
                <a:solidFill>
                  <a:srgbClr val="080808"/>
                </a:solidFill>
                <a:effectLst/>
                <a:latin typeface="Consolas" panose="020B0609020204030204" pitchFamily="49" charset="0"/>
                <a:ea typeface="ＭＳ ゴシック" panose="020B0609070205080204" pitchFamily="49" charset="-128"/>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completed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false</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'400'</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description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Bad Request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'403'</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description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Forbidden</a:t>
            </a:r>
            <a:endParaRPr kumimoji="0" lang="ja-JP" altLang="ja-JP" sz="1800" b="0" i="0" u="none" strike="noStrike" cap="none" normalizeH="0" baseline="0" dirty="0">
              <a:ln>
                <a:noFill/>
              </a:ln>
              <a:solidFill>
                <a:schemeClr val="tx1"/>
              </a:solidFill>
              <a:effectLst/>
              <a:latin typeface="Consolas" panose="020B0609020204030204" pitchFamily="49" charset="0"/>
            </a:endParaRPr>
          </a:p>
        </p:txBody>
      </p:sp>
    </p:spTree>
    <p:extLst>
      <p:ext uri="{BB962C8B-B14F-4D97-AF65-F5344CB8AC3E}">
        <p14:creationId xmlns:p14="http://schemas.microsoft.com/office/powerpoint/2010/main" val="241972366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正方形/長方形 19">
            <a:extLst>
              <a:ext uri="{FF2B5EF4-FFF2-40B4-BE49-F238E27FC236}">
                <a16:creationId xmlns:a16="http://schemas.microsoft.com/office/drawing/2014/main" id="{B44D26D6-FECD-4239-9964-7A56BA52A642}"/>
              </a:ext>
            </a:extLst>
          </p:cNvPr>
          <p:cNvSpPr/>
          <p:nvPr/>
        </p:nvSpPr>
        <p:spPr>
          <a:xfrm>
            <a:off x="560172" y="1609460"/>
            <a:ext cx="11144148" cy="4692130"/>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err="1">
                <a:solidFill>
                  <a:schemeClr val="tx1"/>
                </a:solidFill>
              </a:rPr>
              <a:t>todo</a:t>
            </a:r>
            <a:endParaRPr kumimoji="1" lang="ja-JP" altLang="en-US" dirty="0">
              <a:solidFill>
                <a:schemeClr val="tx1"/>
              </a:solidFill>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ToDo</a:t>
            </a:r>
            <a:r>
              <a:rPr kumimoji="1" lang="ja-JP" altLang="en-US" sz="2800" b="1" dirty="0">
                <a:latin typeface="Meiryo UI" panose="020B0604030504040204" pitchFamily="50" charset="-128"/>
                <a:ea typeface="Meiryo UI" panose="020B0604030504040204" pitchFamily="50" charset="-128"/>
              </a:rPr>
              <a:t>登録の作成対象</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94</a:t>
            </a:fld>
            <a:endParaRPr kumimoji="1" lang="ja-JP" altLang="en-US"/>
          </a:p>
        </p:txBody>
      </p:sp>
      <p:sp>
        <p:nvSpPr>
          <p:cNvPr id="9" name="テキスト ボックス 8">
            <a:extLst>
              <a:ext uri="{FF2B5EF4-FFF2-40B4-BE49-F238E27FC236}">
                <a16:creationId xmlns:a16="http://schemas.microsoft.com/office/drawing/2014/main" id="{831827DC-C59C-4AF4-8535-36978D8345E0}"/>
              </a:ext>
            </a:extLst>
          </p:cNvPr>
          <p:cNvSpPr txBox="1"/>
          <p:nvPr/>
        </p:nvSpPr>
        <p:spPr>
          <a:xfrm>
            <a:off x="856738" y="2673008"/>
            <a:ext cx="1363909"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TodosAction</a:t>
            </a:r>
            <a:endParaRPr kumimoji="1" lang="ja-JP" altLang="en-US" dirty="0">
              <a:solidFill>
                <a:schemeClr val="bg1"/>
              </a:solidFill>
            </a:endParaRPr>
          </a:p>
        </p:txBody>
      </p:sp>
      <p:sp>
        <p:nvSpPr>
          <p:cNvPr id="11" name="テキスト ボックス 10">
            <a:extLst>
              <a:ext uri="{FF2B5EF4-FFF2-40B4-BE49-F238E27FC236}">
                <a16:creationId xmlns:a16="http://schemas.microsoft.com/office/drawing/2014/main" id="{D447FFA0-A180-4B11-829F-1487FDDD0DBC}"/>
              </a:ext>
            </a:extLst>
          </p:cNvPr>
          <p:cNvSpPr txBox="1"/>
          <p:nvPr/>
        </p:nvSpPr>
        <p:spPr>
          <a:xfrm>
            <a:off x="2317562" y="5236361"/>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a:t>
            </a:r>
            <a:endParaRPr kumimoji="1" lang="ja-JP" altLang="en-US" dirty="0">
              <a:solidFill>
                <a:schemeClr val="bg1"/>
              </a:solidFill>
            </a:endParaRPr>
          </a:p>
        </p:txBody>
      </p:sp>
      <p:sp>
        <p:nvSpPr>
          <p:cNvPr id="17" name="テキスト ボックス 16">
            <a:extLst>
              <a:ext uri="{FF2B5EF4-FFF2-40B4-BE49-F238E27FC236}">
                <a16:creationId xmlns:a16="http://schemas.microsoft.com/office/drawing/2014/main" id="{76A3C426-D6AE-4432-AA2B-2B8300EAAACB}"/>
              </a:ext>
            </a:extLst>
          </p:cNvPr>
          <p:cNvSpPr txBox="1"/>
          <p:nvPr/>
        </p:nvSpPr>
        <p:spPr>
          <a:xfrm>
            <a:off x="2846083" y="2673008"/>
            <a:ext cx="1371251"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TodoService</a:t>
            </a:r>
            <a:endParaRPr kumimoji="1" lang="ja-JP" altLang="en-US" dirty="0">
              <a:solidFill>
                <a:schemeClr val="bg1"/>
              </a:solidFill>
            </a:endParaRPr>
          </a:p>
        </p:txBody>
      </p:sp>
      <p:sp>
        <p:nvSpPr>
          <p:cNvPr id="19" name="テキスト ボックス 18">
            <a:extLst>
              <a:ext uri="{FF2B5EF4-FFF2-40B4-BE49-F238E27FC236}">
                <a16:creationId xmlns:a16="http://schemas.microsoft.com/office/drawing/2014/main" id="{2D30347F-EE2D-4F3D-B5D2-136090F343E9}"/>
              </a:ext>
            </a:extLst>
          </p:cNvPr>
          <p:cNvSpPr txBox="1"/>
          <p:nvPr/>
        </p:nvSpPr>
        <p:spPr>
          <a:xfrm>
            <a:off x="6714195" y="2673008"/>
            <a:ext cx="2060894"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JdbcTodoRepository</a:t>
            </a:r>
            <a:endParaRPr kumimoji="1" lang="ja-JP" altLang="en-US" dirty="0">
              <a:solidFill>
                <a:schemeClr val="bg1"/>
              </a:solidFill>
            </a:endParaRPr>
          </a:p>
        </p:txBody>
      </p:sp>
      <p:sp>
        <p:nvSpPr>
          <p:cNvPr id="24" name="正方形/長方形 23">
            <a:extLst>
              <a:ext uri="{FF2B5EF4-FFF2-40B4-BE49-F238E27FC236}">
                <a16:creationId xmlns:a16="http://schemas.microsoft.com/office/drawing/2014/main" id="{A13F7AD3-068B-4D62-9197-4D7D4FE33F67}"/>
              </a:ext>
            </a:extLst>
          </p:cNvPr>
          <p:cNvSpPr/>
          <p:nvPr/>
        </p:nvSpPr>
        <p:spPr>
          <a:xfrm>
            <a:off x="6540866" y="2058107"/>
            <a:ext cx="4958091" cy="1944594"/>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infrastructure</a:t>
            </a:r>
            <a:endParaRPr kumimoji="1" lang="ja-JP" altLang="en-US" dirty="0">
              <a:solidFill>
                <a:schemeClr val="tx1"/>
              </a:solidFill>
            </a:endParaRPr>
          </a:p>
        </p:txBody>
      </p:sp>
      <p:sp>
        <p:nvSpPr>
          <p:cNvPr id="26" name="テキスト ボックス 25">
            <a:extLst>
              <a:ext uri="{FF2B5EF4-FFF2-40B4-BE49-F238E27FC236}">
                <a16:creationId xmlns:a16="http://schemas.microsoft.com/office/drawing/2014/main" id="{C362A373-6A3B-433F-BF4F-428AFDBF51AB}"/>
              </a:ext>
            </a:extLst>
          </p:cNvPr>
          <p:cNvSpPr txBox="1"/>
          <p:nvPr/>
        </p:nvSpPr>
        <p:spPr>
          <a:xfrm>
            <a:off x="4579044" y="2674100"/>
            <a:ext cx="1658291"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TodoRepository</a:t>
            </a:r>
            <a:endParaRPr kumimoji="1" lang="ja-JP" altLang="en-US" dirty="0">
              <a:solidFill>
                <a:schemeClr val="bg1"/>
              </a:solidFill>
            </a:endParaRPr>
          </a:p>
        </p:txBody>
      </p:sp>
      <p:sp>
        <p:nvSpPr>
          <p:cNvPr id="28" name="正方形/長方形 27">
            <a:extLst>
              <a:ext uri="{FF2B5EF4-FFF2-40B4-BE49-F238E27FC236}">
                <a16:creationId xmlns:a16="http://schemas.microsoft.com/office/drawing/2014/main" id="{CA6B8E50-336A-4A89-B43E-B4D01B57AA07}"/>
              </a:ext>
            </a:extLst>
          </p:cNvPr>
          <p:cNvSpPr/>
          <p:nvPr/>
        </p:nvSpPr>
        <p:spPr>
          <a:xfrm>
            <a:off x="2596928" y="2058107"/>
            <a:ext cx="3807619" cy="1944594"/>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application</a:t>
            </a:r>
            <a:endParaRPr kumimoji="1" lang="ja-JP" altLang="en-US" dirty="0">
              <a:solidFill>
                <a:schemeClr val="tx1"/>
              </a:solidFill>
            </a:endParaRPr>
          </a:p>
        </p:txBody>
      </p:sp>
      <p:sp>
        <p:nvSpPr>
          <p:cNvPr id="30" name="正方形/長方形 29">
            <a:extLst>
              <a:ext uri="{FF2B5EF4-FFF2-40B4-BE49-F238E27FC236}">
                <a16:creationId xmlns:a16="http://schemas.microsoft.com/office/drawing/2014/main" id="{B4FD9F51-275A-4862-9AF8-3ABEFC5EEA2F}"/>
              </a:ext>
            </a:extLst>
          </p:cNvPr>
          <p:cNvSpPr/>
          <p:nvPr/>
        </p:nvSpPr>
        <p:spPr>
          <a:xfrm>
            <a:off x="693043" y="2058107"/>
            <a:ext cx="1725619" cy="1944594"/>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err="1">
                <a:solidFill>
                  <a:schemeClr val="tx1"/>
                </a:solidFill>
              </a:rPr>
              <a:t>api</a:t>
            </a:r>
            <a:endParaRPr kumimoji="1" lang="ja-JP" altLang="en-US" dirty="0">
              <a:solidFill>
                <a:schemeClr val="tx1"/>
              </a:solidFill>
            </a:endParaRPr>
          </a:p>
        </p:txBody>
      </p:sp>
      <p:sp>
        <p:nvSpPr>
          <p:cNvPr id="32" name="正方形/長方形 31">
            <a:extLst>
              <a:ext uri="{FF2B5EF4-FFF2-40B4-BE49-F238E27FC236}">
                <a16:creationId xmlns:a16="http://schemas.microsoft.com/office/drawing/2014/main" id="{00BE82F3-2877-44AB-8F26-EF55BF4D7CA5}"/>
              </a:ext>
            </a:extLst>
          </p:cNvPr>
          <p:cNvSpPr/>
          <p:nvPr/>
        </p:nvSpPr>
        <p:spPr>
          <a:xfrm>
            <a:off x="2016367" y="4342962"/>
            <a:ext cx="6234309" cy="186964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domain</a:t>
            </a:r>
            <a:endParaRPr kumimoji="1" lang="ja-JP" altLang="en-US" dirty="0">
              <a:solidFill>
                <a:schemeClr val="tx1"/>
              </a:solidFill>
            </a:endParaRPr>
          </a:p>
        </p:txBody>
      </p:sp>
      <p:sp>
        <p:nvSpPr>
          <p:cNvPr id="34" name="テキスト ボックス 33">
            <a:extLst>
              <a:ext uri="{FF2B5EF4-FFF2-40B4-BE49-F238E27FC236}">
                <a16:creationId xmlns:a16="http://schemas.microsoft.com/office/drawing/2014/main" id="{3AA8EC96-B3CB-44BD-B747-5B1221B7588B}"/>
              </a:ext>
            </a:extLst>
          </p:cNvPr>
          <p:cNvSpPr txBox="1"/>
          <p:nvPr/>
        </p:nvSpPr>
        <p:spPr>
          <a:xfrm>
            <a:off x="4519219" y="4814202"/>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TodoId</a:t>
            </a:r>
            <a:endParaRPr kumimoji="1" lang="ja-JP" altLang="en-US" dirty="0">
              <a:solidFill>
                <a:schemeClr val="bg1"/>
              </a:solidFill>
            </a:endParaRPr>
          </a:p>
        </p:txBody>
      </p:sp>
      <p:sp>
        <p:nvSpPr>
          <p:cNvPr id="36" name="テキスト ボックス 35">
            <a:extLst>
              <a:ext uri="{FF2B5EF4-FFF2-40B4-BE49-F238E27FC236}">
                <a16:creationId xmlns:a16="http://schemas.microsoft.com/office/drawing/2014/main" id="{4C2F1D95-87C9-46FE-AAF6-E368E3382462}"/>
              </a:ext>
            </a:extLst>
          </p:cNvPr>
          <p:cNvSpPr txBox="1"/>
          <p:nvPr/>
        </p:nvSpPr>
        <p:spPr>
          <a:xfrm>
            <a:off x="4528062" y="5238168"/>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TodoText</a:t>
            </a:r>
            <a:endParaRPr kumimoji="1" lang="ja-JP" altLang="en-US" dirty="0">
              <a:solidFill>
                <a:schemeClr val="bg1"/>
              </a:solidFill>
            </a:endParaRPr>
          </a:p>
        </p:txBody>
      </p:sp>
      <p:sp>
        <p:nvSpPr>
          <p:cNvPr id="38" name="テキスト ボックス 37">
            <a:extLst>
              <a:ext uri="{FF2B5EF4-FFF2-40B4-BE49-F238E27FC236}">
                <a16:creationId xmlns:a16="http://schemas.microsoft.com/office/drawing/2014/main" id="{AB69BCE2-4B29-4C1E-AD9B-9A8741609565}"/>
              </a:ext>
            </a:extLst>
          </p:cNvPr>
          <p:cNvSpPr txBox="1"/>
          <p:nvPr/>
        </p:nvSpPr>
        <p:spPr>
          <a:xfrm>
            <a:off x="4519219" y="5661721"/>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TodoStatus</a:t>
            </a:r>
            <a:endParaRPr kumimoji="1" lang="ja-JP" altLang="en-US" dirty="0">
              <a:solidFill>
                <a:schemeClr val="bg1"/>
              </a:solidFill>
            </a:endParaRPr>
          </a:p>
        </p:txBody>
      </p:sp>
      <p:sp>
        <p:nvSpPr>
          <p:cNvPr id="40" name="テキスト ボックス 39">
            <a:extLst>
              <a:ext uri="{FF2B5EF4-FFF2-40B4-BE49-F238E27FC236}">
                <a16:creationId xmlns:a16="http://schemas.microsoft.com/office/drawing/2014/main" id="{BC86A210-904D-488B-B1F4-C19BF2CF628E}"/>
              </a:ext>
            </a:extLst>
          </p:cNvPr>
          <p:cNvSpPr txBox="1"/>
          <p:nvPr/>
        </p:nvSpPr>
        <p:spPr>
          <a:xfrm>
            <a:off x="6545013" y="4815445"/>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UserId</a:t>
            </a:r>
            <a:endParaRPr kumimoji="1" lang="ja-JP" altLang="en-US" dirty="0">
              <a:solidFill>
                <a:schemeClr val="bg1"/>
              </a:solidFill>
            </a:endParaRPr>
          </a:p>
        </p:txBody>
      </p:sp>
      <p:sp>
        <p:nvSpPr>
          <p:cNvPr id="44" name="正方形/長方形 43">
            <a:extLst>
              <a:ext uri="{FF2B5EF4-FFF2-40B4-BE49-F238E27FC236}">
                <a16:creationId xmlns:a16="http://schemas.microsoft.com/office/drawing/2014/main" id="{963C6B72-8A76-43F2-A0A9-1C5D34AF833D}"/>
              </a:ext>
            </a:extLst>
          </p:cNvPr>
          <p:cNvSpPr/>
          <p:nvPr/>
        </p:nvSpPr>
        <p:spPr>
          <a:xfrm>
            <a:off x="9128672" y="2557790"/>
            <a:ext cx="2225128" cy="1329693"/>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entity</a:t>
            </a:r>
            <a:endParaRPr kumimoji="1" lang="ja-JP" altLang="en-US" dirty="0">
              <a:solidFill>
                <a:schemeClr val="tx1"/>
              </a:solidFill>
            </a:endParaRPr>
          </a:p>
        </p:txBody>
      </p:sp>
      <p:sp>
        <p:nvSpPr>
          <p:cNvPr id="46" name="テキスト ボックス 45">
            <a:extLst>
              <a:ext uri="{FF2B5EF4-FFF2-40B4-BE49-F238E27FC236}">
                <a16:creationId xmlns:a16="http://schemas.microsoft.com/office/drawing/2014/main" id="{6298709F-D66D-4C65-ADA5-6450B744A55A}"/>
              </a:ext>
            </a:extLst>
          </p:cNvPr>
          <p:cNvSpPr txBox="1"/>
          <p:nvPr/>
        </p:nvSpPr>
        <p:spPr>
          <a:xfrm>
            <a:off x="9371876" y="2972891"/>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TodoEntity</a:t>
            </a:r>
            <a:endParaRPr kumimoji="1" lang="ja-JP" altLang="en-US" dirty="0">
              <a:solidFill>
                <a:schemeClr val="bg1"/>
              </a:solidFill>
            </a:endParaRPr>
          </a:p>
        </p:txBody>
      </p:sp>
      <p:cxnSp>
        <p:nvCxnSpPr>
          <p:cNvPr id="51" name="直線矢印コネクタ 50">
            <a:extLst>
              <a:ext uri="{FF2B5EF4-FFF2-40B4-BE49-F238E27FC236}">
                <a16:creationId xmlns:a16="http://schemas.microsoft.com/office/drawing/2014/main" id="{29972C1C-D2F2-496C-8FA0-49B9DB6C4D13}"/>
              </a:ext>
            </a:extLst>
          </p:cNvPr>
          <p:cNvCxnSpPr>
            <a:cxnSpLocks/>
            <a:stCxn id="9" idx="3"/>
            <a:endCxn id="17" idx="1"/>
          </p:cNvCxnSpPr>
          <p:nvPr/>
        </p:nvCxnSpPr>
        <p:spPr>
          <a:xfrm>
            <a:off x="2220647" y="2857674"/>
            <a:ext cx="625436" cy="0"/>
          </a:xfrm>
          <a:prstGeom prst="straightConnector1">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56" name="直線矢印コネクタ 55">
            <a:extLst>
              <a:ext uri="{FF2B5EF4-FFF2-40B4-BE49-F238E27FC236}">
                <a16:creationId xmlns:a16="http://schemas.microsoft.com/office/drawing/2014/main" id="{20994FE4-C05F-4348-A4A2-28BFD4414A68}"/>
              </a:ext>
            </a:extLst>
          </p:cNvPr>
          <p:cNvCxnSpPr>
            <a:cxnSpLocks/>
            <a:stCxn id="17" idx="3"/>
            <a:endCxn id="26" idx="1"/>
          </p:cNvCxnSpPr>
          <p:nvPr/>
        </p:nvCxnSpPr>
        <p:spPr>
          <a:xfrm>
            <a:off x="4217334" y="2857674"/>
            <a:ext cx="361710" cy="1092"/>
          </a:xfrm>
          <a:prstGeom prst="straightConnector1">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60" name="直線矢印コネクタ 59">
            <a:extLst>
              <a:ext uri="{FF2B5EF4-FFF2-40B4-BE49-F238E27FC236}">
                <a16:creationId xmlns:a16="http://schemas.microsoft.com/office/drawing/2014/main" id="{330FBFCA-62C8-404E-A75B-67A109ACD3B1}"/>
              </a:ext>
            </a:extLst>
          </p:cNvPr>
          <p:cNvCxnSpPr>
            <a:cxnSpLocks/>
            <a:stCxn id="19" idx="2"/>
            <a:endCxn id="46" idx="1"/>
          </p:cNvCxnSpPr>
          <p:nvPr/>
        </p:nvCxnSpPr>
        <p:spPr>
          <a:xfrm rot="16200000" flipH="1">
            <a:off x="8500651" y="2286331"/>
            <a:ext cx="115217" cy="1627234"/>
          </a:xfrm>
          <a:prstGeom prst="bentConnector2">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66" name="直線矢印コネクタ 65">
            <a:extLst>
              <a:ext uri="{FF2B5EF4-FFF2-40B4-BE49-F238E27FC236}">
                <a16:creationId xmlns:a16="http://schemas.microsoft.com/office/drawing/2014/main" id="{0E84C361-F2C1-47B8-BEAD-1FBF5181123F}"/>
              </a:ext>
            </a:extLst>
          </p:cNvPr>
          <p:cNvCxnSpPr>
            <a:cxnSpLocks/>
            <a:stCxn id="24" idx="2"/>
            <a:endCxn id="32" idx="3"/>
          </p:cNvCxnSpPr>
          <p:nvPr/>
        </p:nvCxnSpPr>
        <p:spPr>
          <a:xfrm rot="5400000">
            <a:off x="7997753" y="4255624"/>
            <a:ext cx="1275082" cy="769236"/>
          </a:xfrm>
          <a:prstGeom prst="bentConnector2">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69" name="直線矢印コネクタ 68">
            <a:extLst>
              <a:ext uri="{FF2B5EF4-FFF2-40B4-BE49-F238E27FC236}">
                <a16:creationId xmlns:a16="http://schemas.microsoft.com/office/drawing/2014/main" id="{D0F4529E-5D2D-4B56-B367-E8B355014DEC}"/>
              </a:ext>
            </a:extLst>
          </p:cNvPr>
          <p:cNvCxnSpPr>
            <a:cxnSpLocks/>
            <a:stCxn id="28" idx="2"/>
            <a:endCxn id="32" idx="0"/>
          </p:cNvCxnSpPr>
          <p:nvPr/>
        </p:nvCxnSpPr>
        <p:spPr>
          <a:xfrm rot="16200000" flipH="1">
            <a:off x="4647000" y="3856439"/>
            <a:ext cx="340261" cy="632784"/>
          </a:xfrm>
          <a:prstGeom prst="bentConnector3">
            <a:avLst>
              <a:gd name="adj1" fmla="val 50000"/>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72" name="直線矢印コネクタ 71">
            <a:extLst>
              <a:ext uri="{FF2B5EF4-FFF2-40B4-BE49-F238E27FC236}">
                <a16:creationId xmlns:a16="http://schemas.microsoft.com/office/drawing/2014/main" id="{B013876F-187F-4168-9204-B972BBBB27AF}"/>
              </a:ext>
            </a:extLst>
          </p:cNvPr>
          <p:cNvCxnSpPr>
            <a:cxnSpLocks/>
            <a:stCxn id="30" idx="2"/>
            <a:endCxn id="32" idx="1"/>
          </p:cNvCxnSpPr>
          <p:nvPr/>
        </p:nvCxnSpPr>
        <p:spPr>
          <a:xfrm rot="16200000" flipH="1">
            <a:off x="1148569" y="4409985"/>
            <a:ext cx="1275082" cy="460514"/>
          </a:xfrm>
          <a:prstGeom prst="bentConnector2">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grpSp>
        <p:nvGrpSpPr>
          <p:cNvPr id="81" name="グループ化 80">
            <a:extLst>
              <a:ext uri="{FF2B5EF4-FFF2-40B4-BE49-F238E27FC236}">
                <a16:creationId xmlns:a16="http://schemas.microsoft.com/office/drawing/2014/main" id="{28EC7FF3-814B-4190-923F-920025D9C596}"/>
              </a:ext>
            </a:extLst>
          </p:cNvPr>
          <p:cNvGrpSpPr/>
          <p:nvPr/>
        </p:nvGrpSpPr>
        <p:grpSpPr>
          <a:xfrm>
            <a:off x="6219999" y="2778469"/>
            <a:ext cx="494196" cy="149470"/>
            <a:chOff x="6295935" y="3089758"/>
            <a:chExt cx="494196" cy="149470"/>
          </a:xfrm>
        </p:grpSpPr>
        <p:cxnSp>
          <p:nvCxnSpPr>
            <p:cNvPr id="63" name="直線矢印コネクタ 62">
              <a:extLst>
                <a:ext uri="{FF2B5EF4-FFF2-40B4-BE49-F238E27FC236}">
                  <a16:creationId xmlns:a16="http://schemas.microsoft.com/office/drawing/2014/main" id="{128F3414-50CC-447D-AFB2-A078F0B1E6A4}"/>
                </a:ext>
              </a:extLst>
            </p:cNvPr>
            <p:cNvCxnSpPr>
              <a:cxnSpLocks/>
              <a:stCxn id="19" idx="1"/>
              <a:endCxn id="26" idx="3"/>
            </p:cNvCxnSpPr>
            <p:nvPr/>
          </p:nvCxnSpPr>
          <p:spPr>
            <a:xfrm flipH="1">
              <a:off x="6313271" y="3168963"/>
              <a:ext cx="476860" cy="1092"/>
            </a:xfrm>
            <a:prstGeom prst="straightConnector1">
              <a:avLst/>
            </a:prstGeom>
            <a:ln w="38100">
              <a:solidFill>
                <a:schemeClr val="bg1">
                  <a:lumMod val="65000"/>
                </a:schemeClr>
              </a:solidFill>
              <a:miter lim="800000"/>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80" name="二等辺三角形 79">
              <a:extLst>
                <a:ext uri="{FF2B5EF4-FFF2-40B4-BE49-F238E27FC236}">
                  <a16:creationId xmlns:a16="http://schemas.microsoft.com/office/drawing/2014/main" id="{E0DABA6E-2390-43BA-BA11-00E900875370}"/>
                </a:ext>
              </a:extLst>
            </p:cNvPr>
            <p:cNvSpPr/>
            <p:nvPr/>
          </p:nvSpPr>
          <p:spPr>
            <a:xfrm rot="16200000">
              <a:off x="6285627" y="3100066"/>
              <a:ext cx="149470" cy="128853"/>
            </a:xfrm>
            <a:prstGeom prst="triangle">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93" name="直線矢印コネクタ 92">
            <a:extLst>
              <a:ext uri="{FF2B5EF4-FFF2-40B4-BE49-F238E27FC236}">
                <a16:creationId xmlns:a16="http://schemas.microsoft.com/office/drawing/2014/main" id="{FDB96F6D-39F2-4E39-A522-7794E2316B97}"/>
              </a:ext>
            </a:extLst>
          </p:cNvPr>
          <p:cNvCxnSpPr>
            <a:cxnSpLocks/>
            <a:stCxn id="11" idx="3"/>
            <a:endCxn id="36" idx="1"/>
          </p:cNvCxnSpPr>
          <p:nvPr/>
        </p:nvCxnSpPr>
        <p:spPr>
          <a:xfrm>
            <a:off x="3802414" y="5421027"/>
            <a:ext cx="725648" cy="1807"/>
          </a:xfrm>
          <a:prstGeom prst="straightConnector1">
            <a:avLst/>
          </a:prstGeom>
          <a:ln w="38100">
            <a:solidFill>
              <a:schemeClr val="bg1">
                <a:lumMod val="65000"/>
              </a:schemeClr>
            </a:solidFill>
            <a:prstDash val="solid"/>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02" name="直線矢印コネクタ 101">
            <a:extLst>
              <a:ext uri="{FF2B5EF4-FFF2-40B4-BE49-F238E27FC236}">
                <a16:creationId xmlns:a16="http://schemas.microsoft.com/office/drawing/2014/main" id="{694C88B8-AACC-479E-ACB1-A5BECB6815DE}"/>
              </a:ext>
            </a:extLst>
          </p:cNvPr>
          <p:cNvCxnSpPr>
            <a:cxnSpLocks/>
            <a:stCxn id="11" idx="3"/>
            <a:endCxn id="34" idx="1"/>
          </p:cNvCxnSpPr>
          <p:nvPr/>
        </p:nvCxnSpPr>
        <p:spPr>
          <a:xfrm flipV="1">
            <a:off x="3802414" y="4998868"/>
            <a:ext cx="716805" cy="422159"/>
          </a:xfrm>
          <a:prstGeom prst="straightConnector1">
            <a:avLst/>
          </a:prstGeom>
          <a:ln w="38100">
            <a:solidFill>
              <a:schemeClr val="bg1">
                <a:lumMod val="65000"/>
              </a:schemeClr>
            </a:solidFill>
            <a:prstDash val="solid"/>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07" name="直線矢印コネクタ 106">
            <a:extLst>
              <a:ext uri="{FF2B5EF4-FFF2-40B4-BE49-F238E27FC236}">
                <a16:creationId xmlns:a16="http://schemas.microsoft.com/office/drawing/2014/main" id="{98B7E328-8781-4E60-A107-41059BE18812}"/>
              </a:ext>
            </a:extLst>
          </p:cNvPr>
          <p:cNvCxnSpPr>
            <a:cxnSpLocks/>
            <a:stCxn id="11" idx="3"/>
            <a:endCxn id="38" idx="1"/>
          </p:cNvCxnSpPr>
          <p:nvPr/>
        </p:nvCxnSpPr>
        <p:spPr>
          <a:xfrm>
            <a:off x="3802414" y="5421027"/>
            <a:ext cx="716805" cy="425360"/>
          </a:xfrm>
          <a:prstGeom prst="straightConnector1">
            <a:avLst/>
          </a:prstGeom>
          <a:ln w="38100">
            <a:solidFill>
              <a:schemeClr val="bg1">
                <a:lumMod val="65000"/>
              </a:schemeClr>
            </a:solidFill>
            <a:prstDash val="solid"/>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sp>
        <p:nvSpPr>
          <p:cNvPr id="8" name="テキスト ボックス 7">
            <a:extLst>
              <a:ext uri="{FF2B5EF4-FFF2-40B4-BE49-F238E27FC236}">
                <a16:creationId xmlns:a16="http://schemas.microsoft.com/office/drawing/2014/main" id="{D31F4405-F8B7-47C5-90DA-D3DFB8DDA30D}"/>
              </a:ext>
            </a:extLst>
          </p:cNvPr>
          <p:cNvSpPr txBox="1"/>
          <p:nvPr/>
        </p:nvSpPr>
        <p:spPr>
          <a:xfrm>
            <a:off x="9371876" y="3429000"/>
            <a:ext cx="1844764" cy="369332"/>
          </a:xfrm>
          <a:prstGeom prst="rect">
            <a:avLst/>
          </a:prstGeom>
          <a:solidFill>
            <a:schemeClr val="accent4"/>
          </a:solidFill>
        </p:spPr>
        <p:txBody>
          <a:bodyPr wrap="square" rtlCol="0" anchor="ctr">
            <a:spAutoFit/>
          </a:bodyPr>
          <a:lstStyle/>
          <a:p>
            <a:pPr algn="ctr"/>
            <a:r>
              <a:rPr kumimoji="1" lang="en-US" altLang="ja-JP">
                <a:solidFill>
                  <a:schemeClr val="bg1"/>
                </a:solidFill>
              </a:rPr>
              <a:t>TodoIdSequence</a:t>
            </a:r>
            <a:endParaRPr kumimoji="1" lang="ja-JP" altLang="en-US" dirty="0">
              <a:solidFill>
                <a:schemeClr val="bg1"/>
              </a:solidFill>
            </a:endParaRPr>
          </a:p>
        </p:txBody>
      </p:sp>
      <p:cxnSp>
        <p:nvCxnSpPr>
          <p:cNvPr id="39" name="直線矢印コネクタ 59">
            <a:extLst>
              <a:ext uri="{FF2B5EF4-FFF2-40B4-BE49-F238E27FC236}">
                <a16:creationId xmlns:a16="http://schemas.microsoft.com/office/drawing/2014/main" id="{A6952D3F-C43C-4DC0-9EE3-B3348ED475A2}"/>
              </a:ext>
            </a:extLst>
          </p:cNvPr>
          <p:cNvCxnSpPr>
            <a:cxnSpLocks/>
            <a:stCxn id="19" idx="2"/>
            <a:endCxn id="8" idx="1"/>
          </p:cNvCxnSpPr>
          <p:nvPr/>
        </p:nvCxnSpPr>
        <p:spPr>
          <a:xfrm rot="16200000" flipH="1">
            <a:off x="8272596" y="2514386"/>
            <a:ext cx="571326" cy="1627234"/>
          </a:xfrm>
          <a:prstGeom prst="bentConnector2">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191436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正方形/長方形 19">
            <a:extLst>
              <a:ext uri="{FF2B5EF4-FFF2-40B4-BE49-F238E27FC236}">
                <a16:creationId xmlns:a16="http://schemas.microsoft.com/office/drawing/2014/main" id="{B44D26D6-FECD-4239-9964-7A56BA52A642}"/>
              </a:ext>
            </a:extLst>
          </p:cNvPr>
          <p:cNvSpPr/>
          <p:nvPr/>
        </p:nvSpPr>
        <p:spPr>
          <a:xfrm>
            <a:off x="560172" y="1609460"/>
            <a:ext cx="11144148" cy="4692130"/>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err="1">
                <a:solidFill>
                  <a:schemeClr val="tx1"/>
                </a:solidFill>
              </a:rPr>
              <a:t>todo</a:t>
            </a:r>
            <a:endParaRPr kumimoji="1" lang="ja-JP" altLang="en-US" dirty="0">
              <a:solidFill>
                <a:schemeClr val="tx1"/>
              </a:solidFill>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application</a:t>
            </a:r>
            <a:r>
              <a:rPr kumimoji="1" lang="ja-JP" altLang="en-US" sz="2800" b="1" dirty="0">
                <a:latin typeface="Meiryo UI" panose="020B0604030504040204" pitchFamily="50" charset="-128"/>
                <a:ea typeface="Meiryo UI" panose="020B0604030504040204" pitchFamily="50" charset="-128"/>
              </a:rPr>
              <a:t>パッケージの変更</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95</a:t>
            </a:fld>
            <a:endParaRPr kumimoji="1" lang="ja-JP" altLang="en-US"/>
          </a:p>
        </p:txBody>
      </p:sp>
      <p:sp>
        <p:nvSpPr>
          <p:cNvPr id="9" name="テキスト ボックス 8">
            <a:extLst>
              <a:ext uri="{FF2B5EF4-FFF2-40B4-BE49-F238E27FC236}">
                <a16:creationId xmlns:a16="http://schemas.microsoft.com/office/drawing/2014/main" id="{831827DC-C59C-4AF4-8535-36978D8345E0}"/>
              </a:ext>
            </a:extLst>
          </p:cNvPr>
          <p:cNvSpPr txBox="1"/>
          <p:nvPr/>
        </p:nvSpPr>
        <p:spPr>
          <a:xfrm>
            <a:off x="856738" y="2673008"/>
            <a:ext cx="1363909"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TodosAction</a:t>
            </a:r>
            <a:endParaRPr kumimoji="1" lang="ja-JP" altLang="en-US" dirty="0">
              <a:solidFill>
                <a:schemeClr val="bg1"/>
              </a:solidFill>
            </a:endParaRPr>
          </a:p>
        </p:txBody>
      </p:sp>
      <p:sp>
        <p:nvSpPr>
          <p:cNvPr id="11" name="テキスト ボックス 10">
            <a:extLst>
              <a:ext uri="{FF2B5EF4-FFF2-40B4-BE49-F238E27FC236}">
                <a16:creationId xmlns:a16="http://schemas.microsoft.com/office/drawing/2014/main" id="{D447FFA0-A180-4B11-829F-1487FDDD0DBC}"/>
              </a:ext>
            </a:extLst>
          </p:cNvPr>
          <p:cNvSpPr txBox="1"/>
          <p:nvPr/>
        </p:nvSpPr>
        <p:spPr>
          <a:xfrm>
            <a:off x="2317562" y="5236361"/>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a:t>
            </a:r>
            <a:endParaRPr kumimoji="1" lang="ja-JP" altLang="en-US" dirty="0">
              <a:solidFill>
                <a:schemeClr val="bg1"/>
              </a:solidFill>
            </a:endParaRPr>
          </a:p>
        </p:txBody>
      </p:sp>
      <p:sp>
        <p:nvSpPr>
          <p:cNvPr id="17" name="テキスト ボックス 16">
            <a:extLst>
              <a:ext uri="{FF2B5EF4-FFF2-40B4-BE49-F238E27FC236}">
                <a16:creationId xmlns:a16="http://schemas.microsoft.com/office/drawing/2014/main" id="{76A3C426-D6AE-4432-AA2B-2B8300EAAACB}"/>
              </a:ext>
            </a:extLst>
          </p:cNvPr>
          <p:cNvSpPr txBox="1"/>
          <p:nvPr/>
        </p:nvSpPr>
        <p:spPr>
          <a:xfrm>
            <a:off x="2846083" y="2673008"/>
            <a:ext cx="1371251"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TodoService</a:t>
            </a:r>
            <a:endParaRPr kumimoji="1" lang="ja-JP" altLang="en-US" dirty="0">
              <a:solidFill>
                <a:schemeClr val="bg1"/>
              </a:solidFill>
            </a:endParaRPr>
          </a:p>
        </p:txBody>
      </p:sp>
      <p:sp>
        <p:nvSpPr>
          <p:cNvPr id="19" name="テキスト ボックス 18">
            <a:extLst>
              <a:ext uri="{FF2B5EF4-FFF2-40B4-BE49-F238E27FC236}">
                <a16:creationId xmlns:a16="http://schemas.microsoft.com/office/drawing/2014/main" id="{2D30347F-EE2D-4F3D-B5D2-136090F343E9}"/>
              </a:ext>
            </a:extLst>
          </p:cNvPr>
          <p:cNvSpPr txBox="1"/>
          <p:nvPr/>
        </p:nvSpPr>
        <p:spPr>
          <a:xfrm>
            <a:off x="6714195" y="2673008"/>
            <a:ext cx="2060894"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JdbcTodoRepository</a:t>
            </a:r>
            <a:endParaRPr kumimoji="1" lang="ja-JP" altLang="en-US" dirty="0">
              <a:solidFill>
                <a:schemeClr val="bg1"/>
              </a:solidFill>
            </a:endParaRPr>
          </a:p>
        </p:txBody>
      </p:sp>
      <p:sp>
        <p:nvSpPr>
          <p:cNvPr id="24" name="正方形/長方形 23">
            <a:extLst>
              <a:ext uri="{FF2B5EF4-FFF2-40B4-BE49-F238E27FC236}">
                <a16:creationId xmlns:a16="http://schemas.microsoft.com/office/drawing/2014/main" id="{A13F7AD3-068B-4D62-9197-4D7D4FE33F67}"/>
              </a:ext>
            </a:extLst>
          </p:cNvPr>
          <p:cNvSpPr/>
          <p:nvPr/>
        </p:nvSpPr>
        <p:spPr>
          <a:xfrm>
            <a:off x="6540866" y="2058107"/>
            <a:ext cx="4958091" cy="1944594"/>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infrastructure</a:t>
            </a:r>
            <a:endParaRPr kumimoji="1" lang="ja-JP" altLang="en-US" dirty="0">
              <a:solidFill>
                <a:schemeClr val="tx1"/>
              </a:solidFill>
            </a:endParaRPr>
          </a:p>
        </p:txBody>
      </p:sp>
      <p:sp>
        <p:nvSpPr>
          <p:cNvPr id="26" name="テキスト ボックス 25">
            <a:extLst>
              <a:ext uri="{FF2B5EF4-FFF2-40B4-BE49-F238E27FC236}">
                <a16:creationId xmlns:a16="http://schemas.microsoft.com/office/drawing/2014/main" id="{C362A373-6A3B-433F-BF4F-428AFDBF51AB}"/>
              </a:ext>
            </a:extLst>
          </p:cNvPr>
          <p:cNvSpPr txBox="1"/>
          <p:nvPr/>
        </p:nvSpPr>
        <p:spPr>
          <a:xfrm>
            <a:off x="4579044" y="2674100"/>
            <a:ext cx="1658291"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TodoRepository</a:t>
            </a:r>
            <a:endParaRPr kumimoji="1" lang="ja-JP" altLang="en-US" dirty="0">
              <a:solidFill>
                <a:schemeClr val="bg1"/>
              </a:solidFill>
            </a:endParaRPr>
          </a:p>
        </p:txBody>
      </p:sp>
      <p:sp>
        <p:nvSpPr>
          <p:cNvPr id="28" name="正方形/長方形 27">
            <a:extLst>
              <a:ext uri="{FF2B5EF4-FFF2-40B4-BE49-F238E27FC236}">
                <a16:creationId xmlns:a16="http://schemas.microsoft.com/office/drawing/2014/main" id="{CA6B8E50-336A-4A89-B43E-B4D01B57AA07}"/>
              </a:ext>
            </a:extLst>
          </p:cNvPr>
          <p:cNvSpPr/>
          <p:nvPr/>
        </p:nvSpPr>
        <p:spPr>
          <a:xfrm>
            <a:off x="2596928" y="2058107"/>
            <a:ext cx="3807619" cy="1944594"/>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application</a:t>
            </a:r>
            <a:endParaRPr kumimoji="1" lang="ja-JP" altLang="en-US" dirty="0">
              <a:solidFill>
                <a:schemeClr val="tx1"/>
              </a:solidFill>
            </a:endParaRPr>
          </a:p>
        </p:txBody>
      </p:sp>
      <p:sp>
        <p:nvSpPr>
          <p:cNvPr id="30" name="正方形/長方形 29">
            <a:extLst>
              <a:ext uri="{FF2B5EF4-FFF2-40B4-BE49-F238E27FC236}">
                <a16:creationId xmlns:a16="http://schemas.microsoft.com/office/drawing/2014/main" id="{B4FD9F51-275A-4862-9AF8-3ABEFC5EEA2F}"/>
              </a:ext>
            </a:extLst>
          </p:cNvPr>
          <p:cNvSpPr/>
          <p:nvPr/>
        </p:nvSpPr>
        <p:spPr>
          <a:xfrm>
            <a:off x="693043" y="2058107"/>
            <a:ext cx="1725619" cy="1944594"/>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err="1">
                <a:solidFill>
                  <a:schemeClr val="tx1"/>
                </a:solidFill>
              </a:rPr>
              <a:t>api</a:t>
            </a:r>
            <a:endParaRPr kumimoji="1" lang="ja-JP" altLang="en-US" dirty="0">
              <a:solidFill>
                <a:schemeClr val="tx1"/>
              </a:solidFill>
            </a:endParaRPr>
          </a:p>
        </p:txBody>
      </p:sp>
      <p:sp>
        <p:nvSpPr>
          <p:cNvPr id="32" name="正方形/長方形 31">
            <a:extLst>
              <a:ext uri="{FF2B5EF4-FFF2-40B4-BE49-F238E27FC236}">
                <a16:creationId xmlns:a16="http://schemas.microsoft.com/office/drawing/2014/main" id="{00BE82F3-2877-44AB-8F26-EF55BF4D7CA5}"/>
              </a:ext>
            </a:extLst>
          </p:cNvPr>
          <p:cNvSpPr/>
          <p:nvPr/>
        </p:nvSpPr>
        <p:spPr>
          <a:xfrm>
            <a:off x="2016367" y="4342962"/>
            <a:ext cx="6234309" cy="186964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domain</a:t>
            </a:r>
            <a:endParaRPr kumimoji="1" lang="ja-JP" altLang="en-US" dirty="0">
              <a:solidFill>
                <a:schemeClr val="tx1"/>
              </a:solidFill>
            </a:endParaRPr>
          </a:p>
        </p:txBody>
      </p:sp>
      <p:sp>
        <p:nvSpPr>
          <p:cNvPr id="34" name="テキスト ボックス 33">
            <a:extLst>
              <a:ext uri="{FF2B5EF4-FFF2-40B4-BE49-F238E27FC236}">
                <a16:creationId xmlns:a16="http://schemas.microsoft.com/office/drawing/2014/main" id="{3AA8EC96-B3CB-44BD-B747-5B1221B7588B}"/>
              </a:ext>
            </a:extLst>
          </p:cNvPr>
          <p:cNvSpPr txBox="1"/>
          <p:nvPr/>
        </p:nvSpPr>
        <p:spPr>
          <a:xfrm>
            <a:off x="4519219" y="4814202"/>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TodoId</a:t>
            </a:r>
            <a:endParaRPr kumimoji="1" lang="ja-JP" altLang="en-US" dirty="0">
              <a:solidFill>
                <a:schemeClr val="bg1"/>
              </a:solidFill>
            </a:endParaRPr>
          </a:p>
        </p:txBody>
      </p:sp>
      <p:sp>
        <p:nvSpPr>
          <p:cNvPr id="36" name="テキスト ボックス 35">
            <a:extLst>
              <a:ext uri="{FF2B5EF4-FFF2-40B4-BE49-F238E27FC236}">
                <a16:creationId xmlns:a16="http://schemas.microsoft.com/office/drawing/2014/main" id="{4C2F1D95-87C9-46FE-AAF6-E368E3382462}"/>
              </a:ext>
            </a:extLst>
          </p:cNvPr>
          <p:cNvSpPr txBox="1"/>
          <p:nvPr/>
        </p:nvSpPr>
        <p:spPr>
          <a:xfrm>
            <a:off x="4528062" y="5238168"/>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TodoText</a:t>
            </a:r>
            <a:endParaRPr kumimoji="1" lang="ja-JP" altLang="en-US" dirty="0">
              <a:solidFill>
                <a:schemeClr val="bg1"/>
              </a:solidFill>
            </a:endParaRPr>
          </a:p>
        </p:txBody>
      </p:sp>
      <p:sp>
        <p:nvSpPr>
          <p:cNvPr id="38" name="テキスト ボックス 37">
            <a:extLst>
              <a:ext uri="{FF2B5EF4-FFF2-40B4-BE49-F238E27FC236}">
                <a16:creationId xmlns:a16="http://schemas.microsoft.com/office/drawing/2014/main" id="{AB69BCE2-4B29-4C1E-AD9B-9A8741609565}"/>
              </a:ext>
            </a:extLst>
          </p:cNvPr>
          <p:cNvSpPr txBox="1"/>
          <p:nvPr/>
        </p:nvSpPr>
        <p:spPr>
          <a:xfrm>
            <a:off x="4519219" y="5661721"/>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TodoStatus</a:t>
            </a:r>
            <a:endParaRPr kumimoji="1" lang="ja-JP" altLang="en-US" dirty="0">
              <a:solidFill>
                <a:schemeClr val="bg1"/>
              </a:solidFill>
            </a:endParaRPr>
          </a:p>
        </p:txBody>
      </p:sp>
      <p:sp>
        <p:nvSpPr>
          <p:cNvPr id="40" name="テキスト ボックス 39">
            <a:extLst>
              <a:ext uri="{FF2B5EF4-FFF2-40B4-BE49-F238E27FC236}">
                <a16:creationId xmlns:a16="http://schemas.microsoft.com/office/drawing/2014/main" id="{BC86A210-904D-488B-B1F4-C19BF2CF628E}"/>
              </a:ext>
            </a:extLst>
          </p:cNvPr>
          <p:cNvSpPr txBox="1"/>
          <p:nvPr/>
        </p:nvSpPr>
        <p:spPr>
          <a:xfrm>
            <a:off x="6545013" y="4815445"/>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UserId</a:t>
            </a:r>
            <a:endParaRPr kumimoji="1" lang="ja-JP" altLang="en-US" dirty="0">
              <a:solidFill>
                <a:schemeClr val="bg1"/>
              </a:solidFill>
            </a:endParaRPr>
          </a:p>
        </p:txBody>
      </p:sp>
      <p:sp>
        <p:nvSpPr>
          <p:cNvPr id="44" name="正方形/長方形 43">
            <a:extLst>
              <a:ext uri="{FF2B5EF4-FFF2-40B4-BE49-F238E27FC236}">
                <a16:creationId xmlns:a16="http://schemas.microsoft.com/office/drawing/2014/main" id="{963C6B72-8A76-43F2-A0A9-1C5D34AF833D}"/>
              </a:ext>
            </a:extLst>
          </p:cNvPr>
          <p:cNvSpPr/>
          <p:nvPr/>
        </p:nvSpPr>
        <p:spPr>
          <a:xfrm>
            <a:off x="9128672" y="2557790"/>
            <a:ext cx="2225128" cy="1329693"/>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entity</a:t>
            </a:r>
            <a:endParaRPr kumimoji="1" lang="ja-JP" altLang="en-US" dirty="0">
              <a:solidFill>
                <a:schemeClr val="tx1"/>
              </a:solidFill>
            </a:endParaRPr>
          </a:p>
        </p:txBody>
      </p:sp>
      <p:sp>
        <p:nvSpPr>
          <p:cNvPr id="46" name="テキスト ボックス 45">
            <a:extLst>
              <a:ext uri="{FF2B5EF4-FFF2-40B4-BE49-F238E27FC236}">
                <a16:creationId xmlns:a16="http://schemas.microsoft.com/office/drawing/2014/main" id="{6298709F-D66D-4C65-ADA5-6450B744A55A}"/>
              </a:ext>
            </a:extLst>
          </p:cNvPr>
          <p:cNvSpPr txBox="1"/>
          <p:nvPr/>
        </p:nvSpPr>
        <p:spPr>
          <a:xfrm>
            <a:off x="9371876" y="2972891"/>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TodoEntity</a:t>
            </a:r>
            <a:endParaRPr kumimoji="1" lang="ja-JP" altLang="en-US" dirty="0">
              <a:solidFill>
                <a:schemeClr val="bg1"/>
              </a:solidFill>
            </a:endParaRPr>
          </a:p>
        </p:txBody>
      </p:sp>
      <p:cxnSp>
        <p:nvCxnSpPr>
          <p:cNvPr id="51" name="直線矢印コネクタ 50">
            <a:extLst>
              <a:ext uri="{FF2B5EF4-FFF2-40B4-BE49-F238E27FC236}">
                <a16:creationId xmlns:a16="http://schemas.microsoft.com/office/drawing/2014/main" id="{29972C1C-D2F2-496C-8FA0-49B9DB6C4D13}"/>
              </a:ext>
            </a:extLst>
          </p:cNvPr>
          <p:cNvCxnSpPr>
            <a:cxnSpLocks/>
            <a:stCxn id="9" idx="3"/>
            <a:endCxn id="17" idx="1"/>
          </p:cNvCxnSpPr>
          <p:nvPr/>
        </p:nvCxnSpPr>
        <p:spPr>
          <a:xfrm>
            <a:off x="2220647" y="2857674"/>
            <a:ext cx="625436" cy="0"/>
          </a:xfrm>
          <a:prstGeom prst="straightConnector1">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56" name="直線矢印コネクタ 55">
            <a:extLst>
              <a:ext uri="{FF2B5EF4-FFF2-40B4-BE49-F238E27FC236}">
                <a16:creationId xmlns:a16="http://schemas.microsoft.com/office/drawing/2014/main" id="{20994FE4-C05F-4348-A4A2-28BFD4414A68}"/>
              </a:ext>
            </a:extLst>
          </p:cNvPr>
          <p:cNvCxnSpPr>
            <a:cxnSpLocks/>
            <a:stCxn id="17" idx="3"/>
            <a:endCxn id="26" idx="1"/>
          </p:cNvCxnSpPr>
          <p:nvPr/>
        </p:nvCxnSpPr>
        <p:spPr>
          <a:xfrm>
            <a:off x="4217334" y="2857674"/>
            <a:ext cx="361710" cy="1092"/>
          </a:xfrm>
          <a:prstGeom prst="straightConnector1">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60" name="直線矢印コネクタ 59">
            <a:extLst>
              <a:ext uri="{FF2B5EF4-FFF2-40B4-BE49-F238E27FC236}">
                <a16:creationId xmlns:a16="http://schemas.microsoft.com/office/drawing/2014/main" id="{330FBFCA-62C8-404E-A75B-67A109ACD3B1}"/>
              </a:ext>
            </a:extLst>
          </p:cNvPr>
          <p:cNvCxnSpPr>
            <a:cxnSpLocks/>
            <a:stCxn id="19" idx="2"/>
            <a:endCxn id="46" idx="1"/>
          </p:cNvCxnSpPr>
          <p:nvPr/>
        </p:nvCxnSpPr>
        <p:spPr>
          <a:xfrm rot="16200000" flipH="1">
            <a:off x="8500651" y="2286331"/>
            <a:ext cx="115217" cy="1627234"/>
          </a:xfrm>
          <a:prstGeom prst="bentConnector2">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66" name="直線矢印コネクタ 65">
            <a:extLst>
              <a:ext uri="{FF2B5EF4-FFF2-40B4-BE49-F238E27FC236}">
                <a16:creationId xmlns:a16="http://schemas.microsoft.com/office/drawing/2014/main" id="{0E84C361-F2C1-47B8-BEAD-1FBF5181123F}"/>
              </a:ext>
            </a:extLst>
          </p:cNvPr>
          <p:cNvCxnSpPr>
            <a:cxnSpLocks/>
            <a:stCxn id="24" idx="2"/>
            <a:endCxn id="32" idx="3"/>
          </p:cNvCxnSpPr>
          <p:nvPr/>
        </p:nvCxnSpPr>
        <p:spPr>
          <a:xfrm rot="5400000">
            <a:off x="7997753" y="4255624"/>
            <a:ext cx="1275082" cy="769236"/>
          </a:xfrm>
          <a:prstGeom prst="bentConnector2">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69" name="直線矢印コネクタ 68">
            <a:extLst>
              <a:ext uri="{FF2B5EF4-FFF2-40B4-BE49-F238E27FC236}">
                <a16:creationId xmlns:a16="http://schemas.microsoft.com/office/drawing/2014/main" id="{D0F4529E-5D2D-4B56-B367-E8B355014DEC}"/>
              </a:ext>
            </a:extLst>
          </p:cNvPr>
          <p:cNvCxnSpPr>
            <a:cxnSpLocks/>
            <a:stCxn id="28" idx="2"/>
            <a:endCxn id="32" idx="0"/>
          </p:cNvCxnSpPr>
          <p:nvPr/>
        </p:nvCxnSpPr>
        <p:spPr>
          <a:xfrm rot="16200000" flipH="1">
            <a:off x="4647000" y="3856439"/>
            <a:ext cx="340261" cy="632784"/>
          </a:xfrm>
          <a:prstGeom prst="bentConnector3">
            <a:avLst>
              <a:gd name="adj1" fmla="val 50000"/>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72" name="直線矢印コネクタ 71">
            <a:extLst>
              <a:ext uri="{FF2B5EF4-FFF2-40B4-BE49-F238E27FC236}">
                <a16:creationId xmlns:a16="http://schemas.microsoft.com/office/drawing/2014/main" id="{B013876F-187F-4168-9204-B972BBBB27AF}"/>
              </a:ext>
            </a:extLst>
          </p:cNvPr>
          <p:cNvCxnSpPr>
            <a:cxnSpLocks/>
            <a:stCxn id="30" idx="2"/>
            <a:endCxn id="32" idx="1"/>
          </p:cNvCxnSpPr>
          <p:nvPr/>
        </p:nvCxnSpPr>
        <p:spPr>
          <a:xfrm rot="16200000" flipH="1">
            <a:off x="1148569" y="4409985"/>
            <a:ext cx="1275082" cy="460514"/>
          </a:xfrm>
          <a:prstGeom prst="bentConnector2">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grpSp>
        <p:nvGrpSpPr>
          <p:cNvPr id="81" name="グループ化 80">
            <a:extLst>
              <a:ext uri="{FF2B5EF4-FFF2-40B4-BE49-F238E27FC236}">
                <a16:creationId xmlns:a16="http://schemas.microsoft.com/office/drawing/2014/main" id="{28EC7FF3-814B-4190-923F-920025D9C596}"/>
              </a:ext>
            </a:extLst>
          </p:cNvPr>
          <p:cNvGrpSpPr/>
          <p:nvPr/>
        </p:nvGrpSpPr>
        <p:grpSpPr>
          <a:xfrm>
            <a:off x="6219999" y="2778469"/>
            <a:ext cx="494196" cy="149470"/>
            <a:chOff x="6295935" y="3089758"/>
            <a:chExt cx="494196" cy="149470"/>
          </a:xfrm>
        </p:grpSpPr>
        <p:cxnSp>
          <p:nvCxnSpPr>
            <p:cNvPr id="63" name="直線矢印コネクタ 62">
              <a:extLst>
                <a:ext uri="{FF2B5EF4-FFF2-40B4-BE49-F238E27FC236}">
                  <a16:creationId xmlns:a16="http://schemas.microsoft.com/office/drawing/2014/main" id="{128F3414-50CC-447D-AFB2-A078F0B1E6A4}"/>
                </a:ext>
              </a:extLst>
            </p:cNvPr>
            <p:cNvCxnSpPr>
              <a:cxnSpLocks/>
              <a:stCxn id="19" idx="1"/>
              <a:endCxn id="26" idx="3"/>
            </p:cNvCxnSpPr>
            <p:nvPr/>
          </p:nvCxnSpPr>
          <p:spPr>
            <a:xfrm flipH="1">
              <a:off x="6313271" y="3168963"/>
              <a:ext cx="476860" cy="1092"/>
            </a:xfrm>
            <a:prstGeom prst="straightConnector1">
              <a:avLst/>
            </a:prstGeom>
            <a:ln w="38100">
              <a:solidFill>
                <a:schemeClr val="bg1">
                  <a:lumMod val="65000"/>
                </a:schemeClr>
              </a:solidFill>
              <a:miter lim="800000"/>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80" name="二等辺三角形 79">
              <a:extLst>
                <a:ext uri="{FF2B5EF4-FFF2-40B4-BE49-F238E27FC236}">
                  <a16:creationId xmlns:a16="http://schemas.microsoft.com/office/drawing/2014/main" id="{E0DABA6E-2390-43BA-BA11-00E900875370}"/>
                </a:ext>
              </a:extLst>
            </p:cNvPr>
            <p:cNvSpPr/>
            <p:nvPr/>
          </p:nvSpPr>
          <p:spPr>
            <a:xfrm rot="16200000">
              <a:off x="6285627" y="3100066"/>
              <a:ext cx="149470" cy="128853"/>
            </a:xfrm>
            <a:prstGeom prst="triangle">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93" name="直線矢印コネクタ 92">
            <a:extLst>
              <a:ext uri="{FF2B5EF4-FFF2-40B4-BE49-F238E27FC236}">
                <a16:creationId xmlns:a16="http://schemas.microsoft.com/office/drawing/2014/main" id="{FDB96F6D-39F2-4E39-A522-7794E2316B97}"/>
              </a:ext>
            </a:extLst>
          </p:cNvPr>
          <p:cNvCxnSpPr>
            <a:cxnSpLocks/>
            <a:stCxn id="11" idx="3"/>
            <a:endCxn id="36" idx="1"/>
          </p:cNvCxnSpPr>
          <p:nvPr/>
        </p:nvCxnSpPr>
        <p:spPr>
          <a:xfrm>
            <a:off x="3802414" y="5421027"/>
            <a:ext cx="725648" cy="1807"/>
          </a:xfrm>
          <a:prstGeom prst="straightConnector1">
            <a:avLst/>
          </a:prstGeom>
          <a:ln w="38100">
            <a:solidFill>
              <a:schemeClr val="bg1">
                <a:lumMod val="65000"/>
              </a:schemeClr>
            </a:solidFill>
            <a:prstDash val="solid"/>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02" name="直線矢印コネクタ 101">
            <a:extLst>
              <a:ext uri="{FF2B5EF4-FFF2-40B4-BE49-F238E27FC236}">
                <a16:creationId xmlns:a16="http://schemas.microsoft.com/office/drawing/2014/main" id="{694C88B8-AACC-479E-ACB1-A5BECB6815DE}"/>
              </a:ext>
            </a:extLst>
          </p:cNvPr>
          <p:cNvCxnSpPr>
            <a:cxnSpLocks/>
            <a:stCxn id="11" idx="3"/>
            <a:endCxn id="34" idx="1"/>
          </p:cNvCxnSpPr>
          <p:nvPr/>
        </p:nvCxnSpPr>
        <p:spPr>
          <a:xfrm flipV="1">
            <a:off x="3802414" y="4998868"/>
            <a:ext cx="716805" cy="422159"/>
          </a:xfrm>
          <a:prstGeom prst="straightConnector1">
            <a:avLst/>
          </a:prstGeom>
          <a:ln w="38100">
            <a:solidFill>
              <a:schemeClr val="bg1">
                <a:lumMod val="65000"/>
              </a:schemeClr>
            </a:solidFill>
            <a:prstDash val="solid"/>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07" name="直線矢印コネクタ 106">
            <a:extLst>
              <a:ext uri="{FF2B5EF4-FFF2-40B4-BE49-F238E27FC236}">
                <a16:creationId xmlns:a16="http://schemas.microsoft.com/office/drawing/2014/main" id="{98B7E328-8781-4E60-A107-41059BE18812}"/>
              </a:ext>
            </a:extLst>
          </p:cNvPr>
          <p:cNvCxnSpPr>
            <a:cxnSpLocks/>
            <a:stCxn id="11" idx="3"/>
            <a:endCxn id="38" idx="1"/>
          </p:cNvCxnSpPr>
          <p:nvPr/>
        </p:nvCxnSpPr>
        <p:spPr>
          <a:xfrm>
            <a:off x="3802414" y="5421027"/>
            <a:ext cx="716805" cy="425360"/>
          </a:xfrm>
          <a:prstGeom prst="straightConnector1">
            <a:avLst/>
          </a:prstGeom>
          <a:ln w="38100">
            <a:solidFill>
              <a:schemeClr val="bg1">
                <a:lumMod val="65000"/>
              </a:schemeClr>
            </a:solidFill>
            <a:prstDash val="solid"/>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sp>
        <p:nvSpPr>
          <p:cNvPr id="8" name="テキスト ボックス 7">
            <a:extLst>
              <a:ext uri="{FF2B5EF4-FFF2-40B4-BE49-F238E27FC236}">
                <a16:creationId xmlns:a16="http://schemas.microsoft.com/office/drawing/2014/main" id="{D31F4405-F8B7-47C5-90DA-D3DFB8DDA30D}"/>
              </a:ext>
            </a:extLst>
          </p:cNvPr>
          <p:cNvSpPr txBox="1"/>
          <p:nvPr/>
        </p:nvSpPr>
        <p:spPr>
          <a:xfrm>
            <a:off x="9371876" y="3429000"/>
            <a:ext cx="1844764" cy="369332"/>
          </a:xfrm>
          <a:prstGeom prst="rect">
            <a:avLst/>
          </a:prstGeom>
          <a:solidFill>
            <a:schemeClr val="bg1">
              <a:lumMod val="75000"/>
            </a:schemeClr>
          </a:solidFill>
        </p:spPr>
        <p:txBody>
          <a:bodyPr wrap="square" rtlCol="0" anchor="ctr">
            <a:spAutoFit/>
          </a:bodyPr>
          <a:lstStyle/>
          <a:p>
            <a:pPr algn="ctr"/>
            <a:r>
              <a:rPr kumimoji="1" lang="en-US" altLang="ja-JP">
                <a:solidFill>
                  <a:schemeClr val="bg1"/>
                </a:solidFill>
              </a:rPr>
              <a:t>TodoIdSequence</a:t>
            </a:r>
            <a:endParaRPr kumimoji="1" lang="ja-JP" altLang="en-US" dirty="0">
              <a:solidFill>
                <a:schemeClr val="bg1"/>
              </a:solidFill>
            </a:endParaRPr>
          </a:p>
        </p:txBody>
      </p:sp>
      <p:cxnSp>
        <p:nvCxnSpPr>
          <p:cNvPr id="39" name="直線矢印コネクタ 59">
            <a:extLst>
              <a:ext uri="{FF2B5EF4-FFF2-40B4-BE49-F238E27FC236}">
                <a16:creationId xmlns:a16="http://schemas.microsoft.com/office/drawing/2014/main" id="{A6952D3F-C43C-4DC0-9EE3-B3348ED475A2}"/>
              </a:ext>
            </a:extLst>
          </p:cNvPr>
          <p:cNvCxnSpPr>
            <a:cxnSpLocks/>
            <a:stCxn id="19" idx="2"/>
            <a:endCxn id="8" idx="1"/>
          </p:cNvCxnSpPr>
          <p:nvPr/>
        </p:nvCxnSpPr>
        <p:spPr>
          <a:xfrm rot="16200000" flipH="1">
            <a:off x="8272596" y="2514386"/>
            <a:ext cx="571326" cy="1627234"/>
          </a:xfrm>
          <a:prstGeom prst="bentConnector2">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8269644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861390"/>
          </a:xfrm>
          <a:prstGeom prst="rect">
            <a:avLst/>
          </a:prstGeom>
          <a:noFill/>
        </p:spPr>
        <p:txBody>
          <a:bodyPr wrap="square" rtlCol="0">
            <a:spAutoFit/>
          </a:bodyPr>
          <a:lstStyle/>
          <a:p>
            <a:pPr>
              <a:lnSpc>
                <a:spcPts val="3200"/>
              </a:lnSpc>
            </a:pPr>
            <a:r>
              <a:rPr kumimoji="1" lang="en-US" altLang="ja-JP" sz="2000" dirty="0">
                <a:latin typeface="Meiryo UI" panose="020B0604030504040204" pitchFamily="50" charset="-128"/>
                <a:ea typeface="Meiryo UI" panose="020B0604030504040204" pitchFamily="50" charset="-128"/>
              </a:rPr>
              <a:t>ToDo</a:t>
            </a:r>
            <a:r>
              <a:rPr kumimoji="1" lang="ja-JP" altLang="en-US" sz="2000" dirty="0">
                <a:latin typeface="Meiryo UI" panose="020B0604030504040204" pitchFamily="50" charset="-128"/>
                <a:ea typeface="Meiryo UI" panose="020B0604030504040204" pitchFamily="50" charset="-128"/>
              </a:rPr>
              <a:t>の</a:t>
            </a:r>
            <a:r>
              <a:rPr kumimoji="1" lang="en-US" altLang="ja-JP" sz="2000" dirty="0">
                <a:latin typeface="Meiryo UI" panose="020B0604030504040204" pitchFamily="50" charset="-128"/>
                <a:ea typeface="Meiryo UI" panose="020B0604030504040204" pitchFamily="50" charset="-128"/>
              </a:rPr>
              <a:t>ID</a:t>
            </a:r>
            <a:r>
              <a:rPr kumimoji="1" lang="ja-JP" altLang="en-US" sz="2000" dirty="0">
                <a:latin typeface="Meiryo UI" panose="020B0604030504040204" pitchFamily="50" charset="-128"/>
                <a:ea typeface="Meiryo UI" panose="020B0604030504040204" pitchFamily="50" charset="-128"/>
              </a:rPr>
              <a:t>を採番する</a:t>
            </a:r>
            <a:r>
              <a:rPr kumimoji="1" lang="en-US" altLang="ja-JP" sz="2000" dirty="0" err="1">
                <a:latin typeface="Meiryo UI" panose="020B0604030504040204" pitchFamily="50" charset="-128"/>
                <a:ea typeface="Meiryo UI" panose="020B0604030504040204" pitchFamily="50" charset="-128"/>
              </a:rPr>
              <a:t>nextId</a:t>
            </a:r>
            <a:r>
              <a:rPr kumimoji="1" lang="ja-JP" altLang="en-US" sz="2000" dirty="0">
                <a:latin typeface="Meiryo UI" panose="020B0604030504040204" pitchFamily="50" charset="-128"/>
                <a:ea typeface="Meiryo UI" panose="020B0604030504040204" pitchFamily="50" charset="-128"/>
              </a:rPr>
              <a:t>メソッドと、</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ToDo</a:t>
            </a:r>
            <a:r>
              <a:rPr kumimoji="1" lang="ja-JP" altLang="en-US" sz="2000" dirty="0">
                <a:latin typeface="Meiryo UI" panose="020B0604030504040204" pitchFamily="50" charset="-128"/>
                <a:ea typeface="Meiryo UI" panose="020B0604030504040204" pitchFamily="50" charset="-128"/>
              </a:rPr>
              <a:t>を登録する</a:t>
            </a:r>
            <a:r>
              <a:rPr kumimoji="1" lang="en-US" altLang="ja-JP" sz="2000" dirty="0">
                <a:latin typeface="Meiryo UI" panose="020B0604030504040204" pitchFamily="50" charset="-128"/>
                <a:ea typeface="Meiryo UI" panose="020B0604030504040204" pitchFamily="50" charset="-128"/>
              </a:rPr>
              <a:t>add</a:t>
            </a:r>
            <a:r>
              <a:rPr kumimoji="1" lang="ja-JP" altLang="en-US" sz="2000" dirty="0">
                <a:latin typeface="Meiryo UI" panose="020B0604030504040204" pitchFamily="50" charset="-128"/>
                <a:ea typeface="Meiryo UI" panose="020B0604030504040204" pitchFamily="50" charset="-128"/>
              </a:rPr>
              <a:t>メソッドを追加します。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en-US" altLang="ja-JP" sz="2800" b="1" dirty="0" err="1">
                <a:latin typeface="Meiryo UI" panose="020B0604030504040204" pitchFamily="50" charset="-128"/>
                <a:ea typeface="Meiryo UI" panose="020B0604030504040204" pitchFamily="50" charset="-128"/>
              </a:rPr>
              <a:t>TodoRepository</a:t>
            </a:r>
            <a:r>
              <a:rPr kumimoji="1" lang="ja-JP" altLang="en-US" sz="2800" b="1" dirty="0">
                <a:latin typeface="Meiryo UI" panose="020B0604030504040204" pitchFamily="50" charset="-128"/>
                <a:ea typeface="Meiryo UI" panose="020B0604030504040204" pitchFamily="50" charset="-128"/>
              </a:rPr>
              <a:t>インタフェースに追加</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96</a:t>
            </a:fld>
            <a:endParaRPr kumimoji="1" lang="ja-JP" altLang="en-US" dirty="0"/>
          </a:p>
        </p:txBody>
      </p:sp>
      <p:sp>
        <p:nvSpPr>
          <p:cNvPr id="2" name="Rectangle 1">
            <a:extLst>
              <a:ext uri="{FF2B5EF4-FFF2-40B4-BE49-F238E27FC236}">
                <a16:creationId xmlns:a16="http://schemas.microsoft.com/office/drawing/2014/main" id="{E0BAF900-D18B-4F54-911F-EFFB234D7226}"/>
              </a:ext>
            </a:extLst>
          </p:cNvPr>
          <p:cNvSpPr>
            <a:spLocks noChangeArrowheads="1"/>
          </p:cNvSpPr>
          <p:nvPr/>
        </p:nvSpPr>
        <p:spPr bwMode="auto">
          <a:xfrm>
            <a:off x="6575821" y="2379744"/>
            <a:ext cx="2870181" cy="2308324"/>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package com.example.todo.application;</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import com.example.todo.domain.Todo;</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com.example.todo.domain.TodoId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import com.example.todo.domain.UserId;</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import java.util.List;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public interface TodoRepository {</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List&lt;Todo&gt; list(UserId userId);</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TodoId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nextId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void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add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UserId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userId,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todo);</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a:t>
            </a:r>
            <a:endParaRPr kumimoji="0" lang="ja-JP" altLang="ja-JP" sz="1800" b="0" i="0" u="none" strike="noStrike" cap="none" normalizeH="0" baseline="0" dirty="0">
              <a:ln>
                <a:noFill/>
              </a:ln>
              <a:solidFill>
                <a:schemeClr val="bg1">
                  <a:lumMod val="65000"/>
                </a:schemeClr>
              </a:solidFill>
              <a:effectLst/>
              <a:latin typeface="Consolas" panose="020B0609020204030204" pitchFamily="49" charset="0"/>
            </a:endParaRPr>
          </a:p>
        </p:txBody>
      </p:sp>
    </p:spTree>
    <p:extLst>
      <p:ext uri="{BB962C8B-B14F-4D97-AF65-F5344CB8AC3E}">
        <p14:creationId xmlns:p14="http://schemas.microsoft.com/office/powerpoint/2010/main" val="50727987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EBBAAA77-270C-4A02-89D5-B6C9ACBD4BE8}"/>
              </a:ext>
            </a:extLst>
          </p:cNvPr>
          <p:cNvSpPr/>
          <p:nvPr/>
        </p:nvSpPr>
        <p:spPr>
          <a:xfrm>
            <a:off x="0" y="0"/>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3CDF3547-27F3-4F5E-9A19-4A86C5EC06CB}"/>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dirty="0">
                <a:solidFill>
                  <a:schemeClr val="bg1"/>
                </a:solidFill>
                <a:latin typeface="Meiryo UI" panose="020B0604030504040204" pitchFamily="50" charset="-128"/>
                <a:ea typeface="Meiryo UI" panose="020B0604030504040204" pitchFamily="50" charset="-128"/>
              </a:rPr>
              <a:t>Work</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861390"/>
          </a:xfrm>
          <a:prstGeom prst="rect">
            <a:avLst/>
          </a:prstGeom>
          <a:noFill/>
        </p:spPr>
        <p:txBody>
          <a:bodyPr wrap="square" rtlCol="0">
            <a:spAutoFit/>
          </a:bodyPr>
          <a:lstStyle/>
          <a:p>
            <a:pPr>
              <a:lnSpc>
                <a:spcPts val="3200"/>
              </a:lnSpc>
            </a:pPr>
            <a:r>
              <a:rPr kumimoji="1" lang="en-US" altLang="ja-JP" sz="2000" dirty="0">
                <a:latin typeface="Meiryo UI" panose="020B0604030504040204" pitchFamily="50" charset="-128"/>
                <a:ea typeface="Meiryo UI" panose="020B0604030504040204" pitchFamily="50" charset="-128"/>
              </a:rPr>
              <a:t>ToDo</a:t>
            </a:r>
            <a:r>
              <a:rPr kumimoji="1" lang="ja-JP" altLang="en-US" sz="2000" dirty="0">
                <a:latin typeface="Meiryo UI" panose="020B0604030504040204" pitchFamily="50" charset="-128"/>
                <a:ea typeface="Meiryo UI" panose="020B0604030504040204" pitchFamily="50" charset="-128"/>
              </a:rPr>
              <a:t>の</a:t>
            </a:r>
            <a:r>
              <a:rPr kumimoji="1" lang="en-US" altLang="ja-JP" sz="2000" dirty="0">
                <a:latin typeface="Meiryo UI" panose="020B0604030504040204" pitchFamily="50" charset="-128"/>
                <a:ea typeface="Meiryo UI" panose="020B0604030504040204" pitchFamily="50" charset="-128"/>
              </a:rPr>
              <a:t>ID</a:t>
            </a:r>
            <a:r>
              <a:rPr kumimoji="1" lang="ja-JP" altLang="en-US" sz="2000" dirty="0">
                <a:latin typeface="Meiryo UI" panose="020B0604030504040204" pitchFamily="50" charset="-128"/>
                <a:ea typeface="Meiryo UI" panose="020B0604030504040204" pitchFamily="50" charset="-128"/>
              </a:rPr>
              <a:t>を採番する</a:t>
            </a:r>
            <a:r>
              <a:rPr kumimoji="1" lang="en-US" altLang="ja-JP" sz="2000" dirty="0" err="1">
                <a:latin typeface="Meiryo UI" panose="020B0604030504040204" pitchFamily="50" charset="-128"/>
                <a:ea typeface="Meiryo UI" panose="020B0604030504040204" pitchFamily="50" charset="-128"/>
              </a:rPr>
              <a:t>nextId</a:t>
            </a:r>
            <a:r>
              <a:rPr kumimoji="1" lang="ja-JP" altLang="en-US" sz="2000" dirty="0">
                <a:latin typeface="Meiryo UI" panose="020B0604030504040204" pitchFamily="50" charset="-128"/>
                <a:ea typeface="Meiryo UI" panose="020B0604030504040204" pitchFamily="50" charset="-128"/>
              </a:rPr>
              <a:t>メソッドと、</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ToDo</a:t>
            </a:r>
            <a:r>
              <a:rPr kumimoji="1" lang="ja-JP" altLang="en-US" sz="2000" dirty="0">
                <a:latin typeface="Meiryo UI" panose="020B0604030504040204" pitchFamily="50" charset="-128"/>
                <a:ea typeface="Meiryo UI" panose="020B0604030504040204" pitchFamily="50" charset="-128"/>
              </a:rPr>
              <a:t>を登録する</a:t>
            </a:r>
            <a:r>
              <a:rPr kumimoji="1" lang="en-US" altLang="ja-JP" sz="2000" dirty="0">
                <a:latin typeface="Meiryo UI" panose="020B0604030504040204" pitchFamily="50" charset="-128"/>
                <a:ea typeface="Meiryo UI" panose="020B0604030504040204" pitchFamily="50" charset="-128"/>
              </a:rPr>
              <a:t>add</a:t>
            </a:r>
            <a:r>
              <a:rPr kumimoji="1" lang="ja-JP" altLang="en-US" sz="2000" dirty="0">
                <a:latin typeface="Meiryo UI" panose="020B0604030504040204" pitchFamily="50" charset="-128"/>
                <a:ea typeface="Meiryo UI" panose="020B0604030504040204" pitchFamily="50" charset="-128"/>
              </a:rPr>
              <a:t>メソッドを追加します。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en-US" altLang="ja-JP" sz="2800" b="1" dirty="0" err="1">
                <a:latin typeface="Meiryo UI" panose="020B0604030504040204" pitchFamily="50" charset="-128"/>
                <a:ea typeface="Meiryo UI" panose="020B0604030504040204" pitchFamily="50" charset="-128"/>
              </a:rPr>
              <a:t>TodoRepository</a:t>
            </a:r>
            <a:r>
              <a:rPr kumimoji="1" lang="ja-JP" altLang="en-US" sz="2800" b="1" dirty="0">
                <a:latin typeface="Meiryo UI" panose="020B0604030504040204" pitchFamily="50" charset="-128"/>
                <a:ea typeface="Meiryo UI" panose="020B0604030504040204" pitchFamily="50" charset="-128"/>
              </a:rPr>
              <a:t>インタフェースに追加</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97</a:t>
            </a:fld>
            <a:endParaRPr kumimoji="1" lang="ja-JP" altLang="en-US" dirty="0"/>
          </a:p>
        </p:txBody>
      </p:sp>
      <p:sp>
        <p:nvSpPr>
          <p:cNvPr id="11" name="Rectangle 1">
            <a:extLst>
              <a:ext uri="{FF2B5EF4-FFF2-40B4-BE49-F238E27FC236}">
                <a16:creationId xmlns:a16="http://schemas.microsoft.com/office/drawing/2014/main" id="{B0E575E2-77D9-4061-BC44-94331773F58A}"/>
              </a:ext>
            </a:extLst>
          </p:cNvPr>
          <p:cNvSpPr>
            <a:spLocks noChangeArrowheads="1"/>
          </p:cNvSpPr>
          <p:nvPr/>
        </p:nvSpPr>
        <p:spPr bwMode="auto">
          <a:xfrm>
            <a:off x="6575821" y="2379744"/>
            <a:ext cx="2870181" cy="2308324"/>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package com.example.todo.application;</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import com.example.todo.domain.Todo;</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com.example.todo.domain.TodoId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import com.example.todo.domain.UserId;</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import java.util.List;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public interface TodoRepository {</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List&lt;Todo&gt; list(UserId userId);</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TodoId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nextId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void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add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UserId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userId,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todo);</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a:t>
            </a:r>
            <a:endParaRPr kumimoji="0" lang="ja-JP" altLang="ja-JP" sz="1800" b="0" i="0" u="none" strike="noStrike" cap="none" normalizeH="0" baseline="0" dirty="0">
              <a:ln>
                <a:noFill/>
              </a:ln>
              <a:solidFill>
                <a:schemeClr val="bg1">
                  <a:lumMod val="65000"/>
                </a:schemeClr>
              </a:solidFill>
              <a:effectLst/>
              <a:latin typeface="Consolas" panose="020B0609020204030204" pitchFamily="49" charset="0"/>
            </a:endParaRPr>
          </a:p>
        </p:txBody>
      </p:sp>
    </p:spTree>
    <p:extLst>
      <p:ext uri="{BB962C8B-B14F-4D97-AF65-F5344CB8AC3E}">
        <p14:creationId xmlns:p14="http://schemas.microsoft.com/office/powerpoint/2010/main" val="340861718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51021"/>
          </a:xfrm>
          <a:prstGeom prst="rect">
            <a:avLst/>
          </a:prstGeom>
          <a:noFill/>
        </p:spPr>
        <p:txBody>
          <a:bodyPr wrap="square" rtlCol="0">
            <a:spAutoFit/>
          </a:bodyPr>
          <a:lstStyle/>
          <a:p>
            <a:pPr>
              <a:lnSpc>
                <a:spcPts val="3200"/>
              </a:lnSpc>
            </a:pPr>
            <a:r>
              <a:rPr kumimoji="1" lang="en-US" altLang="ja-JP" sz="2000" dirty="0">
                <a:latin typeface="Meiryo UI" panose="020B0604030504040204" pitchFamily="50" charset="-128"/>
                <a:ea typeface="Meiryo UI" panose="020B0604030504040204" pitchFamily="50" charset="-128"/>
              </a:rPr>
              <a:t>ToDo</a:t>
            </a:r>
            <a:r>
              <a:rPr kumimoji="1" lang="ja-JP" altLang="en-US" sz="2000" dirty="0">
                <a:latin typeface="Meiryo UI" panose="020B0604030504040204" pitchFamily="50" charset="-128"/>
                <a:ea typeface="Meiryo UI" panose="020B0604030504040204" pitchFamily="50" charset="-128"/>
              </a:rPr>
              <a:t>を登録する</a:t>
            </a:r>
            <a:r>
              <a:rPr kumimoji="1" lang="en-US" altLang="ja-JP" sz="2000" dirty="0" err="1">
                <a:latin typeface="Meiryo UI" panose="020B0604030504040204" pitchFamily="50" charset="-128"/>
                <a:ea typeface="Meiryo UI" panose="020B0604030504040204" pitchFamily="50" charset="-128"/>
              </a:rPr>
              <a:t>addTodo</a:t>
            </a:r>
            <a:r>
              <a:rPr kumimoji="1" lang="ja-JP" altLang="en-US" sz="2000" dirty="0">
                <a:latin typeface="Meiryo UI" panose="020B0604030504040204" pitchFamily="50" charset="-128"/>
                <a:ea typeface="Meiryo UI" panose="020B0604030504040204" pitchFamily="50" charset="-128"/>
              </a:rPr>
              <a:t>メソッドを追加します。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en-US" altLang="ja-JP" sz="2800" b="1" dirty="0" err="1">
                <a:latin typeface="Meiryo UI" panose="020B0604030504040204" pitchFamily="50" charset="-128"/>
                <a:ea typeface="Meiryo UI" panose="020B0604030504040204" pitchFamily="50" charset="-128"/>
              </a:rPr>
              <a:t>TodoService</a:t>
            </a:r>
            <a:r>
              <a:rPr kumimoji="1" lang="ja-JP" altLang="en-US" sz="2800" b="1" dirty="0">
                <a:latin typeface="Meiryo UI" panose="020B0604030504040204" pitchFamily="50" charset="-128"/>
                <a:ea typeface="Meiryo UI" panose="020B0604030504040204" pitchFamily="50" charset="-128"/>
              </a:rPr>
              <a:t>クラスに追加</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98</a:t>
            </a:fld>
            <a:endParaRPr kumimoji="1" lang="ja-JP" altLang="en-US" dirty="0"/>
          </a:p>
        </p:txBody>
      </p:sp>
      <p:sp>
        <p:nvSpPr>
          <p:cNvPr id="7" name="Rectangle 2">
            <a:extLst>
              <a:ext uri="{FF2B5EF4-FFF2-40B4-BE49-F238E27FC236}">
                <a16:creationId xmlns:a16="http://schemas.microsoft.com/office/drawing/2014/main" id="{BD2948AC-3F42-4541-918E-26564B8E28C7}"/>
              </a:ext>
            </a:extLst>
          </p:cNvPr>
          <p:cNvSpPr>
            <a:spLocks noChangeArrowheads="1"/>
          </p:cNvSpPr>
          <p:nvPr/>
        </p:nvSpPr>
        <p:spPr bwMode="auto">
          <a:xfrm>
            <a:off x="5310231" y="2072798"/>
            <a:ext cx="6103942" cy="3970318"/>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package com.example.todo.application;</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import com.example.todo.domain.*;</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import nablarch.core.repository.di.config.externalize.annotation.SystemRepositoryComponent;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import java.util.List;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@SystemRepositoryComponent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public class TodoService {</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private final TodoRepository todoRepository;</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public TodoService(TodoRepository todoRepository) {</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this.todoRepository = todoRepository;</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public List&lt;Todo&gt; list(UserId userId) {</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List&lt;Todo&gt; todos = todoRepository.list(userId);</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return todos;</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addTodo</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UserId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userId,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TodoText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text)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TodoId todoId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todoRepository</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.nextId();</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 todo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new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Todo(</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todoId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text,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TodoStatus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INCOMPLETE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todoRepository</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.add(userId,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return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a:t>
            </a:r>
            <a:endParaRPr kumimoji="0" lang="ja-JP" altLang="ja-JP" sz="1800" b="0" i="0" u="none" strike="noStrike" cap="none" normalizeH="0" baseline="0" dirty="0">
              <a:ln>
                <a:noFill/>
              </a:ln>
              <a:solidFill>
                <a:schemeClr val="bg1">
                  <a:lumMod val="65000"/>
                </a:schemeClr>
              </a:solidFill>
              <a:effectLst/>
              <a:latin typeface="Consolas" panose="020B0609020204030204" pitchFamily="49" charset="0"/>
            </a:endParaRPr>
          </a:p>
        </p:txBody>
      </p:sp>
    </p:spTree>
    <p:extLst>
      <p:ext uri="{BB962C8B-B14F-4D97-AF65-F5344CB8AC3E}">
        <p14:creationId xmlns:p14="http://schemas.microsoft.com/office/powerpoint/2010/main" val="253408172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837F9896-238D-408E-B18F-24A052344146}"/>
              </a:ext>
            </a:extLst>
          </p:cNvPr>
          <p:cNvSpPr/>
          <p:nvPr/>
        </p:nvSpPr>
        <p:spPr>
          <a:xfrm>
            <a:off x="0" y="25167"/>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a:extLst>
              <a:ext uri="{FF2B5EF4-FFF2-40B4-BE49-F238E27FC236}">
                <a16:creationId xmlns:a16="http://schemas.microsoft.com/office/drawing/2014/main" id="{83B8CA68-D3DC-4BC8-8EEE-DC85EDE7E8F1}"/>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dirty="0">
                <a:solidFill>
                  <a:schemeClr val="bg1"/>
                </a:solidFill>
                <a:latin typeface="Meiryo UI" panose="020B0604030504040204" pitchFamily="50" charset="-128"/>
                <a:ea typeface="Meiryo UI" panose="020B0604030504040204" pitchFamily="50" charset="-128"/>
              </a:rPr>
              <a:t>Work</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51021"/>
          </a:xfrm>
          <a:prstGeom prst="rect">
            <a:avLst/>
          </a:prstGeom>
          <a:noFill/>
        </p:spPr>
        <p:txBody>
          <a:bodyPr wrap="square" rtlCol="0">
            <a:spAutoFit/>
          </a:bodyPr>
          <a:lstStyle/>
          <a:p>
            <a:pPr>
              <a:lnSpc>
                <a:spcPts val="3200"/>
              </a:lnSpc>
            </a:pPr>
            <a:r>
              <a:rPr kumimoji="1" lang="en-US" altLang="ja-JP" sz="2000" dirty="0">
                <a:latin typeface="Meiryo UI" panose="020B0604030504040204" pitchFamily="50" charset="-128"/>
                <a:ea typeface="Meiryo UI" panose="020B0604030504040204" pitchFamily="50" charset="-128"/>
              </a:rPr>
              <a:t>ToDo</a:t>
            </a:r>
            <a:r>
              <a:rPr kumimoji="1" lang="ja-JP" altLang="en-US" sz="2000" dirty="0">
                <a:latin typeface="Meiryo UI" panose="020B0604030504040204" pitchFamily="50" charset="-128"/>
                <a:ea typeface="Meiryo UI" panose="020B0604030504040204" pitchFamily="50" charset="-128"/>
              </a:rPr>
              <a:t>を登録する</a:t>
            </a:r>
            <a:r>
              <a:rPr kumimoji="1" lang="en-US" altLang="ja-JP" sz="2000" dirty="0" err="1">
                <a:latin typeface="Meiryo UI" panose="020B0604030504040204" pitchFamily="50" charset="-128"/>
                <a:ea typeface="Meiryo UI" panose="020B0604030504040204" pitchFamily="50" charset="-128"/>
              </a:rPr>
              <a:t>addTodo</a:t>
            </a:r>
            <a:r>
              <a:rPr kumimoji="1" lang="ja-JP" altLang="en-US" sz="2000" dirty="0">
                <a:latin typeface="Meiryo UI" panose="020B0604030504040204" pitchFamily="50" charset="-128"/>
                <a:ea typeface="Meiryo UI" panose="020B0604030504040204" pitchFamily="50" charset="-128"/>
              </a:rPr>
              <a:t>メソッドを追加します。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en-US" altLang="ja-JP" sz="2800" b="1" dirty="0" err="1">
                <a:latin typeface="Meiryo UI" panose="020B0604030504040204" pitchFamily="50" charset="-128"/>
                <a:ea typeface="Meiryo UI" panose="020B0604030504040204" pitchFamily="50" charset="-128"/>
              </a:rPr>
              <a:t>TodoService</a:t>
            </a:r>
            <a:r>
              <a:rPr kumimoji="1" lang="ja-JP" altLang="en-US" sz="2800" b="1" dirty="0">
                <a:latin typeface="Meiryo UI" panose="020B0604030504040204" pitchFamily="50" charset="-128"/>
                <a:ea typeface="Meiryo UI" panose="020B0604030504040204" pitchFamily="50" charset="-128"/>
              </a:rPr>
              <a:t>クラスに追加</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99</a:t>
            </a:fld>
            <a:endParaRPr kumimoji="1" lang="ja-JP" altLang="en-US" dirty="0"/>
          </a:p>
        </p:txBody>
      </p:sp>
      <p:sp>
        <p:nvSpPr>
          <p:cNvPr id="11" name="Rectangle 2">
            <a:extLst>
              <a:ext uri="{FF2B5EF4-FFF2-40B4-BE49-F238E27FC236}">
                <a16:creationId xmlns:a16="http://schemas.microsoft.com/office/drawing/2014/main" id="{3AAE01BD-F700-47E6-B3B6-729B7BFEE943}"/>
              </a:ext>
            </a:extLst>
          </p:cNvPr>
          <p:cNvSpPr>
            <a:spLocks noChangeArrowheads="1"/>
          </p:cNvSpPr>
          <p:nvPr/>
        </p:nvSpPr>
        <p:spPr bwMode="auto">
          <a:xfrm>
            <a:off x="5310231" y="2072798"/>
            <a:ext cx="6103942" cy="3970318"/>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package com.example.todo.application;</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import com.example.todo.domain.*;</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import nablarch.core.repository.di.config.externalize.annotation.SystemRepositoryComponent;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import java.util.List;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@SystemRepositoryComponent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public class TodoService {</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private final TodoRepository todoRepository;</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public TodoService(TodoRepository todoRepository) {</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this.todoRepository = todoRepository;</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public List&lt;Todo&gt; list(UserId userId) {</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List&lt;Todo&gt; todos = todoRepository.list(userId);</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return todos;</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addTodo</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UserId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userId,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TodoText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text)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TodoId todoId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todoRepository</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.nextId();</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 todo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new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Todo(</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todoId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text,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TodoStatus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INCOMPLETE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todoRepository</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.add(userId,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return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a:t>
            </a:r>
            <a:endParaRPr kumimoji="0" lang="ja-JP" altLang="ja-JP" sz="1800" b="0" i="0" u="none" strike="noStrike" cap="none" normalizeH="0" baseline="0" dirty="0">
              <a:ln>
                <a:noFill/>
              </a:ln>
              <a:solidFill>
                <a:schemeClr val="bg1">
                  <a:lumMod val="65000"/>
                </a:schemeClr>
              </a:solidFill>
              <a:effectLst/>
              <a:latin typeface="Consolas" panose="020B0609020204030204" pitchFamily="49" charset="0"/>
            </a:endParaRPr>
          </a:p>
        </p:txBody>
      </p:sp>
    </p:spTree>
    <p:extLst>
      <p:ext uri="{BB962C8B-B14F-4D97-AF65-F5344CB8AC3E}">
        <p14:creationId xmlns:p14="http://schemas.microsoft.com/office/powerpoint/2010/main" val="212053223"/>
      </p:ext>
    </p:extLst>
  </p:cSld>
  <p:clrMapOvr>
    <a:masterClrMapping/>
  </p:clrMapOvr>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19620</Words>
  <Application>Microsoft Office PowerPoint</Application>
  <PresentationFormat>ワイド画面</PresentationFormat>
  <Paragraphs>1692</Paragraphs>
  <Slides>159</Slides>
  <Notes>125</Notes>
  <HiddenSlides>0</HiddenSlides>
  <MMClips>0</MMClips>
  <ScaleCrop>false</ScaleCrop>
  <HeadingPairs>
    <vt:vector size="6" baseType="variant">
      <vt:variant>
        <vt:lpstr>使用されているフォント</vt:lpstr>
      </vt:variant>
      <vt:variant>
        <vt:i4>8</vt:i4>
      </vt:variant>
      <vt:variant>
        <vt:lpstr>テーマ</vt:lpstr>
      </vt:variant>
      <vt:variant>
        <vt:i4>1</vt:i4>
      </vt:variant>
      <vt:variant>
        <vt:lpstr>スライド タイトル</vt:lpstr>
      </vt:variant>
      <vt:variant>
        <vt:i4>159</vt:i4>
      </vt:variant>
    </vt:vector>
  </HeadingPairs>
  <TitlesOfParts>
    <vt:vector size="168" baseType="lpstr">
      <vt:lpstr>Arial Unicode MS</vt:lpstr>
      <vt:lpstr>Helvetica Neue</vt:lpstr>
      <vt:lpstr>Meiryo UI</vt:lpstr>
      <vt:lpstr>游ゴシック</vt:lpstr>
      <vt:lpstr>Arial</vt:lpstr>
      <vt:lpstr>Calibri</vt:lpstr>
      <vt:lpstr>Calibri Light</vt:lpstr>
      <vt:lpstr>Consolas</vt:lpstr>
      <vt:lpstr>Office テーマ</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伊藤　清人</dc:creator>
  <cp:lastModifiedBy>Kiyohito Itoh</cp:lastModifiedBy>
  <cp:revision>1475</cp:revision>
  <cp:lastPrinted>2020-09-13T05:23:33Z</cp:lastPrinted>
  <dcterms:created xsi:type="dcterms:W3CDTF">2020-07-21T07:01:02Z</dcterms:created>
  <dcterms:modified xsi:type="dcterms:W3CDTF">2020-10-22T06:33:38Z</dcterms:modified>
</cp:coreProperties>
</file>